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Roboto" pitchFamily="2" charset="0"/>
      <p:bold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34a3ff33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34a3ff33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3377db2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03377db2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34a3ff331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34a3ff33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34a3ff331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34a3ff331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034a3ff331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034a3ff331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034a3ff331_0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034a3ff33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034a3ff331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034a3ff33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34a3ff331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34a3ff331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32c7fe5c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232c7fe5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cc3b556b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cc3b556b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34a3ff33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34a3ff33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4cbf02a3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44cbf02a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4cbf02a3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4cbf02a3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33385dce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33385dc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34a3ff33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34a3ff33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34a3ff33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034a3ff33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033385dce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033385dce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34a3ff331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034a3ff331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033385dce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033385dce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034a3ff33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034a3ff33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labo.i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passopasso.it/index.php/chi-siamo" TargetMode="External"/><Relationship Id="rId4" Type="http://schemas.openxmlformats.org/officeDocument/2006/relationships/hyperlink" Target="https://sociale.regione.emilia-romagna.it/bandi/2020/bando-sostegno-progetti-rilevanza-local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omune.sanbenedettovaldisambro.bo.it/main/main.asp?doc=1574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mappadellasalute.it/hom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ausl.bologna.it/seztemi/prp/bando-rete-datti-una-mossa" TargetMode="External"/><Relationship Id="rId4" Type="http://schemas.openxmlformats.org/officeDocument/2006/relationships/hyperlink" Target="https://docs.google.com/forms/d/e/1FAIpQLScZrRQ4Pb7T-Ecw_dMrLr9QdOfoQeg_K7tBPExympMEArLMrw/viewform?usp=sf_li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assr.regione.emilia-romagna.it/attivita/innovazione-sociale/cl/intr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alute.regione.emilia-romagna.it/pr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iss.it/one-heal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61000"/>
          </a:blip>
          <a:stretch>
            <a:fillRect/>
          </a:stretch>
        </p:blipFill>
        <p:spPr>
          <a:xfrm>
            <a:off x="362963" y="240875"/>
            <a:ext cx="8418074" cy="846750"/>
          </a:xfrm>
          <a:prstGeom prst="rect">
            <a:avLst/>
          </a:prstGeom>
          <a:noFill/>
          <a:ln>
            <a:noFill/>
          </a:ln>
        </p:spPr>
      </p:pic>
      <p:sp>
        <p:nvSpPr>
          <p:cNvPr id="55" name="Google Shape;55;p13"/>
          <p:cNvSpPr/>
          <p:nvPr/>
        </p:nvSpPr>
        <p:spPr>
          <a:xfrm>
            <a:off x="0" y="3454625"/>
            <a:ext cx="9163500" cy="16890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rotWithShape="1">
          <a:blip r:embed="rId4">
            <a:alphaModFix/>
          </a:blip>
          <a:srcRect t="10375" b="12428"/>
          <a:stretch/>
        </p:blipFill>
        <p:spPr>
          <a:xfrm>
            <a:off x="92250" y="3670050"/>
            <a:ext cx="2292843" cy="1416000"/>
          </a:xfrm>
          <a:prstGeom prst="rect">
            <a:avLst/>
          </a:prstGeom>
          <a:noFill/>
          <a:ln>
            <a:noFill/>
          </a:ln>
        </p:spPr>
      </p:pic>
      <p:pic>
        <p:nvPicPr>
          <p:cNvPr id="57" name="Google Shape;57;p13"/>
          <p:cNvPicPr preferRelativeResize="0"/>
          <p:nvPr/>
        </p:nvPicPr>
        <p:blipFill>
          <a:blip r:embed="rId5">
            <a:alphaModFix/>
          </a:blip>
          <a:stretch>
            <a:fillRect/>
          </a:stretch>
        </p:blipFill>
        <p:spPr>
          <a:xfrm>
            <a:off x="6360193" y="3677950"/>
            <a:ext cx="2722980" cy="1416000"/>
          </a:xfrm>
          <a:prstGeom prst="rect">
            <a:avLst/>
          </a:prstGeom>
          <a:noFill/>
          <a:ln>
            <a:noFill/>
          </a:ln>
        </p:spPr>
      </p:pic>
      <p:sp>
        <p:nvSpPr>
          <p:cNvPr id="58" name="Google Shape;58;p13"/>
          <p:cNvSpPr txBox="1"/>
          <p:nvPr/>
        </p:nvSpPr>
        <p:spPr>
          <a:xfrm>
            <a:off x="1551900" y="1530025"/>
            <a:ext cx="6059700" cy="1416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it" sz="2200" b="1">
                <a:latin typeface="Roboto"/>
                <a:ea typeface="Roboto"/>
                <a:cs typeface="Roboto"/>
                <a:sym typeface="Roboto"/>
              </a:rPr>
              <a:t>Laboratorio di Comunità Appennino Bolognese </a:t>
            </a:r>
            <a:endParaRPr sz="2200" b="1">
              <a:latin typeface="Roboto"/>
              <a:ea typeface="Roboto"/>
              <a:cs typeface="Roboto"/>
              <a:sym typeface="Roboto"/>
            </a:endParaRPr>
          </a:p>
          <a:p>
            <a:pPr marL="0" lvl="0" indent="0" algn="ctr" rtl="0">
              <a:lnSpc>
                <a:spcPct val="115000"/>
              </a:lnSpc>
              <a:spcBef>
                <a:spcPts val="1200"/>
              </a:spcBef>
              <a:spcAft>
                <a:spcPts val="0"/>
              </a:spcAft>
              <a:buClr>
                <a:schemeClr val="dk1"/>
              </a:buClr>
              <a:buSzPts val="1100"/>
              <a:buFont typeface="Arial"/>
              <a:buNone/>
            </a:pPr>
            <a:r>
              <a:rPr lang="it" sz="1800" b="1">
                <a:latin typeface="Roboto"/>
                <a:ea typeface="Roboto"/>
                <a:cs typeface="Roboto"/>
                <a:sym typeface="Roboto"/>
              </a:rPr>
              <a:t>PRP 21/25 Programma predefinito 2 “Comunità attive”</a:t>
            </a:r>
            <a:endParaRPr sz="1800" b="1">
              <a:latin typeface="Roboto"/>
              <a:ea typeface="Roboto"/>
              <a:cs typeface="Roboto"/>
              <a:sym typeface="Roboto"/>
            </a:endParaRPr>
          </a:p>
          <a:p>
            <a:pPr marL="0" lvl="0" indent="0" algn="ctr" rtl="0">
              <a:spcBef>
                <a:spcPts val="12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p:nvPr/>
        </p:nvSpPr>
        <p:spPr>
          <a:xfrm>
            <a:off x="1961713" y="3348413"/>
            <a:ext cx="3468600" cy="1628100"/>
          </a:xfrm>
          <a:prstGeom prst="roundRect">
            <a:avLst>
              <a:gd name="adj" fmla="val 16667"/>
            </a:avLst>
          </a:prstGeom>
          <a:solidFill>
            <a:srgbClr val="45818E"/>
          </a:solid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it" sz="1000" b="1">
                <a:solidFill>
                  <a:schemeClr val="lt1"/>
                </a:solidFill>
                <a:latin typeface="Roboto"/>
                <a:ea typeface="Roboto"/>
                <a:cs typeface="Roboto"/>
                <a:sym typeface="Roboto"/>
              </a:rPr>
              <a:t>Macro-ambiti:</a:t>
            </a:r>
            <a:r>
              <a:rPr lang="it" sz="1000">
                <a:solidFill>
                  <a:schemeClr val="lt1"/>
                </a:solidFill>
                <a:latin typeface="Roboto"/>
                <a:ea typeface="Roboto"/>
                <a:cs typeface="Roboto"/>
                <a:sym typeface="Roboto"/>
              </a:rPr>
              <a:t> PP02 - </a:t>
            </a:r>
            <a:r>
              <a:rPr lang="it" sz="1000" b="1">
                <a:solidFill>
                  <a:schemeClr val="lt1"/>
                </a:solidFill>
                <a:latin typeface="Roboto"/>
                <a:ea typeface="Roboto"/>
                <a:cs typeface="Roboto"/>
                <a:sym typeface="Roboto"/>
              </a:rPr>
              <a:t>Comunità Attive</a:t>
            </a:r>
            <a:r>
              <a:rPr lang="it" sz="1000">
                <a:solidFill>
                  <a:schemeClr val="lt1"/>
                </a:solidFill>
                <a:latin typeface="Roboto"/>
                <a:ea typeface="Roboto"/>
                <a:cs typeface="Roboto"/>
                <a:sym typeface="Roboto"/>
              </a:rPr>
              <a:t> e PL12 - </a:t>
            </a:r>
            <a:r>
              <a:rPr lang="it" sz="1000" b="1">
                <a:solidFill>
                  <a:schemeClr val="lt1"/>
                </a:solidFill>
                <a:latin typeface="Roboto"/>
                <a:ea typeface="Roboto"/>
                <a:cs typeface="Roboto"/>
                <a:sym typeface="Roboto"/>
              </a:rPr>
              <a:t>Infanzia e adolescenza</a:t>
            </a:r>
            <a:r>
              <a:rPr lang="it" sz="1000">
                <a:solidFill>
                  <a:schemeClr val="lt1"/>
                </a:solidFill>
                <a:latin typeface="Roboto"/>
                <a:ea typeface="Roboto"/>
                <a:cs typeface="Roboto"/>
                <a:sym typeface="Roboto"/>
              </a:rPr>
              <a:t> in condizioni di vulnerabilità.</a:t>
            </a:r>
            <a:endParaRPr sz="1000">
              <a:solidFill>
                <a:schemeClr val="lt1"/>
              </a:solidFill>
              <a:latin typeface="Roboto"/>
              <a:ea typeface="Roboto"/>
              <a:cs typeface="Roboto"/>
              <a:sym typeface="Roboto"/>
            </a:endParaRPr>
          </a:p>
          <a:p>
            <a:pPr marL="0" lvl="0" indent="0" algn="just" rtl="0">
              <a:lnSpc>
                <a:spcPct val="115000"/>
              </a:lnSpc>
              <a:spcBef>
                <a:spcPts val="0"/>
              </a:spcBef>
              <a:spcAft>
                <a:spcPts val="0"/>
              </a:spcAft>
              <a:buNone/>
            </a:pPr>
            <a:r>
              <a:rPr lang="it" sz="1000">
                <a:solidFill>
                  <a:schemeClr val="lt1"/>
                </a:solidFill>
                <a:latin typeface="Roboto"/>
                <a:ea typeface="Roboto"/>
                <a:cs typeface="Roboto"/>
                <a:sym typeface="Roboto"/>
              </a:rPr>
              <a:t>Attività da promuovere è la </a:t>
            </a:r>
            <a:r>
              <a:rPr lang="it" sz="1000" b="1">
                <a:solidFill>
                  <a:schemeClr val="lt1"/>
                </a:solidFill>
                <a:latin typeface="Roboto"/>
                <a:ea typeface="Roboto"/>
                <a:cs typeface="Roboto"/>
                <a:sym typeface="Roboto"/>
              </a:rPr>
              <a:t>pallavolo</a:t>
            </a:r>
            <a:r>
              <a:rPr lang="it" sz="1000">
                <a:solidFill>
                  <a:schemeClr val="lt1"/>
                </a:solidFill>
                <a:latin typeface="Roboto"/>
                <a:ea typeface="Roboto"/>
                <a:cs typeface="Roboto"/>
                <a:sym typeface="Roboto"/>
              </a:rPr>
              <a:t>, scelta sulla base del fatto che può essere praticata in qualsiasi periodo dell’anno e condizione climatica, non richiede spese ingenti e rispetta i criteri di inclusione prefissati.</a:t>
            </a:r>
            <a:endParaRPr>
              <a:solidFill>
                <a:schemeClr val="lt1"/>
              </a:solidFill>
            </a:endParaRPr>
          </a:p>
        </p:txBody>
      </p:sp>
      <p:sp>
        <p:nvSpPr>
          <p:cNvPr id="114" name="Google Shape;114;p22"/>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Percorso del Laboratorio di Comunità</a:t>
            </a:r>
            <a:endParaRPr>
              <a:latin typeface="Roboto"/>
              <a:ea typeface="Roboto"/>
              <a:cs typeface="Roboto"/>
              <a:sym typeface="Roboto"/>
            </a:endParaRPr>
          </a:p>
        </p:txBody>
      </p:sp>
      <p:grpSp>
        <p:nvGrpSpPr>
          <p:cNvPr id="115" name="Google Shape;115;p22"/>
          <p:cNvGrpSpPr/>
          <p:nvPr/>
        </p:nvGrpSpPr>
        <p:grpSpPr>
          <a:xfrm>
            <a:off x="417437" y="572250"/>
            <a:ext cx="3688639" cy="3052805"/>
            <a:chOff x="1293736" y="1258050"/>
            <a:chExt cx="3688639" cy="3052805"/>
          </a:xfrm>
        </p:grpSpPr>
        <p:sp>
          <p:nvSpPr>
            <p:cNvPr id="116" name="Google Shape;116;p22"/>
            <p:cNvSpPr/>
            <p:nvPr/>
          </p:nvSpPr>
          <p:spPr>
            <a:xfrm rot="2700000">
              <a:off x="2286374" y="1011412"/>
              <a:ext cx="561726" cy="3040276"/>
            </a:xfrm>
            <a:prstGeom prst="roundRect">
              <a:avLst>
                <a:gd name="adj" fmla="val 50000"/>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 sz="1200" b="1">
                  <a:solidFill>
                    <a:srgbClr val="0C343D"/>
                  </a:solidFill>
                  <a:latin typeface="Roboto"/>
                  <a:ea typeface="Roboto"/>
                  <a:cs typeface="Roboto"/>
                  <a:sym typeface="Roboto"/>
                </a:rPr>
                <a:t>1</a:t>
              </a:r>
              <a:endParaRPr sz="1200" b="1">
                <a:solidFill>
                  <a:srgbClr val="0C343D"/>
                </a:solidFill>
                <a:latin typeface="Roboto"/>
                <a:ea typeface="Roboto"/>
                <a:cs typeface="Roboto"/>
                <a:sym typeface="Roboto"/>
              </a:endParaRPr>
            </a:p>
          </p:txBody>
        </p:sp>
        <p:sp>
          <p:nvSpPr>
            <p:cNvPr id="118" name="Google Shape;118;p22"/>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t" sz="1200" b="1">
                  <a:solidFill>
                    <a:srgbClr val="FFFFFF"/>
                  </a:solidFill>
                  <a:latin typeface="Roboto"/>
                  <a:ea typeface="Roboto"/>
                  <a:cs typeface="Roboto"/>
                  <a:sym typeface="Roboto"/>
                </a:rPr>
                <a:t>Cabina di regia</a:t>
              </a:r>
              <a:endParaRPr sz="800" b="1">
                <a:solidFill>
                  <a:srgbClr val="FFFFFF"/>
                </a:solidFill>
                <a:latin typeface="Roboto"/>
                <a:ea typeface="Roboto"/>
                <a:cs typeface="Roboto"/>
                <a:sym typeface="Roboto"/>
              </a:endParaRPr>
            </a:p>
          </p:txBody>
        </p:sp>
        <p:sp>
          <p:nvSpPr>
            <p:cNvPr id="119" name="Google Shape;119;p22"/>
            <p:cNvSpPr txBox="1"/>
            <p:nvPr/>
          </p:nvSpPr>
          <p:spPr>
            <a:xfrm rot="-2700000">
              <a:off x="1974021" y="2107754"/>
              <a:ext cx="2963909" cy="135340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it" sz="1000">
                  <a:solidFill>
                    <a:schemeClr val="dk1"/>
                  </a:solidFill>
                  <a:latin typeface="Roboto"/>
                  <a:ea typeface="Roboto"/>
                  <a:cs typeface="Roboto"/>
                  <a:sym typeface="Roboto"/>
                </a:rPr>
                <a:t>Individuazione da parte del referente del PRP dei componenti della Cabina di regia, coinvolgendo il direttore di Distretto, il referente del Programma ed altre figure aziendali. </a:t>
              </a:r>
              <a:endParaRPr sz="1000">
                <a:solidFill>
                  <a:schemeClr val="dk1"/>
                </a:solidFill>
                <a:latin typeface="Roboto"/>
                <a:ea typeface="Roboto"/>
                <a:cs typeface="Roboto"/>
                <a:sym typeface="Roboto"/>
              </a:endParaRPr>
            </a:p>
            <a:p>
              <a:pPr marL="0" lvl="0" indent="0" algn="l" rtl="0">
                <a:spcBef>
                  <a:spcPts val="1200"/>
                </a:spcBef>
                <a:spcAft>
                  <a:spcPts val="1600"/>
                </a:spcAft>
                <a:buNone/>
              </a:pPr>
              <a:endParaRPr sz="1000">
                <a:solidFill>
                  <a:srgbClr val="1C2024"/>
                </a:solidFill>
                <a:latin typeface="Roboto"/>
                <a:ea typeface="Roboto"/>
                <a:cs typeface="Roboto"/>
                <a:sym typeface="Roboto"/>
              </a:endParaRPr>
            </a:p>
          </p:txBody>
        </p:sp>
      </p:grpSp>
      <p:grpSp>
        <p:nvGrpSpPr>
          <p:cNvPr id="120" name="Google Shape;120;p22"/>
          <p:cNvGrpSpPr/>
          <p:nvPr/>
        </p:nvGrpSpPr>
        <p:grpSpPr>
          <a:xfrm>
            <a:off x="2379984" y="572250"/>
            <a:ext cx="3277392" cy="2547000"/>
            <a:chOff x="3203958" y="1258050"/>
            <a:chExt cx="3277392" cy="2547000"/>
          </a:xfrm>
        </p:grpSpPr>
        <p:sp>
          <p:nvSpPr>
            <p:cNvPr id="121" name="Google Shape;121;p22"/>
            <p:cNvSpPr/>
            <p:nvPr/>
          </p:nvSpPr>
          <p:spPr>
            <a:xfrm rot="2700000">
              <a:off x="4196595" y="1011412"/>
              <a:ext cx="561726" cy="3040276"/>
            </a:xfrm>
            <a:prstGeom prst="roundRect">
              <a:avLst>
                <a:gd name="adj" fmla="val 50000"/>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 sz="1200" b="1">
                  <a:solidFill>
                    <a:srgbClr val="134F5C"/>
                  </a:solidFill>
                  <a:latin typeface="Roboto"/>
                  <a:ea typeface="Roboto"/>
                  <a:cs typeface="Roboto"/>
                  <a:sym typeface="Roboto"/>
                </a:rPr>
                <a:t>2</a:t>
              </a:r>
              <a:endParaRPr sz="1200" b="1">
                <a:solidFill>
                  <a:srgbClr val="134F5C"/>
                </a:solidFill>
                <a:latin typeface="Roboto"/>
                <a:ea typeface="Roboto"/>
                <a:cs typeface="Roboto"/>
                <a:sym typeface="Roboto"/>
              </a:endParaRPr>
            </a:p>
          </p:txBody>
        </p:sp>
        <p:sp>
          <p:nvSpPr>
            <p:cNvPr id="123" name="Google Shape;123;p22"/>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t" sz="1200" b="1">
                  <a:solidFill>
                    <a:srgbClr val="FFFFFF"/>
                  </a:solidFill>
                  <a:latin typeface="Roboto"/>
                  <a:ea typeface="Roboto"/>
                  <a:cs typeface="Roboto"/>
                  <a:sym typeface="Roboto"/>
                </a:rPr>
                <a:t>Mappa di comunità</a:t>
              </a:r>
              <a:endParaRPr sz="800" b="1">
                <a:solidFill>
                  <a:srgbClr val="FFFFFF"/>
                </a:solidFill>
                <a:latin typeface="Roboto"/>
                <a:ea typeface="Roboto"/>
                <a:cs typeface="Roboto"/>
                <a:sym typeface="Roboto"/>
              </a:endParaRPr>
            </a:p>
          </p:txBody>
        </p:sp>
        <p:sp>
          <p:nvSpPr>
            <p:cNvPr id="124" name="Google Shape;124;p22"/>
            <p:cNvSpPr txBox="1"/>
            <p:nvPr/>
          </p:nvSpPr>
          <p:spPr>
            <a:xfrm rot="-2700000">
              <a:off x="3755800" y="2275140"/>
              <a:ext cx="2983001" cy="50742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it" sz="1000">
                  <a:latin typeface="Roboto"/>
                  <a:ea typeface="Roboto"/>
                  <a:cs typeface="Roboto"/>
                  <a:sym typeface="Roboto"/>
                </a:rPr>
                <a:t>Costruzione di una mappa di comunità ricalcando i bisogni e le risorse della stessa.</a:t>
              </a:r>
              <a:endParaRPr sz="1000">
                <a:latin typeface="Roboto"/>
                <a:ea typeface="Roboto"/>
                <a:cs typeface="Roboto"/>
                <a:sym typeface="Roboto"/>
              </a:endParaRPr>
            </a:p>
          </p:txBody>
        </p:sp>
      </p:grpSp>
      <p:grpSp>
        <p:nvGrpSpPr>
          <p:cNvPr id="125" name="Google Shape;125;p22"/>
          <p:cNvGrpSpPr/>
          <p:nvPr/>
        </p:nvGrpSpPr>
        <p:grpSpPr>
          <a:xfrm>
            <a:off x="4037730" y="499293"/>
            <a:ext cx="3164844" cy="2656435"/>
            <a:chOff x="5123977" y="1258050"/>
            <a:chExt cx="3164844" cy="2656435"/>
          </a:xfrm>
        </p:grpSpPr>
        <p:sp>
          <p:nvSpPr>
            <p:cNvPr id="126" name="Google Shape;126;p22"/>
            <p:cNvSpPr/>
            <p:nvPr/>
          </p:nvSpPr>
          <p:spPr>
            <a:xfrm rot="2700000">
              <a:off x="6116614" y="1011412"/>
              <a:ext cx="561726" cy="3040276"/>
            </a:xfrm>
            <a:prstGeom prst="roundRect">
              <a:avLst>
                <a:gd name="adj" fmla="val 50000"/>
              </a:avLst>
            </a:prstGeom>
            <a:solidFill>
              <a:srgbClr val="458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 sz="1200" b="1">
                  <a:solidFill>
                    <a:srgbClr val="45818E"/>
                  </a:solidFill>
                  <a:latin typeface="Roboto"/>
                  <a:ea typeface="Roboto"/>
                  <a:cs typeface="Roboto"/>
                  <a:sym typeface="Roboto"/>
                </a:rPr>
                <a:t>3</a:t>
              </a:r>
              <a:endParaRPr sz="1200" b="1">
                <a:solidFill>
                  <a:srgbClr val="45818E"/>
                </a:solidFill>
                <a:latin typeface="Roboto"/>
                <a:ea typeface="Roboto"/>
                <a:cs typeface="Roboto"/>
                <a:sym typeface="Roboto"/>
              </a:endParaRPr>
            </a:p>
          </p:txBody>
        </p:sp>
        <p:sp>
          <p:nvSpPr>
            <p:cNvPr id="128" name="Google Shape;128;p22"/>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t" sz="1200" b="1">
                  <a:solidFill>
                    <a:srgbClr val="FFFFFF"/>
                  </a:solidFill>
                  <a:latin typeface="Roboto"/>
                  <a:ea typeface="Roboto"/>
                  <a:cs typeface="Roboto"/>
                  <a:sym typeface="Roboto"/>
                </a:rPr>
                <a:t>Obiettivi e macro ambiti</a:t>
              </a:r>
              <a:endParaRPr sz="800" b="1">
                <a:solidFill>
                  <a:srgbClr val="FFFFFF"/>
                </a:solidFill>
                <a:latin typeface="Roboto"/>
                <a:ea typeface="Roboto"/>
                <a:cs typeface="Roboto"/>
                <a:sym typeface="Roboto"/>
              </a:endParaRPr>
            </a:p>
          </p:txBody>
        </p:sp>
        <p:sp>
          <p:nvSpPr>
            <p:cNvPr id="129" name="Google Shape;129;p22"/>
            <p:cNvSpPr txBox="1"/>
            <p:nvPr/>
          </p:nvSpPr>
          <p:spPr>
            <a:xfrm rot="-2700000">
              <a:off x="5372065" y="2347525"/>
              <a:ext cx="3207012" cy="50742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it" sz="1000">
                  <a:solidFill>
                    <a:srgbClr val="1C2024"/>
                  </a:solidFill>
                  <a:highlight>
                    <a:srgbClr val="FFFFFF"/>
                  </a:highlight>
                  <a:latin typeface="Roboto"/>
                  <a:ea typeface="Roboto"/>
                  <a:cs typeface="Roboto"/>
                  <a:sym typeface="Roboto"/>
                </a:rPr>
                <a:t>Dopo un’attenta analisi del Profilo di Salute redatto nel 2021, è stato scelta come area di intervento il Distretto Appennino Bolognese.</a:t>
              </a:r>
              <a:endParaRPr sz="1000">
                <a:solidFill>
                  <a:srgbClr val="1C2024"/>
                </a:solidFill>
                <a:highlight>
                  <a:srgbClr val="FFFFFF"/>
                </a:highlight>
                <a:latin typeface="Roboto"/>
                <a:ea typeface="Roboto"/>
                <a:cs typeface="Roboto"/>
                <a:sym typeface="Roboto"/>
              </a:endParaRPr>
            </a:p>
            <a:p>
              <a:pPr marL="0" lvl="0" indent="0" algn="l" rtl="0">
                <a:spcBef>
                  <a:spcPts val="1200"/>
                </a:spcBef>
                <a:spcAft>
                  <a:spcPts val="1600"/>
                </a:spcAft>
                <a:buNone/>
              </a:pPr>
              <a:endParaRPr sz="1000">
                <a:latin typeface="Roboto"/>
                <a:ea typeface="Roboto"/>
                <a:cs typeface="Roboto"/>
                <a:sym typeface="Roboto"/>
              </a:endParaRPr>
            </a:p>
          </p:txBody>
        </p:sp>
      </p:grpSp>
      <p:grpSp>
        <p:nvGrpSpPr>
          <p:cNvPr id="130" name="Google Shape;130;p22"/>
          <p:cNvGrpSpPr/>
          <p:nvPr/>
        </p:nvGrpSpPr>
        <p:grpSpPr>
          <a:xfrm>
            <a:off x="5924077" y="535772"/>
            <a:ext cx="2726286" cy="2547000"/>
            <a:chOff x="5123977" y="1258050"/>
            <a:chExt cx="2726286" cy="2547000"/>
          </a:xfrm>
        </p:grpSpPr>
        <p:sp>
          <p:nvSpPr>
            <p:cNvPr id="131" name="Google Shape;131;p22"/>
            <p:cNvSpPr/>
            <p:nvPr/>
          </p:nvSpPr>
          <p:spPr>
            <a:xfrm rot="2700000">
              <a:off x="6116614" y="1011412"/>
              <a:ext cx="561726" cy="3040276"/>
            </a:xfrm>
            <a:prstGeom prst="roundRect">
              <a:avLst>
                <a:gd name="adj" fmla="val 50000"/>
              </a:avLst>
            </a:prstGeom>
            <a:solidFill>
              <a:srgbClr val="76A5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 sz="1200" b="1">
                  <a:solidFill>
                    <a:srgbClr val="76A5AF"/>
                  </a:solidFill>
                  <a:latin typeface="Roboto"/>
                  <a:ea typeface="Roboto"/>
                  <a:cs typeface="Roboto"/>
                  <a:sym typeface="Roboto"/>
                </a:rPr>
                <a:t>4</a:t>
              </a:r>
              <a:endParaRPr sz="1200" b="1">
                <a:solidFill>
                  <a:srgbClr val="76A5AF"/>
                </a:solidFill>
                <a:latin typeface="Roboto"/>
                <a:ea typeface="Roboto"/>
                <a:cs typeface="Roboto"/>
                <a:sym typeface="Roboto"/>
              </a:endParaRPr>
            </a:p>
          </p:txBody>
        </p:sp>
        <p:sp>
          <p:nvSpPr>
            <p:cNvPr id="133" name="Google Shape;133;p22"/>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it" sz="1200" b="1">
                  <a:solidFill>
                    <a:srgbClr val="FFFFFF"/>
                  </a:solidFill>
                  <a:latin typeface="Roboto"/>
                  <a:ea typeface="Roboto"/>
                  <a:cs typeface="Roboto"/>
                  <a:sym typeface="Roboto"/>
                </a:rPr>
                <a:t>Tavolo di lavoro </a:t>
              </a:r>
              <a:endParaRPr sz="800" b="1">
                <a:solidFill>
                  <a:srgbClr val="FFFFFF"/>
                </a:solidFill>
                <a:latin typeface="Roboto"/>
                <a:ea typeface="Roboto"/>
                <a:cs typeface="Roboto"/>
                <a:sym typeface="Roboto"/>
              </a:endParaRPr>
            </a:p>
          </p:txBody>
        </p:sp>
        <p:sp>
          <p:nvSpPr>
            <p:cNvPr id="134" name="Google Shape;134;p22"/>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it" sz="1000">
                  <a:solidFill>
                    <a:schemeClr val="dk1"/>
                  </a:solidFill>
                  <a:latin typeface="Roboto"/>
                  <a:ea typeface="Roboto"/>
                  <a:cs typeface="Roboto"/>
                  <a:sym typeface="Roboto"/>
                </a:rPr>
                <a:t>Si organizzano i tavoli di lavoro allargati alla comunità.</a:t>
              </a:r>
              <a:endParaRPr sz="700" b="1">
                <a:latin typeface="Roboto"/>
                <a:ea typeface="Roboto"/>
                <a:cs typeface="Roboto"/>
                <a:sym typeface="Roboto"/>
              </a:endParaRPr>
            </a:p>
          </p:txBody>
        </p:sp>
      </p:grpSp>
      <p:sp>
        <p:nvSpPr>
          <p:cNvPr id="135" name="Google Shape;135;p22"/>
          <p:cNvSpPr/>
          <p:nvPr/>
        </p:nvSpPr>
        <p:spPr>
          <a:xfrm>
            <a:off x="5542488" y="3348413"/>
            <a:ext cx="3468600" cy="1628100"/>
          </a:xfrm>
          <a:prstGeom prst="roundRect">
            <a:avLst>
              <a:gd name="adj" fmla="val 16667"/>
            </a:avLst>
          </a:prstGeom>
          <a:solidFill>
            <a:srgbClr val="76A5AF"/>
          </a:solid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it" sz="1000" b="1">
                <a:solidFill>
                  <a:schemeClr val="lt1"/>
                </a:solidFill>
                <a:latin typeface="Roboto"/>
                <a:ea typeface="Roboto"/>
                <a:cs typeface="Roboto"/>
                <a:sym typeface="Roboto"/>
              </a:rPr>
              <a:t>Criticità e spunti di riflessione:</a:t>
            </a:r>
            <a:r>
              <a:rPr lang="it" sz="1000">
                <a:solidFill>
                  <a:schemeClr val="lt1"/>
                </a:solidFill>
                <a:latin typeface="Roboto"/>
                <a:ea typeface="Roboto"/>
                <a:cs typeface="Roboto"/>
                <a:sym typeface="Roboto"/>
              </a:rPr>
              <a:t> garantire la possibilità di svolgere le</a:t>
            </a:r>
            <a:r>
              <a:rPr lang="it" sz="1000" b="1">
                <a:solidFill>
                  <a:schemeClr val="lt1"/>
                </a:solidFill>
                <a:latin typeface="Roboto"/>
                <a:ea typeface="Roboto"/>
                <a:cs typeface="Roboto"/>
                <a:sym typeface="Roboto"/>
              </a:rPr>
              <a:t> visite mediche presso la medicina dello sport</a:t>
            </a:r>
            <a:r>
              <a:rPr lang="it" sz="1000">
                <a:solidFill>
                  <a:schemeClr val="lt1"/>
                </a:solidFill>
                <a:latin typeface="Roboto"/>
                <a:ea typeface="Roboto"/>
                <a:cs typeface="Roboto"/>
                <a:sym typeface="Roboto"/>
              </a:rPr>
              <a:t>. Non essendo presenti ambulatori della medicina dello sport attivi nel Distretto Appennino Bolognese, sarà nostro compito fornire la possibilità di svolgere le visite mediche presso gli ambulatori di Bologna, offrendo un servizio di trasporto e coprendo il costo.</a:t>
            </a:r>
            <a:endParaRPr sz="1000">
              <a:solidFill>
                <a:schemeClr val="lt1"/>
              </a:solidFill>
            </a:endParaRPr>
          </a:p>
        </p:txBody>
      </p:sp>
      <p:sp>
        <p:nvSpPr>
          <p:cNvPr id="136" name="Google Shape;136;p22"/>
          <p:cNvSpPr/>
          <p:nvPr/>
        </p:nvSpPr>
        <p:spPr>
          <a:xfrm>
            <a:off x="150000" y="3813563"/>
            <a:ext cx="1735500" cy="697800"/>
          </a:xfrm>
          <a:prstGeom prst="homePlate">
            <a:avLst>
              <a:gd name="adj" fmla="val 50000"/>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1000">
                <a:solidFill>
                  <a:schemeClr val="lt1"/>
                </a:solidFill>
                <a:latin typeface="Roboto"/>
                <a:ea typeface="Roboto"/>
                <a:cs typeface="Roboto"/>
                <a:sym typeface="Roboto"/>
              </a:rPr>
              <a:t>Il caso nell’Appennino bolognese</a:t>
            </a:r>
            <a:endParaRPr sz="1000">
              <a:solidFill>
                <a:schemeClr val="lt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1</a:t>
            </a:r>
            <a:endParaRPr>
              <a:latin typeface="Roboto"/>
              <a:ea typeface="Roboto"/>
              <a:cs typeface="Roboto"/>
              <a:sym typeface="Roboto"/>
            </a:endParaRPr>
          </a:p>
        </p:txBody>
      </p:sp>
      <p:sp>
        <p:nvSpPr>
          <p:cNvPr id="142" name="Google Shape;142;p23"/>
          <p:cNvSpPr txBox="1">
            <a:spLocks noGrp="1"/>
          </p:cNvSpPr>
          <p:nvPr>
            <p:ph type="body" idx="1"/>
          </p:nvPr>
        </p:nvSpPr>
        <p:spPr>
          <a:xfrm>
            <a:off x="4829225" y="2173125"/>
            <a:ext cx="4025400" cy="264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200" b="1">
                <a:solidFill>
                  <a:schemeClr val="dk1"/>
                </a:solidFill>
                <a:latin typeface="Roboto"/>
                <a:ea typeface="Roboto"/>
                <a:cs typeface="Roboto"/>
                <a:sym typeface="Roboto"/>
              </a:rPr>
              <a:t>Generazione del benessere in età evolutiva</a:t>
            </a:r>
            <a:r>
              <a:rPr lang="it" sz="1200">
                <a:solidFill>
                  <a:schemeClr val="dk1"/>
                </a:solidFill>
                <a:latin typeface="Roboto"/>
                <a:ea typeface="Roboto"/>
                <a:cs typeface="Roboto"/>
                <a:sym typeface="Roboto"/>
              </a:rPr>
              <a:t>: promuovere nei bambini e nei giovani l’abitudine a svolgere regolare attività fisica (spostamenti, gioco, tempo libero), contrastando la sedentarietà con particolare attenzione per persone con disabilità e quanti versano in condizioni di disagio. </a:t>
            </a:r>
            <a:endParaRPr sz="1200">
              <a:solidFill>
                <a:schemeClr val="dk1"/>
              </a:solidFill>
              <a:latin typeface="Roboto"/>
              <a:ea typeface="Roboto"/>
              <a:cs typeface="Roboto"/>
              <a:sym typeface="Roboto"/>
            </a:endParaRPr>
          </a:p>
          <a:p>
            <a:pPr marL="0" lvl="0" indent="0" algn="just" rtl="0">
              <a:spcBef>
                <a:spcPts val="1200"/>
              </a:spcBef>
              <a:spcAft>
                <a:spcPts val="1200"/>
              </a:spcAft>
              <a:buNone/>
            </a:pPr>
            <a:r>
              <a:rPr lang="it" sz="1200">
                <a:solidFill>
                  <a:schemeClr val="dk1"/>
                </a:solidFill>
                <a:latin typeface="Roboto"/>
                <a:ea typeface="Roboto"/>
                <a:cs typeface="Roboto"/>
                <a:sym typeface="Roboto"/>
              </a:rPr>
              <a:t>Supporto alla creazione di reti e alleanze tra il sistema sanitario e gli altri settori della società, per incentivare l’abitudine all’esercizio fisico e allo </a:t>
            </a:r>
            <a:r>
              <a:rPr lang="it" sz="1200" b="1">
                <a:solidFill>
                  <a:schemeClr val="dk1"/>
                </a:solidFill>
                <a:latin typeface="Roboto"/>
                <a:ea typeface="Roboto"/>
                <a:cs typeface="Roboto"/>
                <a:sym typeface="Roboto"/>
              </a:rPr>
              <a:t>sport </a:t>
            </a:r>
            <a:r>
              <a:rPr lang="it" sz="1200">
                <a:solidFill>
                  <a:schemeClr val="dk1"/>
                </a:solidFill>
                <a:latin typeface="Roboto"/>
                <a:ea typeface="Roboto"/>
                <a:cs typeface="Roboto"/>
                <a:sym typeface="Roboto"/>
              </a:rPr>
              <a:t>per la salute e a diffondere la cultura della vita attiva come strumento fondamentale per il benessere fisico e psichico.</a:t>
            </a:r>
            <a:endParaRPr sz="1200">
              <a:solidFill>
                <a:schemeClr val="dk1"/>
              </a:solidFill>
              <a:latin typeface="Roboto"/>
              <a:ea typeface="Roboto"/>
              <a:cs typeface="Roboto"/>
              <a:sym typeface="Roboto"/>
            </a:endParaRPr>
          </a:p>
        </p:txBody>
      </p:sp>
      <p:sp>
        <p:nvSpPr>
          <p:cNvPr id="143" name="Google Shape;143;p23"/>
          <p:cNvSpPr txBox="1"/>
          <p:nvPr/>
        </p:nvSpPr>
        <p:spPr>
          <a:xfrm>
            <a:off x="333225" y="709425"/>
            <a:ext cx="8520600" cy="58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1200"/>
              </a:spcAft>
              <a:buClr>
                <a:schemeClr val="dk1"/>
              </a:buClr>
              <a:buSzPts val="1100"/>
              <a:buFont typeface="Arial"/>
              <a:buNone/>
            </a:pPr>
            <a:r>
              <a:rPr lang="it" sz="1200">
                <a:solidFill>
                  <a:schemeClr val="dk1"/>
                </a:solidFill>
                <a:latin typeface="Roboto"/>
                <a:ea typeface="Roboto"/>
                <a:cs typeface="Roboto"/>
                <a:sym typeface="Roboto"/>
              </a:rPr>
              <a:t>Il primo incontro è stato effettuato con la Regione e sono state individuate le </a:t>
            </a:r>
            <a:r>
              <a:rPr lang="it" sz="1200" b="1">
                <a:solidFill>
                  <a:schemeClr val="dk1"/>
                </a:solidFill>
                <a:latin typeface="Roboto"/>
                <a:ea typeface="Roboto"/>
                <a:cs typeface="Roboto"/>
                <a:sym typeface="Roboto"/>
              </a:rPr>
              <a:t>sedi </a:t>
            </a:r>
            <a:r>
              <a:rPr lang="it" sz="1200">
                <a:solidFill>
                  <a:schemeClr val="dk1"/>
                </a:solidFill>
                <a:latin typeface="Roboto"/>
                <a:ea typeface="Roboto"/>
                <a:cs typeface="Roboto"/>
                <a:sym typeface="Roboto"/>
              </a:rPr>
              <a:t>in cui sperimentare la metodologia del Laboratorio di Comunità e il </a:t>
            </a:r>
            <a:r>
              <a:rPr lang="it" sz="1200" b="1">
                <a:solidFill>
                  <a:schemeClr val="dk1"/>
                </a:solidFill>
                <a:latin typeface="Roboto"/>
                <a:ea typeface="Roboto"/>
                <a:cs typeface="Roboto"/>
                <a:sym typeface="Roboto"/>
              </a:rPr>
              <a:t>macro- ambito.</a:t>
            </a:r>
            <a:endParaRPr/>
          </a:p>
        </p:txBody>
      </p:sp>
      <p:sp>
        <p:nvSpPr>
          <p:cNvPr id="144" name="Google Shape;144;p23"/>
          <p:cNvSpPr txBox="1"/>
          <p:nvPr/>
        </p:nvSpPr>
        <p:spPr>
          <a:xfrm>
            <a:off x="289375" y="2173125"/>
            <a:ext cx="3951600" cy="2327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200" b="1">
                <a:latin typeface="Roboto"/>
                <a:ea typeface="Roboto"/>
                <a:cs typeface="Roboto"/>
                <a:sym typeface="Roboto"/>
              </a:rPr>
              <a:t>Distretto Appennino Bolognese</a:t>
            </a:r>
            <a:r>
              <a:rPr lang="it" sz="1200">
                <a:latin typeface="Roboto"/>
                <a:ea typeface="Roboto"/>
                <a:cs typeface="Roboto"/>
                <a:sym typeface="Roboto"/>
              </a:rPr>
              <a:t>: Alto Reno Terme, Camugnano, Castel d’Aiano, Castel di Casio, Castiglione dei Pepoli, Gaggio Montano, Grizzana Morandi, Lizzano in Belvedere, Marzabotto, Monzuno, San Benedetto Val di Sambro, Vergato.</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0" lvl="0" indent="0" algn="just" rtl="0">
              <a:lnSpc>
                <a:spcPct val="115000"/>
              </a:lnSpc>
              <a:spcBef>
                <a:spcPts val="0"/>
              </a:spcBef>
              <a:spcAft>
                <a:spcPts val="1200"/>
              </a:spcAft>
              <a:buClr>
                <a:schemeClr val="dk1"/>
              </a:buClr>
              <a:buSzPts val="1100"/>
              <a:buFont typeface="Arial"/>
              <a:buNone/>
            </a:pPr>
            <a:r>
              <a:rPr lang="it" sz="1200">
                <a:solidFill>
                  <a:schemeClr val="dk1"/>
                </a:solidFill>
                <a:latin typeface="Roboto"/>
                <a:ea typeface="Roboto"/>
                <a:cs typeface="Roboto"/>
                <a:sym typeface="Roboto"/>
              </a:rPr>
              <a:t>Per problemi di natura logistica ci si è concentrati sulle zone est ed ovest del Fiume Setta, nello specifico coinvolgendo i comuni di </a:t>
            </a:r>
            <a:r>
              <a:rPr lang="it" sz="1200" b="1">
                <a:solidFill>
                  <a:schemeClr val="dk1"/>
                </a:solidFill>
                <a:latin typeface="Roboto"/>
                <a:ea typeface="Roboto"/>
                <a:cs typeface="Roboto"/>
                <a:sym typeface="Roboto"/>
              </a:rPr>
              <a:t>Lizzano in Belvedere, Porretta Terme, Gaggio Montano e Castiglione dei Pepoli</a:t>
            </a:r>
            <a:r>
              <a:rPr lang="it" sz="1200">
                <a:solidFill>
                  <a:schemeClr val="dk1"/>
                </a:solidFill>
                <a:latin typeface="Roboto"/>
                <a:ea typeface="Roboto"/>
                <a:cs typeface="Roboto"/>
                <a:sym typeface="Roboto"/>
              </a:rPr>
              <a:t>.</a:t>
            </a:r>
            <a:endParaRPr sz="1200">
              <a:latin typeface="Roboto"/>
              <a:ea typeface="Roboto"/>
              <a:cs typeface="Roboto"/>
              <a:sym typeface="Roboto"/>
            </a:endParaRPr>
          </a:p>
        </p:txBody>
      </p:sp>
      <p:sp>
        <p:nvSpPr>
          <p:cNvPr id="145" name="Google Shape;145;p23"/>
          <p:cNvSpPr/>
          <p:nvPr/>
        </p:nvSpPr>
        <p:spPr>
          <a:xfrm>
            <a:off x="1967275" y="1367325"/>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6544025" y="1367325"/>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a:off x="665675" y="2230100"/>
            <a:ext cx="7749300" cy="1767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2</a:t>
            </a:r>
            <a:endParaRPr>
              <a:latin typeface="Roboto"/>
              <a:ea typeface="Roboto"/>
              <a:cs typeface="Roboto"/>
              <a:sym typeface="Roboto"/>
            </a:endParaRPr>
          </a:p>
        </p:txBody>
      </p:sp>
      <p:sp>
        <p:nvSpPr>
          <p:cNvPr id="153" name="Google Shape;153;p24"/>
          <p:cNvSpPr txBox="1">
            <a:spLocks noGrp="1"/>
          </p:cNvSpPr>
          <p:nvPr>
            <p:ph type="body" idx="1"/>
          </p:nvPr>
        </p:nvSpPr>
        <p:spPr>
          <a:xfrm>
            <a:off x="311700" y="695275"/>
            <a:ext cx="8520600" cy="12888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AUSL Bologna, Regione E/R, enti locali, Veratti Daniele (Consigliere Comitato Territoriale di Bologna per la Federazione Italiana di Pallavolo).</a:t>
            </a:r>
            <a:endParaRPr sz="1200">
              <a:solidFill>
                <a:schemeClr val="dk1"/>
              </a:solidFill>
              <a:latin typeface="Roboto"/>
              <a:ea typeface="Roboto"/>
              <a:cs typeface="Roboto"/>
              <a:sym typeface="Roboto"/>
            </a:endParaRPr>
          </a:p>
          <a:p>
            <a:pPr marL="0" lvl="0" indent="0" algn="just" rtl="0">
              <a:spcBef>
                <a:spcPts val="1200"/>
              </a:spcBef>
              <a:spcAft>
                <a:spcPts val="1200"/>
              </a:spcAft>
              <a:buClr>
                <a:schemeClr val="dk1"/>
              </a:buClr>
              <a:buSzPts val="1100"/>
              <a:buFont typeface="Arial"/>
              <a:buNone/>
            </a:pPr>
            <a:r>
              <a:rPr lang="it" sz="1200">
                <a:solidFill>
                  <a:schemeClr val="dk1"/>
                </a:solidFill>
                <a:latin typeface="Roboto"/>
                <a:ea typeface="Roboto"/>
                <a:cs typeface="Roboto"/>
                <a:sym typeface="Roboto"/>
              </a:rPr>
              <a:t>Nel secondo incontro è stato definito in dettaglio il </a:t>
            </a:r>
            <a:r>
              <a:rPr lang="it" sz="1200" b="1">
                <a:solidFill>
                  <a:schemeClr val="dk1"/>
                </a:solidFill>
                <a:latin typeface="Roboto"/>
                <a:ea typeface="Roboto"/>
                <a:cs typeface="Roboto"/>
                <a:sym typeface="Roboto"/>
              </a:rPr>
              <a:t>target </a:t>
            </a:r>
            <a:r>
              <a:rPr lang="it" sz="1200">
                <a:solidFill>
                  <a:schemeClr val="dk1"/>
                </a:solidFill>
                <a:latin typeface="Roboto"/>
                <a:ea typeface="Roboto"/>
                <a:cs typeface="Roboto"/>
                <a:sym typeface="Roboto"/>
              </a:rPr>
              <a:t>e lo strumento di attuazione per il PP02 Comunità attive e PL12 Infanzia e adolescenza in condizioni di vulnerabilità è stato identificato nello </a:t>
            </a:r>
            <a:r>
              <a:rPr lang="it" sz="1200" b="1">
                <a:solidFill>
                  <a:schemeClr val="dk1"/>
                </a:solidFill>
                <a:latin typeface="Roboto"/>
                <a:ea typeface="Roboto"/>
                <a:cs typeface="Roboto"/>
                <a:sym typeface="Roboto"/>
              </a:rPr>
              <a:t>sport, </a:t>
            </a:r>
            <a:r>
              <a:rPr lang="it" sz="1200">
                <a:solidFill>
                  <a:schemeClr val="dk1"/>
                </a:solidFill>
                <a:latin typeface="Roboto"/>
                <a:ea typeface="Roboto"/>
                <a:cs typeface="Roboto"/>
                <a:sym typeface="Roboto"/>
              </a:rPr>
              <a:t>declinato nelle realtà scolastiche locali ai fini di promuovere il benessere dell’età evolutiva e l’inclusività nel superamento delle diversità.</a:t>
            </a:r>
            <a:endParaRPr sz="1200">
              <a:solidFill>
                <a:schemeClr val="dk1"/>
              </a:solidFill>
              <a:latin typeface="Roboto"/>
              <a:ea typeface="Roboto"/>
              <a:cs typeface="Roboto"/>
              <a:sym typeface="Roboto"/>
            </a:endParaRPr>
          </a:p>
        </p:txBody>
      </p:sp>
      <p:sp>
        <p:nvSpPr>
          <p:cNvPr id="154" name="Google Shape;154;p24"/>
          <p:cNvSpPr txBox="1"/>
          <p:nvPr/>
        </p:nvSpPr>
        <p:spPr>
          <a:xfrm>
            <a:off x="3798100" y="2414888"/>
            <a:ext cx="195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a:latin typeface="Roboto"/>
                <a:ea typeface="Roboto"/>
                <a:cs typeface="Roboto"/>
                <a:sym typeface="Roboto"/>
              </a:rPr>
              <a:t>Target giovani 11-13 anni</a:t>
            </a:r>
            <a:endParaRPr sz="1200">
              <a:latin typeface="Roboto"/>
              <a:ea typeface="Roboto"/>
              <a:cs typeface="Roboto"/>
              <a:sym typeface="Roboto"/>
            </a:endParaRPr>
          </a:p>
        </p:txBody>
      </p:sp>
      <p:sp>
        <p:nvSpPr>
          <p:cNvPr id="155" name="Google Shape;155;p24"/>
          <p:cNvSpPr txBox="1"/>
          <p:nvPr/>
        </p:nvSpPr>
        <p:spPr>
          <a:xfrm>
            <a:off x="3798100" y="3443775"/>
            <a:ext cx="195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a:latin typeface="Roboto"/>
                <a:ea typeface="Roboto"/>
                <a:cs typeface="Roboto"/>
                <a:sym typeface="Roboto"/>
              </a:rPr>
              <a:t>Target giovani 14-18 anni</a:t>
            </a:r>
            <a:endParaRPr sz="1200">
              <a:latin typeface="Roboto"/>
              <a:ea typeface="Roboto"/>
              <a:cs typeface="Roboto"/>
              <a:sym typeface="Roboto"/>
            </a:endParaRPr>
          </a:p>
        </p:txBody>
      </p:sp>
      <p:sp>
        <p:nvSpPr>
          <p:cNvPr id="156" name="Google Shape;156;p24"/>
          <p:cNvSpPr txBox="1"/>
          <p:nvPr/>
        </p:nvSpPr>
        <p:spPr>
          <a:xfrm>
            <a:off x="752500" y="2230088"/>
            <a:ext cx="20514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sz="1200">
                <a:latin typeface="Roboto"/>
                <a:ea typeface="Roboto"/>
                <a:cs typeface="Roboto"/>
                <a:sym typeface="Roboto"/>
              </a:rPr>
              <a:t>Comuni di Lizzano in Belvedere, Porretta Terme e Gaggio Montano</a:t>
            </a:r>
            <a:endParaRPr sz="1200">
              <a:latin typeface="Roboto"/>
              <a:ea typeface="Roboto"/>
              <a:cs typeface="Roboto"/>
              <a:sym typeface="Roboto"/>
            </a:endParaRPr>
          </a:p>
        </p:txBody>
      </p:sp>
      <p:sp>
        <p:nvSpPr>
          <p:cNvPr id="157" name="Google Shape;157;p24"/>
          <p:cNvSpPr txBox="1"/>
          <p:nvPr/>
        </p:nvSpPr>
        <p:spPr>
          <a:xfrm>
            <a:off x="752500" y="3337575"/>
            <a:ext cx="2051400" cy="5817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r>
              <a:rPr lang="it" sz="1200">
                <a:solidFill>
                  <a:schemeClr val="dk1"/>
                </a:solidFill>
                <a:latin typeface="Roboto"/>
                <a:ea typeface="Roboto"/>
                <a:cs typeface="Roboto"/>
                <a:sym typeface="Roboto"/>
              </a:rPr>
              <a:t>Comune di Castiglione dei Pepoli</a:t>
            </a:r>
            <a:endParaRPr/>
          </a:p>
        </p:txBody>
      </p:sp>
      <p:sp>
        <p:nvSpPr>
          <p:cNvPr id="158" name="Google Shape;158;p24"/>
          <p:cNvSpPr/>
          <p:nvPr/>
        </p:nvSpPr>
        <p:spPr>
          <a:xfrm rot="-5400000">
            <a:off x="3022750" y="2264438"/>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rot="-5400000">
            <a:off x="3022750" y="3293325"/>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rot="-5400000">
            <a:off x="5918350" y="2264438"/>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rot="-5400000">
            <a:off x="5918350" y="3293325"/>
            <a:ext cx="632700" cy="670200"/>
          </a:xfrm>
          <a:prstGeom prst="downArrow">
            <a:avLst>
              <a:gd name="adj1" fmla="val 50000"/>
              <a:gd name="adj2" fmla="val 50000"/>
            </a:avLst>
          </a:pr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txBox="1"/>
          <p:nvPr/>
        </p:nvSpPr>
        <p:spPr>
          <a:xfrm>
            <a:off x="6751600" y="2322500"/>
            <a:ext cx="166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200">
                <a:latin typeface="Roboto"/>
                <a:ea typeface="Roboto"/>
                <a:cs typeface="Roboto"/>
                <a:sym typeface="Roboto"/>
              </a:rPr>
              <a:t>Istituti scolastici di 1͒ grado </a:t>
            </a:r>
            <a:endParaRPr sz="1200">
              <a:latin typeface="Roboto"/>
              <a:ea typeface="Roboto"/>
              <a:cs typeface="Roboto"/>
              <a:sym typeface="Roboto"/>
            </a:endParaRPr>
          </a:p>
        </p:txBody>
      </p:sp>
      <p:sp>
        <p:nvSpPr>
          <p:cNvPr id="163" name="Google Shape;163;p24"/>
          <p:cNvSpPr txBox="1"/>
          <p:nvPr/>
        </p:nvSpPr>
        <p:spPr>
          <a:xfrm>
            <a:off x="6751125" y="3351375"/>
            <a:ext cx="166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it" sz="1200">
                <a:solidFill>
                  <a:schemeClr val="dk1"/>
                </a:solidFill>
                <a:latin typeface="Roboto"/>
                <a:ea typeface="Roboto"/>
                <a:cs typeface="Roboto"/>
                <a:sym typeface="Roboto"/>
              </a:rPr>
              <a:t>Istituti scolastici di 2͒  grado </a:t>
            </a:r>
            <a:endParaRPr sz="1200">
              <a:latin typeface="Roboto"/>
              <a:ea typeface="Roboto"/>
              <a:cs typeface="Roboto"/>
              <a:sym typeface="Roboto"/>
            </a:endParaRPr>
          </a:p>
        </p:txBody>
      </p:sp>
      <p:sp>
        <p:nvSpPr>
          <p:cNvPr id="164" name="Google Shape;164;p24"/>
          <p:cNvSpPr txBox="1"/>
          <p:nvPr/>
        </p:nvSpPr>
        <p:spPr>
          <a:xfrm>
            <a:off x="311700" y="4201425"/>
            <a:ext cx="8520600" cy="73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it" sz="1200" b="1">
                <a:latin typeface="Roboto"/>
                <a:ea typeface="Roboto"/>
                <a:cs typeface="Roboto"/>
                <a:sym typeface="Roboto"/>
              </a:rPr>
              <a:t>Spunti di riflessione:</a:t>
            </a:r>
            <a:r>
              <a:rPr lang="it" sz="1200">
                <a:latin typeface="Roboto"/>
                <a:ea typeface="Roboto"/>
                <a:cs typeface="Roboto"/>
                <a:sym typeface="Roboto"/>
              </a:rPr>
              <a:t> nel prossimo tavolo si auspica di coinvolgere più attori di interesse, come la scuola, gli insegnanti, i genitori, gli studenti, le associazioni, gli imprenditori, insieme ai partecipanti già presenti (Ausl Bologna, Regione E/R e Veratti Daniele).</a:t>
            </a:r>
            <a:endParaRPr sz="12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3</a:t>
            </a:r>
            <a:endParaRPr>
              <a:latin typeface="Roboto"/>
              <a:ea typeface="Roboto"/>
              <a:cs typeface="Roboto"/>
              <a:sym typeface="Roboto"/>
            </a:endParaRPr>
          </a:p>
        </p:txBody>
      </p:sp>
      <p:sp>
        <p:nvSpPr>
          <p:cNvPr id="170" name="Google Shape;170;p25"/>
          <p:cNvSpPr txBox="1">
            <a:spLocks noGrp="1"/>
          </p:cNvSpPr>
          <p:nvPr>
            <p:ph type="body" idx="1"/>
          </p:nvPr>
        </p:nvSpPr>
        <p:spPr>
          <a:xfrm>
            <a:off x="70175" y="714150"/>
            <a:ext cx="5632200" cy="3835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AUSL Bologna, DSP, Sindaci di alcuni dei comuni coinvolti nel progetto, Assessore, Dirigente scolastico Associazioni, Cittadini.</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Clr>
                <a:schemeClr val="dk1"/>
              </a:buClr>
              <a:buSzPts val="1100"/>
              <a:buFont typeface="Arial"/>
              <a:buNone/>
            </a:pPr>
            <a:r>
              <a:rPr lang="it" sz="1200">
                <a:solidFill>
                  <a:schemeClr val="dk1"/>
                </a:solidFill>
                <a:latin typeface="Roboto"/>
                <a:ea typeface="Roboto"/>
                <a:cs typeface="Roboto"/>
                <a:sym typeface="Roboto"/>
              </a:rPr>
              <a:t>Durante l’incontro sono emersi i bisogni dei cittadini e si è posta particolare attenzione sull’utilizzo dello sport come mezzo di promozione della salute nei giovani. Dai partecipanti è emersa la volontà di ricostituire i </a:t>
            </a:r>
            <a:r>
              <a:rPr lang="it" sz="1200" i="1">
                <a:solidFill>
                  <a:schemeClr val="dk1"/>
                </a:solidFill>
                <a:latin typeface="Roboto"/>
                <a:ea typeface="Roboto"/>
                <a:cs typeface="Roboto"/>
                <a:sym typeface="Roboto"/>
              </a:rPr>
              <a:t>Giochi della Gioventù</a:t>
            </a:r>
            <a:r>
              <a:rPr lang="it" sz="1200">
                <a:solidFill>
                  <a:schemeClr val="dk1"/>
                </a:solidFill>
                <a:latin typeface="Roboto"/>
                <a:ea typeface="Roboto"/>
                <a:cs typeface="Roboto"/>
                <a:sym typeface="Roboto"/>
              </a:rPr>
              <a:t>, rendendo partecipi tutti i ragazzi indipendentemente dalle capacità sportive. E’ già stata individuata una possibile data per l’11 maggio 2023.</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Clr>
                <a:schemeClr val="dk1"/>
              </a:buClr>
              <a:buSzPts val="1100"/>
              <a:buFont typeface="Arial"/>
              <a:buNone/>
            </a:pP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None/>
            </a:pPr>
            <a:r>
              <a:rPr lang="it" sz="1200" b="1">
                <a:solidFill>
                  <a:schemeClr val="dk1"/>
                </a:solidFill>
                <a:latin typeface="Roboto"/>
                <a:ea typeface="Roboto"/>
                <a:cs typeface="Roboto"/>
                <a:sym typeface="Roboto"/>
              </a:rPr>
              <a:t>Proposte </a:t>
            </a:r>
            <a:r>
              <a:rPr lang="it" sz="1200">
                <a:solidFill>
                  <a:schemeClr val="dk1"/>
                </a:solidFill>
                <a:latin typeface="Roboto"/>
                <a:ea typeface="Roboto"/>
                <a:cs typeface="Roboto"/>
                <a:sym typeface="Roboto"/>
              </a:rPr>
              <a:t>aggiuntive di intervento sulla base dei bisogni emersi:</a:t>
            </a:r>
            <a:endParaRPr sz="1200">
              <a:solidFill>
                <a:schemeClr val="dk1"/>
              </a:solidFill>
              <a:latin typeface="Roboto"/>
              <a:ea typeface="Roboto"/>
              <a:cs typeface="Roboto"/>
              <a:sym typeface="Roboto"/>
            </a:endParaRPr>
          </a:p>
          <a:p>
            <a:pPr marL="457200" lvl="0" indent="-304800" algn="just" rtl="0">
              <a:lnSpc>
                <a:spcPct val="115000"/>
              </a:lnSpc>
              <a:spcBef>
                <a:spcPts val="1200"/>
              </a:spcBef>
              <a:spcAft>
                <a:spcPts val="0"/>
              </a:spcAft>
              <a:buClr>
                <a:schemeClr val="dk1"/>
              </a:buClr>
              <a:buSzPts val="1200"/>
              <a:buFont typeface="Roboto"/>
              <a:buChar char="●"/>
            </a:pPr>
            <a:r>
              <a:rPr lang="it" sz="1200">
                <a:solidFill>
                  <a:schemeClr val="dk1"/>
                </a:solidFill>
                <a:latin typeface="Roboto"/>
                <a:ea typeface="Roboto"/>
                <a:cs typeface="Roboto"/>
                <a:sym typeface="Roboto"/>
              </a:rPr>
              <a:t>Individuazione di uno sport collettivo che possa includere tutti, come ad esempio la pallavolo</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Pause attive nelle scuole</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Formazione riguardo ciò che concerne la promozione dell’attività fisica ed i benefici che essa comporta</a:t>
            </a:r>
            <a:endParaRPr sz="1200">
              <a:solidFill>
                <a:schemeClr val="dk1"/>
              </a:solidFill>
              <a:latin typeface="Roboto"/>
              <a:ea typeface="Roboto"/>
              <a:cs typeface="Roboto"/>
              <a:sym typeface="Roboto"/>
            </a:endParaRPr>
          </a:p>
        </p:txBody>
      </p:sp>
      <p:pic>
        <p:nvPicPr>
          <p:cNvPr id="171" name="Google Shape;171;p25"/>
          <p:cNvPicPr preferRelativeResize="0"/>
          <p:nvPr/>
        </p:nvPicPr>
        <p:blipFill rotWithShape="1">
          <a:blip r:embed="rId3">
            <a:alphaModFix/>
          </a:blip>
          <a:srcRect t="3975"/>
          <a:stretch/>
        </p:blipFill>
        <p:spPr>
          <a:xfrm>
            <a:off x="5821075" y="677925"/>
            <a:ext cx="3170525" cy="4313175"/>
          </a:xfrm>
          <a:prstGeom prst="rect">
            <a:avLst/>
          </a:prstGeom>
          <a:noFill/>
          <a:ln>
            <a:noFill/>
          </a:ln>
          <a:effectLst>
            <a:outerShdw blurRad="57150" dist="19050" dir="5400000" algn="bl" rotWithShape="0">
              <a:srgbClr val="000000">
                <a:alpha val="83000"/>
              </a:srgbClr>
            </a:outerShdw>
          </a:effectLst>
        </p:spPr>
      </p:pic>
      <p:sp>
        <p:nvSpPr>
          <p:cNvPr id="172" name="Google Shape;172;p25"/>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01.10.2022</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Pian di Setta</a:t>
            </a:r>
            <a:endParaRPr sz="1300" b="1">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p:nvPr/>
        </p:nvSpPr>
        <p:spPr>
          <a:xfrm>
            <a:off x="4533175" y="1117075"/>
            <a:ext cx="3774900" cy="345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4</a:t>
            </a:r>
            <a:endParaRPr>
              <a:latin typeface="Roboto"/>
              <a:ea typeface="Roboto"/>
              <a:cs typeface="Roboto"/>
              <a:sym typeface="Roboto"/>
            </a:endParaRPr>
          </a:p>
        </p:txBody>
      </p:sp>
      <p:sp>
        <p:nvSpPr>
          <p:cNvPr id="179" name="Google Shape;179;p26"/>
          <p:cNvSpPr txBox="1">
            <a:spLocks noGrp="1"/>
          </p:cNvSpPr>
          <p:nvPr>
            <p:ph type="body" idx="1"/>
          </p:nvPr>
        </p:nvSpPr>
        <p:spPr>
          <a:xfrm>
            <a:off x="6900" y="596050"/>
            <a:ext cx="3774900" cy="4429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200" b="1">
                <a:solidFill>
                  <a:schemeClr val="dk1"/>
                </a:solidFill>
                <a:highlight>
                  <a:srgbClr val="FFFFFF"/>
                </a:highlight>
                <a:latin typeface="Roboto"/>
                <a:ea typeface="Roboto"/>
                <a:cs typeface="Roboto"/>
                <a:sym typeface="Roboto"/>
              </a:rPr>
              <a:t>Mappa degli attori:</a:t>
            </a:r>
            <a:endParaRPr sz="1200" b="1">
              <a:solidFill>
                <a:schemeClr val="dk1"/>
              </a:solidFill>
              <a:highlight>
                <a:srgbClr val="FFFFFF"/>
              </a:highlight>
              <a:latin typeface="Roboto"/>
              <a:ea typeface="Roboto"/>
              <a:cs typeface="Roboto"/>
              <a:sym typeface="Roboto"/>
            </a:endParaRPr>
          </a:p>
          <a:p>
            <a:pPr marL="0" lvl="0" indent="0" algn="just" rtl="0">
              <a:lnSpc>
                <a:spcPct val="115000"/>
              </a:lnSpc>
              <a:spcBef>
                <a:spcPts val="0"/>
              </a:spcBef>
              <a:spcAft>
                <a:spcPts val="0"/>
              </a:spcAft>
              <a:buNone/>
            </a:pPr>
            <a:r>
              <a:rPr lang="it" sz="1200">
                <a:solidFill>
                  <a:schemeClr val="dk1"/>
                </a:solidFill>
                <a:highlight>
                  <a:srgbClr val="FFFFFF"/>
                </a:highlight>
                <a:latin typeface="Roboto"/>
                <a:ea typeface="Roboto"/>
                <a:cs typeface="Roboto"/>
                <a:sym typeface="Roboto"/>
              </a:rPr>
              <a:t>L’obiettivo è quello di invitare tutti i facilitatori e gli altri soggetti che si ritengono utili e strategici da coinvolgere (sia delle istituzioni che del terzo settore/privato sociale), impegnati nelle progettazioni locali che si stanno avviando nell'ambito del Laboratorio di Comunità.</a:t>
            </a:r>
            <a:endParaRPr sz="1200">
              <a:solidFill>
                <a:schemeClr val="dk1"/>
              </a:solidFill>
              <a:highlight>
                <a:srgbClr val="FFFFFF"/>
              </a:highlight>
              <a:latin typeface="Roboto"/>
              <a:ea typeface="Roboto"/>
              <a:cs typeface="Roboto"/>
              <a:sym typeface="Roboto"/>
            </a:endParaRPr>
          </a:p>
          <a:p>
            <a:pPr marL="0" lvl="0" indent="0" algn="just" rtl="0">
              <a:lnSpc>
                <a:spcPct val="115000"/>
              </a:lnSpc>
              <a:spcBef>
                <a:spcPts val="0"/>
              </a:spcBef>
              <a:spcAft>
                <a:spcPts val="0"/>
              </a:spcAft>
              <a:buNone/>
            </a:pPr>
            <a:endParaRPr sz="1200">
              <a:solidFill>
                <a:schemeClr val="dk1"/>
              </a:solidFill>
              <a:highlight>
                <a:srgbClr val="FFFFFF"/>
              </a:highlight>
              <a:latin typeface="Roboto"/>
              <a:ea typeface="Roboto"/>
              <a:cs typeface="Roboto"/>
              <a:sym typeface="Roboto"/>
            </a:endParaRPr>
          </a:p>
          <a:p>
            <a:pPr marL="0" lvl="0" indent="0" algn="just" rtl="0">
              <a:lnSpc>
                <a:spcPct val="115000"/>
              </a:lnSpc>
              <a:spcBef>
                <a:spcPts val="0"/>
              </a:spcBef>
              <a:spcAft>
                <a:spcPts val="0"/>
              </a:spcAft>
              <a:buNone/>
            </a:pPr>
            <a:r>
              <a:rPr lang="it" sz="1200" b="1">
                <a:solidFill>
                  <a:schemeClr val="dk1"/>
                </a:solidFill>
                <a:latin typeface="Roboto"/>
                <a:ea typeface="Roboto"/>
                <a:cs typeface="Roboto"/>
                <a:sym typeface="Roboto"/>
              </a:rPr>
              <a:t>Azioni:</a:t>
            </a:r>
            <a:endParaRPr sz="1200" b="1">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Costituirsi individuando i componenti ed il referente che avrà il compito di mantenere i rapporti e convocare le sedute ed ogni altra iniziativa</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Definire i progetti su cui lavorare</a:t>
            </a:r>
            <a:endParaRPr sz="1200">
              <a:solidFill>
                <a:schemeClr val="dk1"/>
              </a:solidFill>
              <a:latin typeface="Roboto"/>
              <a:ea typeface="Roboto"/>
              <a:cs typeface="Roboto"/>
              <a:sym typeface="Roboto"/>
            </a:endParaRPr>
          </a:p>
          <a:p>
            <a:pPr marL="457200" lvl="0" indent="-304800" algn="just" rtl="0">
              <a:lnSpc>
                <a:spcPct val="115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Redigere un cronoprogramma delle attività</a:t>
            </a:r>
            <a:endParaRPr sz="1200" b="1">
              <a:solidFill>
                <a:schemeClr val="dk1"/>
              </a:solidFill>
              <a:latin typeface="Roboto"/>
              <a:ea typeface="Roboto"/>
              <a:cs typeface="Roboto"/>
              <a:sym typeface="Roboto"/>
            </a:endParaRPr>
          </a:p>
          <a:p>
            <a:pPr marL="0" lvl="0" indent="0" algn="l" rtl="0">
              <a:spcBef>
                <a:spcPts val="1200"/>
              </a:spcBef>
              <a:spcAft>
                <a:spcPts val="1200"/>
              </a:spcAft>
              <a:buNone/>
            </a:pPr>
            <a:endParaRPr sz="1200">
              <a:solidFill>
                <a:schemeClr val="dk1"/>
              </a:solidFill>
              <a:latin typeface="Roboto"/>
              <a:ea typeface="Roboto"/>
              <a:cs typeface="Roboto"/>
              <a:sym typeface="Roboto"/>
            </a:endParaRPr>
          </a:p>
        </p:txBody>
      </p:sp>
      <p:sp>
        <p:nvSpPr>
          <p:cNvPr id="180" name="Google Shape;180;p26"/>
          <p:cNvSpPr txBox="1"/>
          <p:nvPr/>
        </p:nvSpPr>
        <p:spPr>
          <a:xfrm>
            <a:off x="3832250" y="0"/>
            <a:ext cx="53118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09.11.2022</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Terza Torre Regione Emilia Romagna- Viale della Fiera 8, Bologna</a:t>
            </a:r>
            <a:endParaRPr sz="1300" b="1">
              <a:latin typeface="Roboto"/>
              <a:ea typeface="Roboto"/>
              <a:cs typeface="Roboto"/>
              <a:sym typeface="Roboto"/>
            </a:endParaRPr>
          </a:p>
        </p:txBody>
      </p:sp>
      <p:sp>
        <p:nvSpPr>
          <p:cNvPr id="181" name="Google Shape;181;p26"/>
          <p:cNvSpPr/>
          <p:nvPr/>
        </p:nvSpPr>
        <p:spPr>
          <a:xfrm>
            <a:off x="5848775" y="2268350"/>
            <a:ext cx="1216500" cy="1100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5378975" y="2515800"/>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Direttore Distretto AUSL</a:t>
            </a:r>
            <a:endParaRPr sz="900">
              <a:latin typeface="Roboto"/>
              <a:ea typeface="Roboto"/>
              <a:cs typeface="Roboto"/>
              <a:sym typeface="Roboto"/>
            </a:endParaRPr>
          </a:p>
        </p:txBody>
      </p:sp>
      <p:sp>
        <p:nvSpPr>
          <p:cNvPr id="183" name="Google Shape;183;p26"/>
          <p:cNvSpPr/>
          <p:nvPr/>
        </p:nvSpPr>
        <p:spPr>
          <a:xfrm>
            <a:off x="6540350" y="2113275"/>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Sindaci Comuni del Distretto</a:t>
            </a:r>
            <a:endParaRPr sz="900">
              <a:latin typeface="Roboto"/>
              <a:ea typeface="Roboto"/>
              <a:cs typeface="Roboto"/>
              <a:sym typeface="Roboto"/>
            </a:endParaRPr>
          </a:p>
        </p:txBody>
      </p:sp>
      <p:sp>
        <p:nvSpPr>
          <p:cNvPr id="184" name="Google Shape;184;p26"/>
          <p:cNvSpPr/>
          <p:nvPr/>
        </p:nvSpPr>
        <p:spPr>
          <a:xfrm>
            <a:off x="3951738" y="2282638"/>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Rapp. Farmacie</a:t>
            </a:r>
            <a:endParaRPr sz="900">
              <a:latin typeface="Roboto"/>
              <a:ea typeface="Roboto"/>
              <a:cs typeface="Roboto"/>
              <a:sym typeface="Roboto"/>
            </a:endParaRPr>
          </a:p>
        </p:txBody>
      </p:sp>
      <p:sp>
        <p:nvSpPr>
          <p:cNvPr id="185" name="Google Shape;185;p26"/>
          <p:cNvSpPr/>
          <p:nvPr/>
        </p:nvSpPr>
        <p:spPr>
          <a:xfrm>
            <a:off x="4679300" y="1268913"/>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Rapp. Medici convenzionati</a:t>
            </a:r>
            <a:endParaRPr sz="900">
              <a:latin typeface="Roboto"/>
              <a:ea typeface="Roboto"/>
              <a:cs typeface="Roboto"/>
              <a:sym typeface="Roboto"/>
            </a:endParaRPr>
          </a:p>
        </p:txBody>
      </p:sp>
      <p:sp>
        <p:nvSpPr>
          <p:cNvPr id="186" name="Google Shape;186;p26"/>
          <p:cNvSpPr/>
          <p:nvPr/>
        </p:nvSpPr>
        <p:spPr>
          <a:xfrm>
            <a:off x="4533175" y="3368450"/>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Comitato Consultivo Misto cittadini per AUSL</a:t>
            </a:r>
            <a:endParaRPr sz="900">
              <a:latin typeface="Roboto"/>
              <a:ea typeface="Roboto"/>
              <a:cs typeface="Roboto"/>
              <a:sym typeface="Roboto"/>
            </a:endParaRPr>
          </a:p>
        </p:txBody>
      </p:sp>
      <p:sp>
        <p:nvSpPr>
          <p:cNvPr id="187" name="Google Shape;187;p26"/>
          <p:cNvSpPr/>
          <p:nvPr/>
        </p:nvSpPr>
        <p:spPr>
          <a:xfrm>
            <a:off x="5944388" y="672250"/>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Forze dell’Ordine</a:t>
            </a:r>
            <a:endParaRPr sz="900">
              <a:latin typeface="Roboto"/>
              <a:ea typeface="Roboto"/>
              <a:cs typeface="Roboto"/>
              <a:sym typeface="Roboto"/>
            </a:endParaRPr>
          </a:p>
        </p:txBody>
      </p:sp>
      <p:sp>
        <p:nvSpPr>
          <p:cNvPr id="188" name="Google Shape;188;p26"/>
          <p:cNvSpPr/>
          <p:nvPr/>
        </p:nvSpPr>
        <p:spPr>
          <a:xfrm>
            <a:off x="7206475" y="3405675"/>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Comunità religiosa</a:t>
            </a:r>
            <a:endParaRPr sz="900">
              <a:latin typeface="Roboto"/>
              <a:ea typeface="Roboto"/>
              <a:cs typeface="Roboto"/>
              <a:sym typeface="Roboto"/>
            </a:endParaRPr>
          </a:p>
        </p:txBody>
      </p:sp>
      <p:sp>
        <p:nvSpPr>
          <p:cNvPr id="189" name="Google Shape;189;p26"/>
          <p:cNvSpPr/>
          <p:nvPr/>
        </p:nvSpPr>
        <p:spPr>
          <a:xfrm>
            <a:off x="7756425" y="2282638"/>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Comunitàscolastica</a:t>
            </a:r>
            <a:endParaRPr sz="900">
              <a:latin typeface="Roboto"/>
              <a:ea typeface="Roboto"/>
              <a:cs typeface="Roboto"/>
              <a:sym typeface="Roboto"/>
            </a:endParaRPr>
          </a:p>
        </p:txBody>
      </p:sp>
      <p:sp>
        <p:nvSpPr>
          <p:cNvPr id="190" name="Google Shape;190;p26"/>
          <p:cNvSpPr/>
          <p:nvPr/>
        </p:nvSpPr>
        <p:spPr>
          <a:xfrm>
            <a:off x="7206475" y="1109825"/>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Ass. sportive e altro tipo</a:t>
            </a:r>
            <a:endParaRPr sz="900">
              <a:latin typeface="Roboto"/>
              <a:ea typeface="Roboto"/>
              <a:cs typeface="Roboto"/>
              <a:sym typeface="Roboto"/>
            </a:endParaRPr>
          </a:p>
        </p:txBody>
      </p:sp>
      <p:sp>
        <p:nvSpPr>
          <p:cNvPr id="191" name="Google Shape;191;p26"/>
          <p:cNvSpPr/>
          <p:nvPr/>
        </p:nvSpPr>
        <p:spPr>
          <a:xfrm>
            <a:off x="5944388" y="3963900"/>
            <a:ext cx="1020000" cy="1026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it" sz="900">
                <a:latin typeface="Roboto"/>
                <a:ea typeface="Roboto"/>
                <a:cs typeface="Roboto"/>
                <a:sym typeface="Roboto"/>
              </a:rPr>
              <a:t>Rapp. Aziende (Confindustria, Confcommercio)</a:t>
            </a:r>
            <a:endParaRPr sz="9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5</a:t>
            </a:r>
            <a:endParaRPr>
              <a:latin typeface="Roboto"/>
              <a:ea typeface="Roboto"/>
              <a:cs typeface="Roboto"/>
              <a:sym typeface="Roboto"/>
            </a:endParaRPr>
          </a:p>
        </p:txBody>
      </p:sp>
      <p:sp>
        <p:nvSpPr>
          <p:cNvPr id="197" name="Google Shape;197;p27"/>
          <p:cNvSpPr txBox="1">
            <a:spLocks noGrp="1"/>
          </p:cNvSpPr>
          <p:nvPr>
            <p:ph type="body" idx="1"/>
          </p:nvPr>
        </p:nvSpPr>
        <p:spPr>
          <a:xfrm>
            <a:off x="0" y="561750"/>
            <a:ext cx="5776500" cy="45816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Sandra Mondini (direttrice del Distretto), Gerardo Astorino, Pervinca Ferrarini (infermiera di comunità Vado/Monzuno), Annalisa Rasi (specializzanda), Eleonora Soletti (specializzanda), Alessandro Santoni (Sindaco San Benedetto Val di Sambro), Simone Querzola (Delega sport San Benedetto Val di Sambro), Maura Mazzolini (Fisiokinesiterapista FKT), Daniel Rapezzi (FKT, Associazione culturale politica Castiglione 2000), Alessio Rapezzi (14 anni), Massimo Parodi (Rappresentante Volley Appennino Associazione sportiva dilettantistica), Bernardoni Davide (Delega scuola e istruzione San Benedetto Val di Sambro).</a:t>
            </a: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r>
              <a:rPr lang="it" sz="1200" b="1">
                <a:solidFill>
                  <a:schemeClr val="dk1"/>
                </a:solidFill>
                <a:latin typeface="Roboto"/>
                <a:ea typeface="Roboto"/>
                <a:cs typeface="Roboto"/>
                <a:sym typeface="Roboto"/>
              </a:rPr>
              <a:t>Azioni:</a:t>
            </a:r>
            <a:endParaRPr sz="1200" b="1">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Individuata la giornata </a:t>
            </a:r>
            <a:r>
              <a:rPr lang="it" sz="1200" i="1">
                <a:solidFill>
                  <a:schemeClr val="dk1"/>
                </a:solidFill>
                <a:latin typeface="Roboto"/>
                <a:ea typeface="Roboto"/>
                <a:cs typeface="Roboto"/>
                <a:sym typeface="Roboto"/>
              </a:rPr>
              <a:t>Giochi della Gioventù 4 maggio 2023</a:t>
            </a:r>
            <a:r>
              <a:rPr lang="it" sz="1200">
                <a:solidFill>
                  <a:schemeClr val="dk1"/>
                </a:solidFill>
                <a:latin typeface="Roboto"/>
                <a:ea typeface="Roboto"/>
                <a:cs typeface="Roboto"/>
                <a:sym typeface="Roboto"/>
              </a:rPr>
              <a:t> a San Benedetto Val di Sambro.</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Promuovere sani stili di vita attraverso: formazione di docenti, studenti e cittadini presso gli spazi delle Scuole o del Comune. </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Creazione a carico di AUSL di un </a:t>
            </a:r>
            <a:r>
              <a:rPr lang="it" sz="1200" i="1">
                <a:solidFill>
                  <a:schemeClr val="dk1"/>
                </a:solidFill>
                <a:latin typeface="Roboto"/>
                <a:ea typeface="Roboto"/>
                <a:cs typeface="Roboto"/>
                <a:sym typeface="Roboto"/>
              </a:rPr>
              <a:t>volantino e di un messaggio audio-video </a:t>
            </a:r>
            <a:r>
              <a:rPr lang="it" sz="1200">
                <a:solidFill>
                  <a:schemeClr val="dk1"/>
                </a:solidFill>
                <a:latin typeface="Roboto"/>
                <a:ea typeface="Roboto"/>
                <a:cs typeface="Roboto"/>
                <a:sym typeface="Roboto"/>
              </a:rPr>
              <a:t>per comunicare l’iniziativa attraverso i media (wathsapp, faceboook, tik toc, instagram, radio locale)→ entro </a:t>
            </a:r>
            <a:r>
              <a:rPr lang="it" sz="1200" i="1">
                <a:solidFill>
                  <a:schemeClr val="dk1"/>
                </a:solidFill>
                <a:latin typeface="Roboto"/>
                <a:ea typeface="Roboto"/>
                <a:cs typeface="Roboto"/>
                <a:sym typeface="Roboto"/>
              </a:rPr>
              <a:t>28 gennaio 2023</a:t>
            </a:r>
            <a:r>
              <a:rPr lang="it"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r>
              <a:rPr lang="it" sz="1200" b="1">
                <a:solidFill>
                  <a:schemeClr val="dk1"/>
                </a:solidFill>
                <a:latin typeface="Roboto"/>
                <a:ea typeface="Roboto"/>
                <a:cs typeface="Roboto"/>
                <a:sym typeface="Roboto"/>
              </a:rPr>
              <a:t>Spunti di riflessione:</a:t>
            </a:r>
            <a:r>
              <a:rPr lang="it" sz="1200">
                <a:solidFill>
                  <a:schemeClr val="dk1"/>
                </a:solidFill>
                <a:latin typeface="Roboto"/>
                <a:ea typeface="Roboto"/>
                <a:cs typeface="Roboto"/>
                <a:sym typeface="Roboto"/>
              </a:rPr>
              <a:t> </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L’assessore del Comune di San Benedetto riferisce un’indagine epidemiologica eseguita qualche anno fa che evidenzia che il 22% degli studenti alle scuole elementari sono sedentari ed il 37,4% alle scuole medie.</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Le distanze tra i singoli comuni sono da tenere in considerazione come deterrente alla partecipazione dei cittadini. Quale possibile soluzione?</a:t>
            </a: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l" rtl="0">
              <a:lnSpc>
                <a:spcPct val="100000"/>
              </a:lnSpc>
              <a:spcBef>
                <a:spcPts val="1200"/>
              </a:spcBef>
              <a:spcAft>
                <a:spcPts val="1200"/>
              </a:spcAft>
              <a:buNone/>
            </a:pPr>
            <a:endParaRPr sz="1200">
              <a:solidFill>
                <a:schemeClr val="dk1"/>
              </a:solidFill>
              <a:latin typeface="Roboto"/>
              <a:ea typeface="Roboto"/>
              <a:cs typeface="Roboto"/>
              <a:sym typeface="Roboto"/>
            </a:endParaRPr>
          </a:p>
        </p:txBody>
      </p:sp>
      <p:pic>
        <p:nvPicPr>
          <p:cNvPr id="198" name="Google Shape;198;p27"/>
          <p:cNvPicPr preferRelativeResize="0"/>
          <p:nvPr/>
        </p:nvPicPr>
        <p:blipFill rotWithShape="1">
          <a:blip r:embed="rId3">
            <a:alphaModFix amt="90000"/>
          </a:blip>
          <a:srcRect l="3409" t="8558" b="2749"/>
          <a:stretch/>
        </p:blipFill>
        <p:spPr>
          <a:xfrm>
            <a:off x="5901300" y="937675"/>
            <a:ext cx="3090301" cy="3783649"/>
          </a:xfrm>
          <a:prstGeom prst="rect">
            <a:avLst/>
          </a:prstGeom>
          <a:noFill/>
          <a:ln>
            <a:noFill/>
          </a:ln>
          <a:effectLst>
            <a:outerShdw blurRad="57150" dist="19050" dir="5400000" algn="bl" rotWithShape="0">
              <a:srgbClr val="000000">
                <a:alpha val="81000"/>
              </a:srgbClr>
            </a:outerShdw>
          </a:effectLst>
        </p:spPr>
      </p:pic>
      <p:sp>
        <p:nvSpPr>
          <p:cNvPr id="199" name="Google Shape;199;p27"/>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10.12.2022</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Lama di Setta</a:t>
            </a:r>
            <a:endParaRPr sz="1300" b="1">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6</a:t>
            </a:r>
            <a:endParaRPr>
              <a:latin typeface="Roboto"/>
              <a:ea typeface="Roboto"/>
              <a:cs typeface="Roboto"/>
              <a:sym typeface="Roboto"/>
            </a:endParaRPr>
          </a:p>
        </p:txBody>
      </p:sp>
      <p:sp>
        <p:nvSpPr>
          <p:cNvPr id="205" name="Google Shape;205;p28"/>
          <p:cNvSpPr txBox="1">
            <a:spLocks noGrp="1"/>
          </p:cNvSpPr>
          <p:nvPr>
            <p:ph type="body" idx="1"/>
          </p:nvPr>
        </p:nvSpPr>
        <p:spPr>
          <a:xfrm>
            <a:off x="76200" y="572700"/>
            <a:ext cx="8988000" cy="45708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Sandra Mondini (Direttrice Distretto Appennino Bolognese), Pervinca Ferrarini (inf. Comunità Vado/Monzuno), Alessandro Santoni (Sindaco San Benedetto Val di Sambro), Bernardoni Davide (Delega scuola e istruzione), Simone Querzola (Delega sport San Benedetto), Lamberto Lucchi (rappresentante CONI), , Daniel Rapezzi (FKT, Associazione culturale politica Castiglione 2000), Massimo Parodi (Rappresentante Volley Appennino Associazione sportiva dilettantistica), Gerardo Astorino, Mauro Di Bitetto, Stefania Zuccato, Francesco Fiore, Tommaso Gradi (Agenzia sanitaria e sociale regionale).</a:t>
            </a: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r>
              <a:rPr lang="it" sz="1200" b="1">
                <a:solidFill>
                  <a:schemeClr val="dk1"/>
                </a:solidFill>
                <a:latin typeface="Roboto"/>
                <a:ea typeface="Roboto"/>
                <a:cs typeface="Roboto"/>
                <a:sym typeface="Roboto"/>
              </a:rPr>
              <a:t>Proposte</a:t>
            </a:r>
            <a:r>
              <a:rPr lang="it"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marL="457200" lvl="0" indent="-304800" algn="just" rtl="0">
              <a:lnSpc>
                <a:spcPct val="100000"/>
              </a:lnSpc>
              <a:spcBef>
                <a:spcPts val="1200"/>
              </a:spcBef>
              <a:spcAft>
                <a:spcPts val="0"/>
              </a:spcAft>
              <a:buClr>
                <a:schemeClr val="dk1"/>
              </a:buClr>
              <a:buSzPts val="1200"/>
              <a:buFont typeface="Roboto"/>
              <a:buChar char="●"/>
            </a:pPr>
            <a:r>
              <a:rPr lang="it" sz="1200">
                <a:solidFill>
                  <a:schemeClr val="dk1"/>
                </a:solidFill>
                <a:latin typeface="Roboto"/>
                <a:ea typeface="Roboto"/>
                <a:cs typeface="Roboto"/>
                <a:sym typeface="Roboto"/>
              </a:rPr>
              <a:t>Disponibilità di risorse: Mauro mette a disposizione il proprio canale radio; Tommaso mette a disposizione l’aiuto della Regione per l’allestimento di un contesto partecipativo.</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Importante il coinvolgimento delle scuole: la preside è un raccordo per Monzuno e Vado; Monghidoro a breve sta rientrando nella rete da agganciare anche attraverso la Consulta dello sport, Scuola di Castiglione dei Pepoli.</a:t>
            </a:r>
            <a:endParaRPr sz="1200">
              <a:solidFill>
                <a:schemeClr val="dk1"/>
              </a:solidFill>
              <a:latin typeface="Roboto"/>
              <a:ea typeface="Roboto"/>
              <a:cs typeface="Roboto"/>
              <a:sym typeface="Roboto"/>
            </a:endParaRPr>
          </a:p>
          <a:p>
            <a:pPr marL="457200" lvl="0"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Importante il coinvolgimento anche di altre realtà sul territorio:</a:t>
            </a:r>
            <a:endParaRPr sz="1200">
              <a:solidFill>
                <a:schemeClr val="dk1"/>
              </a:solidFill>
              <a:latin typeface="Roboto"/>
              <a:ea typeface="Roboto"/>
              <a:cs typeface="Roboto"/>
              <a:sym typeface="Roboto"/>
            </a:endParaRPr>
          </a:p>
          <a:p>
            <a:pPr marL="914400" lvl="1" indent="-304800" algn="just" rtl="0">
              <a:lnSpc>
                <a:spcPct val="100000"/>
              </a:lnSpc>
              <a:spcBef>
                <a:spcPts val="0"/>
              </a:spcBef>
              <a:spcAft>
                <a:spcPts val="0"/>
              </a:spcAft>
              <a:buSzPts val="1200"/>
              <a:buFont typeface="Roboto"/>
              <a:buChar char="○"/>
            </a:pPr>
            <a:r>
              <a:rPr lang="it" sz="1200">
                <a:solidFill>
                  <a:schemeClr val="dk1"/>
                </a:solidFill>
                <a:latin typeface="Roboto"/>
                <a:ea typeface="Roboto"/>
                <a:cs typeface="Roboto"/>
                <a:sym typeface="Roboto"/>
              </a:rPr>
              <a:t>Centro Servizi per il volontariato VOLABO</a:t>
            </a:r>
            <a:r>
              <a:rPr lang="it" sz="1200">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it" sz="1200" u="sng">
                <a:solidFill>
                  <a:schemeClr val="hlink"/>
                </a:solidFill>
                <a:latin typeface="Roboto"/>
                <a:ea typeface="Roboto"/>
                <a:cs typeface="Roboto"/>
                <a:sym typeface="Roboto"/>
                <a:hlinkClick r:id="rId3"/>
              </a:rPr>
              <a:t>https://www.volabo.it/</a:t>
            </a:r>
            <a:endParaRPr sz="1200" u="sng">
              <a:solidFill>
                <a:schemeClr val="hlink"/>
              </a:solidFill>
              <a:latin typeface="Roboto"/>
              <a:ea typeface="Roboto"/>
              <a:cs typeface="Roboto"/>
              <a:sym typeface="Roboto"/>
            </a:endParaRPr>
          </a:p>
          <a:p>
            <a:pPr marL="914400" lvl="1"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Ufficio di piano del distretto: Unione dei Comuni dell’Appennino Bolognese (presidente Maurizio Fabbri Sindaco di Castiglione dei Pepoli)</a:t>
            </a:r>
            <a:endParaRPr sz="1200">
              <a:solidFill>
                <a:schemeClr val="dk1"/>
              </a:solidFill>
              <a:latin typeface="Roboto"/>
              <a:ea typeface="Roboto"/>
              <a:cs typeface="Roboto"/>
              <a:sym typeface="Roboto"/>
            </a:endParaRPr>
          </a:p>
          <a:p>
            <a:pPr marL="914400" lvl="1" indent="-304800" algn="just" rtl="0">
              <a:lnSpc>
                <a:spcPct val="100000"/>
              </a:lnSpc>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Associazioni di altre società sportive sul territorio: para climbing, trekking, danza..</a:t>
            </a:r>
            <a:endParaRPr sz="1200">
              <a:solidFill>
                <a:schemeClr val="dk1"/>
              </a:solidFill>
              <a:latin typeface="Roboto"/>
              <a:ea typeface="Roboto"/>
              <a:cs typeface="Roboto"/>
              <a:sym typeface="Roboto"/>
            </a:endParaRPr>
          </a:p>
          <a:p>
            <a:pPr marL="914400" lvl="1" indent="-304800" algn="just" rtl="0">
              <a:lnSpc>
                <a:spcPct val="100000"/>
              </a:lnSpc>
              <a:spcBef>
                <a:spcPts val="0"/>
              </a:spcBef>
              <a:spcAft>
                <a:spcPts val="0"/>
              </a:spcAft>
              <a:buSzPts val="1200"/>
              <a:buFont typeface="Roboto"/>
              <a:buChar char="○"/>
            </a:pPr>
            <a:r>
              <a:rPr lang="it" sz="1200">
                <a:solidFill>
                  <a:schemeClr val="dk1"/>
                </a:solidFill>
                <a:latin typeface="Roboto"/>
                <a:ea typeface="Roboto"/>
                <a:cs typeface="Roboto"/>
                <a:sym typeface="Roboto"/>
              </a:rPr>
              <a:t>Associazioni che hanno fatto parte del Bando</a:t>
            </a:r>
            <a:endParaRPr/>
          </a:p>
          <a:p>
            <a:pPr marL="914400" lvl="0" indent="0" algn="just" rtl="0">
              <a:lnSpc>
                <a:spcPct val="100000"/>
              </a:lnSpc>
              <a:spcBef>
                <a:spcPts val="0"/>
              </a:spcBef>
              <a:spcAft>
                <a:spcPts val="0"/>
              </a:spcAft>
              <a:buNone/>
            </a:pPr>
            <a:r>
              <a:rPr lang="it" sz="1200" u="sng">
                <a:solidFill>
                  <a:schemeClr val="hlink"/>
                </a:solidFill>
                <a:latin typeface="Roboto"/>
                <a:ea typeface="Roboto"/>
                <a:cs typeface="Roboto"/>
                <a:sym typeface="Roboto"/>
                <a:hlinkClick r:id="rId4"/>
              </a:rPr>
              <a:t>https://sociale.regione.emilia-romagna.it/bandi/2020/bando-sostegno-progetti-rilevanza-locale</a:t>
            </a:r>
            <a:endParaRPr/>
          </a:p>
          <a:p>
            <a:pPr marL="914400" lvl="0" indent="0" algn="just" rtl="0">
              <a:lnSpc>
                <a:spcPct val="100000"/>
              </a:lnSpc>
              <a:spcBef>
                <a:spcPts val="0"/>
              </a:spcBef>
              <a:spcAft>
                <a:spcPts val="0"/>
              </a:spcAft>
              <a:buNone/>
            </a:pPr>
            <a:r>
              <a:rPr lang="it" sz="1200" u="sng">
                <a:solidFill>
                  <a:schemeClr val="hlink"/>
                </a:solidFill>
                <a:latin typeface="Roboto"/>
                <a:ea typeface="Roboto"/>
                <a:cs typeface="Roboto"/>
                <a:sym typeface="Roboto"/>
                <a:hlinkClick r:id="rId5"/>
              </a:rPr>
              <a:t>http://www.passopasso.it/index.php/chi-siamo</a:t>
            </a:r>
            <a:endParaRPr sz="1200" u="sng">
              <a:solidFill>
                <a:schemeClr val="hlink"/>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1200"/>
              </a:spcAft>
              <a:buNone/>
            </a:pPr>
            <a:endParaRPr sz="1200">
              <a:solidFill>
                <a:schemeClr val="dk1"/>
              </a:solidFill>
              <a:latin typeface="Roboto"/>
              <a:ea typeface="Roboto"/>
              <a:cs typeface="Roboto"/>
              <a:sym typeface="Roboto"/>
            </a:endParaRPr>
          </a:p>
        </p:txBody>
      </p:sp>
      <p:sp>
        <p:nvSpPr>
          <p:cNvPr id="206" name="Google Shape;206;p28"/>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28.01.2023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6</a:t>
            </a:r>
            <a:endParaRPr>
              <a:latin typeface="Roboto"/>
              <a:ea typeface="Roboto"/>
              <a:cs typeface="Roboto"/>
              <a:sym typeface="Roboto"/>
            </a:endParaRPr>
          </a:p>
        </p:txBody>
      </p:sp>
      <p:sp>
        <p:nvSpPr>
          <p:cNvPr id="212" name="Google Shape;212;p29"/>
          <p:cNvSpPr txBox="1">
            <a:spLocks noGrp="1"/>
          </p:cNvSpPr>
          <p:nvPr>
            <p:ph type="body" idx="1"/>
          </p:nvPr>
        </p:nvSpPr>
        <p:spPr>
          <a:xfrm>
            <a:off x="6900" y="588575"/>
            <a:ext cx="5706900" cy="4554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200" b="1">
                <a:solidFill>
                  <a:schemeClr val="dk1"/>
                </a:solidFill>
                <a:latin typeface="Roboto"/>
                <a:ea typeface="Roboto"/>
                <a:cs typeface="Roboto"/>
                <a:sym typeface="Roboto"/>
              </a:rPr>
              <a:t>Opportunità</a:t>
            </a:r>
            <a:r>
              <a:rPr lang="it"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i="1">
                <a:solidFill>
                  <a:schemeClr val="dk1"/>
                </a:solidFill>
                <a:latin typeface="Roboto"/>
                <a:ea typeface="Roboto"/>
                <a:cs typeface="Roboto"/>
                <a:sym typeface="Roboto"/>
              </a:rPr>
              <a:t>4 Maggio Giochi della Gioventù</a:t>
            </a:r>
            <a:r>
              <a:rPr lang="it" sz="1200">
                <a:solidFill>
                  <a:schemeClr val="dk1"/>
                </a:solidFill>
                <a:latin typeface="Roboto"/>
                <a:ea typeface="Roboto"/>
                <a:cs typeface="Roboto"/>
                <a:sym typeface="Roboto"/>
              </a:rPr>
              <a:t> saranno: un’occasione per produrre e divulgare materiale di promozione alla salute; luogo di ritrovo e coinvolgimento delle scuole e dei ragazzi; non sono necessarie delle certificazioni mediche per lo svolgimento delle attività fisiche; saranno previste delle medaglie vittoria e attestato partecipazione per tutti.</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i="1">
                <a:solidFill>
                  <a:schemeClr val="dk1"/>
                </a:solidFill>
                <a:latin typeface="Roboto"/>
                <a:ea typeface="Roboto"/>
                <a:cs typeface="Roboto"/>
                <a:sym typeface="Roboto"/>
              </a:rPr>
              <a:t>10 Giugno Festa dello sport</a:t>
            </a:r>
            <a:r>
              <a:rPr lang="it" sz="1200">
                <a:solidFill>
                  <a:schemeClr val="dk1"/>
                </a:solidFill>
                <a:latin typeface="Roboto"/>
                <a:ea typeface="Roboto"/>
                <a:cs typeface="Roboto"/>
                <a:sym typeface="Roboto"/>
              </a:rPr>
              <a:t>: occasione per proporre attività (anche di camminata) genitori-figli; coinvolgimento ragazzi con la proposto di portare un loro messaggio riguardo al tema.</a:t>
            </a:r>
            <a:endParaRPr sz="1200">
              <a:solidFill>
                <a:schemeClr val="dk1"/>
              </a:solidFill>
              <a:latin typeface="Roboto"/>
              <a:ea typeface="Roboto"/>
              <a:cs typeface="Roboto"/>
              <a:sym typeface="Roboto"/>
            </a:endParaRPr>
          </a:p>
          <a:p>
            <a:pPr marL="457200" lvl="0" indent="0" algn="just" rtl="0">
              <a:spcBef>
                <a:spcPts val="0"/>
              </a:spcBef>
              <a:spcAft>
                <a:spcPts val="0"/>
              </a:spcAft>
              <a:buNone/>
            </a:pPr>
            <a:r>
              <a:rPr lang="it" sz="1200" u="sng">
                <a:solidFill>
                  <a:schemeClr val="hlink"/>
                </a:solidFill>
                <a:latin typeface="Roboto"/>
                <a:ea typeface="Roboto"/>
                <a:cs typeface="Roboto"/>
                <a:sym typeface="Roboto"/>
                <a:hlinkClick r:id="rId3"/>
              </a:rPr>
              <a:t>https://www.comune.sanbenedettovaldisambro.bo.it/main/main.asp?doc=15740</a:t>
            </a:r>
            <a:endParaRPr sz="1200" u="sng">
              <a:solidFill>
                <a:schemeClr val="hlink"/>
              </a:solidFill>
              <a:latin typeface="Roboto"/>
              <a:ea typeface="Roboto"/>
              <a:cs typeface="Roboto"/>
              <a:sym typeface="Roboto"/>
            </a:endParaRPr>
          </a:p>
          <a:p>
            <a:pPr marL="0" lvl="0" indent="0" algn="just" rtl="0">
              <a:spcBef>
                <a:spcPts val="1200"/>
              </a:spcBef>
              <a:spcAft>
                <a:spcPts val="0"/>
              </a:spcAft>
              <a:buClr>
                <a:schemeClr val="dk1"/>
              </a:buClr>
              <a:buSzPts val="1100"/>
              <a:buFont typeface="Arial"/>
              <a:buNone/>
            </a:pPr>
            <a:r>
              <a:rPr lang="it" sz="1200" b="1">
                <a:solidFill>
                  <a:schemeClr val="dk1"/>
                </a:solidFill>
                <a:latin typeface="Roboto"/>
                <a:ea typeface="Roboto"/>
                <a:cs typeface="Roboto"/>
                <a:sym typeface="Roboto"/>
              </a:rPr>
              <a:t>Azioni</a:t>
            </a:r>
            <a:r>
              <a:rPr lang="it"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Divulgare (soprattutto agli altri comuni del Distretto) il materiale informativo prodotto dall’Ausl aggiungendo i loghi di chi è presente al Laboratorio di Comunità</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Fornire un elenco delle attività Ausl e delle attività (di vario tipo, festival, sagre..) del Comune di San Benedetto Val di Sambro→ entro </a:t>
            </a:r>
            <a:r>
              <a:rPr lang="it" sz="1200" i="1">
                <a:solidFill>
                  <a:schemeClr val="dk1"/>
                </a:solidFill>
                <a:latin typeface="Roboto"/>
                <a:ea typeface="Roboto"/>
                <a:cs typeface="Roboto"/>
                <a:sym typeface="Roboto"/>
              </a:rPr>
              <a:t>20 Febbraio 2023</a:t>
            </a:r>
            <a:endParaRPr sz="1200" i="1">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Prossimo incontro→ </a:t>
            </a:r>
            <a:r>
              <a:rPr lang="it" sz="1200" i="1">
                <a:solidFill>
                  <a:schemeClr val="dk1"/>
                </a:solidFill>
                <a:latin typeface="Roboto"/>
                <a:ea typeface="Roboto"/>
                <a:cs typeface="Roboto"/>
                <a:sym typeface="Roboto"/>
              </a:rPr>
              <a:t>11 Marzo 2023 ore 10:00</a:t>
            </a:r>
            <a:r>
              <a:rPr lang="it" sz="1200">
                <a:solidFill>
                  <a:schemeClr val="dk1"/>
                </a:solidFill>
                <a:latin typeface="Roboto"/>
                <a:ea typeface="Roboto"/>
                <a:cs typeface="Roboto"/>
                <a:sym typeface="Roboto"/>
              </a:rPr>
              <a:t> presso Casa della Comunità Vado-Monzuno, estendere partecipazione anche ad altre associazioni!</a:t>
            </a: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00000"/>
              </a:lnSpc>
              <a:spcBef>
                <a:spcPts val="1200"/>
              </a:spcBef>
              <a:spcAft>
                <a:spcPts val="1200"/>
              </a:spcAft>
              <a:buNone/>
            </a:pPr>
            <a:endParaRPr sz="1200">
              <a:solidFill>
                <a:schemeClr val="dk1"/>
              </a:solidFill>
              <a:latin typeface="Roboto"/>
              <a:ea typeface="Roboto"/>
              <a:cs typeface="Roboto"/>
              <a:sym typeface="Roboto"/>
            </a:endParaRPr>
          </a:p>
        </p:txBody>
      </p:sp>
      <p:sp>
        <p:nvSpPr>
          <p:cNvPr id="213" name="Google Shape;213;p29"/>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28.01.2023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pic>
        <p:nvPicPr>
          <p:cNvPr id="214" name="Google Shape;214;p29"/>
          <p:cNvPicPr preferRelativeResize="0"/>
          <p:nvPr/>
        </p:nvPicPr>
        <p:blipFill>
          <a:blip r:embed="rId4">
            <a:alphaModFix amt="81000"/>
          </a:blip>
          <a:stretch>
            <a:fillRect/>
          </a:stretch>
        </p:blipFill>
        <p:spPr>
          <a:xfrm>
            <a:off x="5821075" y="648900"/>
            <a:ext cx="3170525" cy="4350107"/>
          </a:xfrm>
          <a:prstGeom prst="rect">
            <a:avLst/>
          </a:prstGeom>
          <a:noFill/>
          <a:ln>
            <a:noFill/>
          </a:ln>
          <a:effectLst>
            <a:outerShdw blurRad="57150" dist="19050" dir="5400000" algn="bl" rotWithShape="0">
              <a:srgbClr val="000000">
                <a:alpha val="78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7</a:t>
            </a:r>
            <a:endParaRPr>
              <a:latin typeface="Roboto"/>
              <a:ea typeface="Roboto"/>
              <a:cs typeface="Roboto"/>
              <a:sym typeface="Roboto"/>
            </a:endParaRPr>
          </a:p>
        </p:txBody>
      </p:sp>
      <p:sp>
        <p:nvSpPr>
          <p:cNvPr id="220" name="Google Shape;220;p30"/>
          <p:cNvSpPr txBox="1">
            <a:spLocks noGrp="1"/>
          </p:cNvSpPr>
          <p:nvPr>
            <p:ph type="body" idx="1"/>
          </p:nvPr>
        </p:nvSpPr>
        <p:spPr>
          <a:xfrm>
            <a:off x="248150" y="733325"/>
            <a:ext cx="8232000" cy="8112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1200"/>
              </a:spcAft>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Sandra Mondini (Direttrice Distretto Appennino Bolognese), Alessandro Santoni (Sindaco San Benedetto Val di Sambro), Lamberto Lucchi (rappresentante CONI), Daniel Rapezzi (FKT, Associazione culturale politica Castiglione 2000), Mauro Di Bitetto, Stefania Zuccato, Olmo Pesci, Valerio D’Avanzo (Agenzia sanitaria e sociale regionale), Carlo Sibani (Ass. Arcibaldo Vado).</a:t>
            </a:r>
            <a:endParaRPr sz="1200">
              <a:solidFill>
                <a:schemeClr val="dk1"/>
              </a:solidFill>
              <a:latin typeface="Roboto"/>
              <a:ea typeface="Roboto"/>
              <a:cs typeface="Roboto"/>
              <a:sym typeface="Roboto"/>
            </a:endParaRPr>
          </a:p>
        </p:txBody>
      </p:sp>
      <p:sp>
        <p:nvSpPr>
          <p:cNvPr id="221" name="Google Shape;221;p30"/>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11.03.2023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sp>
        <p:nvSpPr>
          <p:cNvPr id="222" name="Google Shape;222;p30"/>
          <p:cNvSpPr txBox="1"/>
          <p:nvPr/>
        </p:nvSpPr>
        <p:spPr>
          <a:xfrm>
            <a:off x="199950" y="1598950"/>
            <a:ext cx="8038800" cy="34170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it" sz="1200" b="1">
                <a:latin typeface="Roboto"/>
                <a:ea typeface="Roboto"/>
                <a:cs typeface="Roboto"/>
                <a:sym typeface="Roboto"/>
              </a:rPr>
              <a:t>Contenuti trattati:</a:t>
            </a:r>
            <a:endParaRPr sz="1200" b="1">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Materiale informativo Appennino attivo- Laboratorio di Comunità: aggiungere i loghi dei Comuni aderenti</a:t>
            </a:r>
            <a:endParaRPr sz="1200">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Mappa opportunità di movimento - Distretto Appennino Bolognese: integrare mappa elaborata da Mauro Di Bitetto e Sandra Mondini sulle realtà esistenti sul territorio e usufruendo di </a:t>
            </a:r>
            <a:r>
              <a:rPr lang="it" sz="1200" u="sng">
                <a:solidFill>
                  <a:schemeClr val="hlink"/>
                </a:solidFill>
                <a:latin typeface="Roboto"/>
                <a:ea typeface="Roboto"/>
                <a:cs typeface="Roboto"/>
                <a:sym typeface="Roboto"/>
                <a:hlinkClick r:id="rId3"/>
              </a:rPr>
              <a:t>Mappa della Salute</a:t>
            </a:r>
            <a:endParaRPr sz="1200">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Come vogliamo strutturare e sfruttare al meglio gli eventi individuati (4 Maggio Giochi della Gioventù e 10 Giugno Festa dello sport)? → inviare proposta </a:t>
            </a:r>
            <a:r>
              <a:rPr lang="it" sz="1200" b="1">
                <a:latin typeface="Roboto"/>
                <a:ea typeface="Roboto"/>
                <a:cs typeface="Roboto"/>
                <a:sym typeface="Roboto"/>
              </a:rPr>
              <a:t>Promozione della salute ai Giochi della Gioventù</a:t>
            </a:r>
            <a:endParaRPr sz="1200" b="1">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b="1">
                <a:latin typeface="Roboto"/>
                <a:ea typeface="Roboto"/>
                <a:cs typeface="Roboto"/>
                <a:sym typeface="Roboto"/>
              </a:rPr>
              <a:t>Corso Walking Leader 12-13 Maggio 2023 presso Casa di Comunità Vado-Monzuno</a:t>
            </a:r>
            <a:r>
              <a:rPr lang="it" sz="1200">
                <a:latin typeface="Roboto"/>
                <a:ea typeface="Roboto"/>
                <a:cs typeface="Roboto"/>
                <a:sym typeface="Roboto"/>
              </a:rPr>
              <a:t> → inviare locandina quando sarà pronta e divulgare l’iniziativa</a:t>
            </a:r>
            <a:endParaRPr sz="1200">
              <a:latin typeface="Roboto"/>
              <a:ea typeface="Roboto"/>
              <a:cs typeface="Roboto"/>
              <a:sym typeface="Roboto"/>
            </a:endParaRPr>
          </a:p>
          <a:p>
            <a:pPr marL="457200" lvl="0" indent="0" algn="just" rtl="0">
              <a:lnSpc>
                <a:spcPct val="150000"/>
              </a:lnSpc>
              <a:spcBef>
                <a:spcPts val="0"/>
              </a:spcBef>
              <a:spcAft>
                <a:spcPts val="0"/>
              </a:spcAft>
              <a:buNone/>
            </a:pPr>
            <a:r>
              <a:rPr lang="it" sz="1200" u="sng">
                <a:solidFill>
                  <a:schemeClr val="hlink"/>
                </a:solidFill>
                <a:highlight>
                  <a:srgbClr val="FFFFFF"/>
                </a:highlight>
                <a:hlinkClick r:id="rId4"/>
              </a:rPr>
              <a:t>Iscrizione qui</a:t>
            </a:r>
            <a:endParaRPr sz="1200">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Adesione a </a:t>
            </a:r>
            <a:r>
              <a:rPr lang="it" sz="1200" u="sng">
                <a:solidFill>
                  <a:schemeClr val="hlink"/>
                </a:solidFill>
                <a:latin typeface="Roboto"/>
                <a:ea typeface="Roboto"/>
                <a:cs typeface="Roboto"/>
                <a:sym typeface="Roboto"/>
                <a:hlinkClick r:id="rId5"/>
              </a:rPr>
              <a:t>Carta Datti una mossa!</a:t>
            </a:r>
            <a:endParaRPr sz="1200">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Prossimo incontro: 13 Maggio 2023 ore 10.00 S. Benedetto Val di Sambro</a:t>
            </a:r>
            <a:endParaRPr sz="1200">
              <a:latin typeface="Roboto"/>
              <a:ea typeface="Roboto"/>
              <a:cs typeface="Roboto"/>
              <a:sym typeface="Roboto"/>
            </a:endParaRPr>
          </a:p>
          <a:p>
            <a:pPr marL="0" lvl="0" indent="0" algn="l" rtl="0">
              <a:lnSpc>
                <a:spcPct val="150000"/>
              </a:lnSpc>
              <a:spcBef>
                <a:spcPts val="0"/>
              </a:spcBef>
              <a:spcAft>
                <a:spcPts val="0"/>
              </a:spcAft>
              <a:buNone/>
            </a:pPr>
            <a:endParaRPr sz="12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7</a:t>
            </a:r>
            <a:endParaRPr>
              <a:latin typeface="Roboto"/>
              <a:ea typeface="Roboto"/>
              <a:cs typeface="Roboto"/>
              <a:sym typeface="Roboto"/>
            </a:endParaRPr>
          </a:p>
        </p:txBody>
      </p:sp>
      <p:sp>
        <p:nvSpPr>
          <p:cNvPr id="228" name="Google Shape;228;p31"/>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11.03.2023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pic>
        <p:nvPicPr>
          <p:cNvPr id="229" name="Google Shape;229;p31"/>
          <p:cNvPicPr preferRelativeResize="0"/>
          <p:nvPr/>
        </p:nvPicPr>
        <p:blipFill>
          <a:blip r:embed="rId3">
            <a:alphaModFix/>
          </a:blip>
          <a:stretch>
            <a:fillRect/>
          </a:stretch>
        </p:blipFill>
        <p:spPr>
          <a:xfrm>
            <a:off x="1566908" y="667350"/>
            <a:ext cx="3051275" cy="4266001"/>
          </a:xfrm>
          <a:prstGeom prst="rect">
            <a:avLst/>
          </a:prstGeom>
          <a:noFill/>
          <a:ln>
            <a:noFill/>
          </a:ln>
        </p:spPr>
      </p:pic>
      <p:pic>
        <p:nvPicPr>
          <p:cNvPr id="230" name="Google Shape;230;p31"/>
          <p:cNvPicPr preferRelativeResize="0"/>
          <p:nvPr/>
        </p:nvPicPr>
        <p:blipFill>
          <a:blip r:embed="rId4">
            <a:alphaModFix/>
          </a:blip>
          <a:stretch>
            <a:fillRect/>
          </a:stretch>
        </p:blipFill>
        <p:spPr>
          <a:xfrm>
            <a:off x="4694383" y="667350"/>
            <a:ext cx="2958909" cy="426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Che cos’è un Laboratorio di Comunità?</a:t>
            </a:r>
            <a:endParaRPr>
              <a:latin typeface="Roboto"/>
              <a:ea typeface="Roboto"/>
              <a:cs typeface="Roboto"/>
              <a:sym typeface="Roboto"/>
            </a:endParaRPr>
          </a:p>
        </p:txBody>
      </p:sp>
      <p:sp>
        <p:nvSpPr>
          <p:cNvPr id="64" name="Google Shape;64;p14"/>
          <p:cNvSpPr txBox="1">
            <a:spLocks noGrp="1"/>
          </p:cNvSpPr>
          <p:nvPr>
            <p:ph type="body" idx="1"/>
          </p:nvPr>
        </p:nvSpPr>
        <p:spPr>
          <a:xfrm>
            <a:off x="311700" y="918900"/>
            <a:ext cx="8520600" cy="3305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it" sz="1200">
                <a:solidFill>
                  <a:srgbClr val="1C2024"/>
                </a:solidFill>
                <a:latin typeface="Roboto"/>
                <a:ea typeface="Roboto"/>
                <a:cs typeface="Roboto"/>
                <a:sym typeface="Roboto"/>
              </a:rPr>
              <a:t>Il </a:t>
            </a:r>
            <a:r>
              <a:rPr lang="it" sz="1200" i="1">
                <a:solidFill>
                  <a:srgbClr val="1C2024"/>
                </a:solidFill>
                <a:latin typeface="Roboto"/>
                <a:ea typeface="Roboto"/>
                <a:cs typeface="Roboto"/>
                <a:sym typeface="Roboto"/>
              </a:rPr>
              <a:t>Laboratorio di Comunità </a:t>
            </a:r>
            <a:r>
              <a:rPr lang="it" sz="1200">
                <a:solidFill>
                  <a:srgbClr val="1C2024"/>
                </a:solidFill>
                <a:latin typeface="Roboto"/>
                <a:ea typeface="Roboto"/>
                <a:cs typeface="Roboto"/>
                <a:sym typeface="Roboto"/>
              </a:rPr>
              <a:t>è un </a:t>
            </a:r>
            <a:r>
              <a:rPr lang="it" sz="1200" b="1">
                <a:solidFill>
                  <a:srgbClr val="1C2024"/>
                </a:solidFill>
                <a:latin typeface="Roboto"/>
                <a:ea typeface="Roboto"/>
                <a:cs typeface="Roboto"/>
                <a:sym typeface="Roboto"/>
              </a:rPr>
              <a:t>modello di elaborazione partecipata </a:t>
            </a:r>
            <a:r>
              <a:rPr lang="it" sz="1200">
                <a:solidFill>
                  <a:srgbClr val="1C2024"/>
                </a:solidFill>
                <a:latin typeface="Roboto"/>
                <a:ea typeface="Roboto"/>
                <a:cs typeface="Roboto"/>
                <a:sym typeface="Roboto"/>
              </a:rPr>
              <a:t>che si fonda sulla convinzione che lo studio dei contesti locali offra le chiavi di lettura per comprenderne il livello più generale. </a:t>
            </a:r>
            <a:r>
              <a:rPr lang="it" sz="1200">
                <a:solidFill>
                  <a:srgbClr val="444444"/>
                </a:solidFill>
                <a:highlight>
                  <a:srgbClr val="FFFFFF"/>
                </a:highlight>
                <a:latin typeface="Roboto"/>
                <a:ea typeface="Roboto"/>
                <a:cs typeface="Roboto"/>
                <a:sym typeface="Roboto"/>
              </a:rPr>
              <a:t>Nasce nel 2011, su iniziativa dell’Agenzia sanitaria e sociale regionale, dall’esigenza di riuscire a rendere le Pubbliche Amministrazioni più prossime alla cittadinanza locale.</a:t>
            </a:r>
            <a:endParaRPr sz="1200">
              <a:solidFill>
                <a:srgbClr val="1C2024"/>
              </a:solidFill>
              <a:latin typeface="Roboto"/>
              <a:ea typeface="Roboto"/>
              <a:cs typeface="Roboto"/>
              <a:sym typeface="Roboto"/>
            </a:endParaRPr>
          </a:p>
          <a:p>
            <a:pPr marL="0" lvl="0" indent="0" algn="just" rtl="0">
              <a:spcBef>
                <a:spcPts val="1200"/>
              </a:spcBef>
              <a:spcAft>
                <a:spcPts val="0"/>
              </a:spcAft>
              <a:buNone/>
            </a:pPr>
            <a:r>
              <a:rPr lang="it" sz="1200">
                <a:solidFill>
                  <a:srgbClr val="1C2024"/>
                </a:solidFill>
                <a:highlight>
                  <a:srgbClr val="FFFFFF"/>
                </a:highlight>
                <a:latin typeface="Roboto"/>
                <a:ea typeface="Roboto"/>
                <a:cs typeface="Roboto"/>
                <a:sym typeface="Roboto"/>
              </a:rPr>
              <a:t>Il laboratorio di comunità (anche detto </a:t>
            </a:r>
            <a:r>
              <a:rPr lang="it" sz="1200" i="1" u="sng">
                <a:solidFill>
                  <a:schemeClr val="hlink"/>
                </a:solidFill>
                <a:highlight>
                  <a:srgbClr val="FFFFFF"/>
                </a:highlight>
                <a:latin typeface="Roboto"/>
                <a:ea typeface="Roboto"/>
                <a:cs typeface="Roboto"/>
                <a:sym typeface="Roboto"/>
                <a:hlinkClick r:id="rId3"/>
              </a:rPr>
              <a:t>Community Lab</a:t>
            </a:r>
            <a:r>
              <a:rPr lang="it" sz="1200">
                <a:solidFill>
                  <a:srgbClr val="1C2024"/>
                </a:solidFill>
                <a:highlight>
                  <a:srgbClr val="FFFFFF"/>
                </a:highlight>
                <a:latin typeface="Roboto"/>
                <a:ea typeface="Roboto"/>
                <a:cs typeface="Roboto"/>
                <a:sym typeface="Roboto"/>
              </a:rPr>
              <a:t>) altro non è che un metodo di formazione per sperimentare forme di partecipazione attiva dei cittadini: consiste nell’analisi partecipata di contesti locali e di casi concreti, dove la risposta ai bisogni della comunità è fornita dagli stessi operatori, cittadini e volontari coinvolti. </a:t>
            </a:r>
            <a:r>
              <a:rPr lang="it" sz="1200">
                <a:solidFill>
                  <a:srgbClr val="1C2024"/>
                </a:solidFill>
                <a:latin typeface="Roboto"/>
                <a:ea typeface="Roboto"/>
                <a:cs typeface="Roboto"/>
                <a:sym typeface="Roboto"/>
              </a:rPr>
              <a:t>In quest’ottica, i rapporti interpersonali tra le persone generano risorse per la comunità al fine di sostenere nuove forme di welfare, </a:t>
            </a:r>
            <a:r>
              <a:rPr lang="it" sz="1200">
                <a:solidFill>
                  <a:srgbClr val="444444"/>
                </a:solidFill>
                <a:highlight>
                  <a:srgbClr val="FFFFFF"/>
                </a:highlight>
                <a:latin typeface="Roboto"/>
                <a:ea typeface="Roboto"/>
                <a:cs typeface="Roboto"/>
                <a:sym typeface="Roboto"/>
              </a:rPr>
              <a:t>ove hanno luogo</a:t>
            </a:r>
            <a:r>
              <a:rPr lang="it" sz="1200">
                <a:solidFill>
                  <a:srgbClr val="444444"/>
                </a:solidFill>
                <a:latin typeface="Roboto"/>
                <a:ea typeface="Roboto"/>
                <a:cs typeface="Roboto"/>
                <a:sym typeface="Roboto"/>
              </a:rPr>
              <a:t> processi partecipativi</a:t>
            </a:r>
            <a:r>
              <a:rPr lang="it" sz="1200">
                <a:solidFill>
                  <a:srgbClr val="444444"/>
                </a:solidFill>
                <a:highlight>
                  <a:srgbClr val="FFFFFF"/>
                </a:highlight>
                <a:latin typeface="Roboto"/>
                <a:ea typeface="Roboto"/>
                <a:cs typeface="Roboto"/>
                <a:sym typeface="Roboto"/>
              </a:rPr>
              <a:t> che coinvolgono il Terzo settore, le imprese, i cittadini e le Pubbliche amministrazioni.</a:t>
            </a:r>
            <a:endParaRPr sz="1200">
              <a:solidFill>
                <a:srgbClr val="444444"/>
              </a:solidFill>
              <a:highlight>
                <a:srgbClr val="FFFFFF"/>
              </a:highlight>
              <a:latin typeface="Roboto"/>
              <a:ea typeface="Roboto"/>
              <a:cs typeface="Roboto"/>
              <a:sym typeface="Roboto"/>
            </a:endParaRPr>
          </a:p>
          <a:p>
            <a:pPr marL="0" lvl="0" indent="0" algn="just" rtl="0">
              <a:spcBef>
                <a:spcPts val="1200"/>
              </a:spcBef>
              <a:spcAft>
                <a:spcPts val="0"/>
              </a:spcAft>
              <a:buNone/>
            </a:pPr>
            <a:r>
              <a:rPr lang="it" sz="1200">
                <a:solidFill>
                  <a:srgbClr val="1C2024"/>
                </a:solidFill>
                <a:highlight>
                  <a:srgbClr val="FFFFFF"/>
                </a:highlight>
                <a:latin typeface="Roboto"/>
                <a:ea typeface="Roboto"/>
                <a:cs typeface="Roboto"/>
                <a:sym typeface="Roboto"/>
              </a:rPr>
              <a:t>L’</a:t>
            </a:r>
            <a:r>
              <a:rPr lang="it" sz="1200" b="1">
                <a:solidFill>
                  <a:srgbClr val="1C2024"/>
                </a:solidFill>
                <a:highlight>
                  <a:srgbClr val="FFFFFF"/>
                </a:highlight>
                <a:latin typeface="Roboto"/>
                <a:ea typeface="Roboto"/>
                <a:cs typeface="Roboto"/>
                <a:sym typeface="Roboto"/>
              </a:rPr>
              <a:t>obiettivo</a:t>
            </a:r>
            <a:r>
              <a:rPr lang="it" sz="1200">
                <a:solidFill>
                  <a:srgbClr val="1C2024"/>
                </a:solidFill>
                <a:highlight>
                  <a:srgbClr val="FFFFFF"/>
                </a:highlight>
                <a:latin typeface="Roboto"/>
                <a:ea typeface="Roboto"/>
                <a:cs typeface="Roboto"/>
                <a:sym typeface="Roboto"/>
              </a:rPr>
              <a:t> è quello di aprire dei percorsi “strutturati” e “guidati” grazie ai quali i singoli cittadini, ognuno con le proprie capacità e competenze, contribuiscono a migliorare attivamente lo stato di salute della propria comunità. In tal senso si parla di </a:t>
            </a:r>
            <a:r>
              <a:rPr lang="it" sz="1200" b="1" i="1">
                <a:solidFill>
                  <a:srgbClr val="1C2024"/>
                </a:solidFill>
                <a:highlight>
                  <a:srgbClr val="FFFFFF"/>
                </a:highlight>
                <a:latin typeface="Roboto"/>
                <a:ea typeface="Roboto"/>
                <a:cs typeface="Roboto"/>
                <a:sym typeface="Roboto"/>
              </a:rPr>
              <a:t>empowerment di comunità</a:t>
            </a:r>
            <a:r>
              <a:rPr lang="it" sz="1200">
                <a:solidFill>
                  <a:srgbClr val="1C2024"/>
                </a:solidFill>
                <a:highlight>
                  <a:srgbClr val="FFFFFF"/>
                </a:highlight>
                <a:latin typeface="Roboto"/>
                <a:ea typeface="Roboto"/>
                <a:cs typeface="Roboto"/>
                <a:sym typeface="Roboto"/>
              </a:rPr>
              <a:t> come di quel processo grazie al quale le persone tornano ad avere controllo sui processi e sui fattori che governano la propria vita e regolano il proprio stato di salute.</a:t>
            </a:r>
            <a:endParaRPr sz="1200">
              <a:solidFill>
                <a:srgbClr val="1C2024"/>
              </a:solidFill>
              <a:highlight>
                <a:srgbClr val="FFFFFF"/>
              </a:highlight>
              <a:latin typeface="Roboto"/>
              <a:ea typeface="Roboto"/>
              <a:cs typeface="Roboto"/>
              <a:sym typeface="Roboto"/>
            </a:endParaRPr>
          </a:p>
          <a:p>
            <a:pPr marL="0" lvl="0" indent="0" algn="just" rtl="0">
              <a:spcBef>
                <a:spcPts val="1200"/>
              </a:spcBef>
              <a:spcAft>
                <a:spcPts val="0"/>
              </a:spcAft>
              <a:buNone/>
            </a:pPr>
            <a:endParaRPr sz="1200">
              <a:solidFill>
                <a:srgbClr val="444444"/>
              </a:solidFill>
              <a:highlight>
                <a:srgbClr val="FFFFFF"/>
              </a:highlight>
              <a:latin typeface="Roboto"/>
              <a:ea typeface="Roboto"/>
              <a:cs typeface="Roboto"/>
              <a:sym typeface="Roboto"/>
            </a:endParaRPr>
          </a:p>
          <a:p>
            <a:pPr marL="0" lvl="0" indent="0" algn="just" rtl="0">
              <a:spcBef>
                <a:spcPts val="1200"/>
              </a:spcBef>
              <a:spcAft>
                <a:spcPts val="0"/>
              </a:spcAft>
              <a:buNone/>
            </a:pPr>
            <a:endParaRPr sz="1200">
              <a:solidFill>
                <a:srgbClr val="444444"/>
              </a:solidFill>
              <a:highlight>
                <a:srgbClr val="FFFFFF"/>
              </a:highlight>
              <a:latin typeface="Roboto"/>
              <a:ea typeface="Roboto"/>
              <a:cs typeface="Roboto"/>
              <a:sym typeface="Roboto"/>
            </a:endParaRPr>
          </a:p>
          <a:p>
            <a:pPr marL="0" lvl="0" indent="0" algn="just" rtl="0">
              <a:spcBef>
                <a:spcPts val="1200"/>
              </a:spcBef>
              <a:spcAft>
                <a:spcPts val="0"/>
              </a:spcAft>
              <a:buNone/>
            </a:pPr>
            <a:endParaRPr sz="1200">
              <a:solidFill>
                <a:srgbClr val="1C2024"/>
              </a:solidFill>
              <a:highlight>
                <a:srgbClr val="FFFFFF"/>
              </a:highlight>
              <a:latin typeface="Roboto"/>
              <a:ea typeface="Roboto"/>
              <a:cs typeface="Roboto"/>
              <a:sym typeface="Roboto"/>
            </a:endParaRPr>
          </a:p>
          <a:p>
            <a:pPr marL="0" lvl="0" indent="0" algn="l" rtl="0">
              <a:spcBef>
                <a:spcPts val="1200"/>
              </a:spcBef>
              <a:spcAft>
                <a:spcPts val="1200"/>
              </a:spcAft>
              <a:buNone/>
            </a:pPr>
            <a:endParaRPr sz="1200">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8</a:t>
            </a:r>
            <a:endParaRPr>
              <a:latin typeface="Roboto"/>
              <a:ea typeface="Roboto"/>
              <a:cs typeface="Roboto"/>
              <a:sym typeface="Roboto"/>
            </a:endParaRPr>
          </a:p>
        </p:txBody>
      </p:sp>
      <p:sp>
        <p:nvSpPr>
          <p:cNvPr id="251" name="Google Shape;251;p34"/>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13.05.2023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sp>
        <p:nvSpPr>
          <p:cNvPr id="252" name="Google Shape;252;p34"/>
          <p:cNvSpPr txBox="1">
            <a:spLocks noGrp="1"/>
          </p:cNvSpPr>
          <p:nvPr>
            <p:ph type="body" idx="1"/>
          </p:nvPr>
        </p:nvSpPr>
        <p:spPr>
          <a:xfrm>
            <a:off x="476750" y="580925"/>
            <a:ext cx="8232000" cy="15156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1200"/>
              </a:spcAft>
              <a:buNone/>
            </a:pPr>
            <a:r>
              <a:rPr lang="it" sz="1200" b="1">
                <a:solidFill>
                  <a:schemeClr val="dk1"/>
                </a:solidFill>
                <a:latin typeface="Roboto"/>
                <a:ea typeface="Roboto"/>
                <a:cs typeface="Roboto"/>
                <a:sym typeface="Roboto"/>
              </a:rPr>
              <a:t>Partecipanti:</a:t>
            </a:r>
            <a:r>
              <a:rPr lang="it" sz="1200">
                <a:solidFill>
                  <a:schemeClr val="dk1"/>
                </a:solidFill>
                <a:latin typeface="Roboto"/>
                <a:ea typeface="Roboto"/>
                <a:cs typeface="Roboto"/>
                <a:sym typeface="Roboto"/>
              </a:rPr>
              <a:t> Sandra Mondini (Direttrice Distretto Appennino Bolognese), Alessandro Santoni (Sindaco San Benedetto Val di Sambro), Lamberto Lucchi (rappresentante CONI), Daniel Rapezzi (FKT, Associazione culturale politica Castiglione 2000), Mauro Di Bitetto (Coordinatore AUSL Bologna), Stefania Zuccato e Olmo Pesci (AUSL Bologna Promozione della salute) , Carlo Sibani (Ass. Arcibaldo Vado), Carabinieri Comando Stazione San Benedetto Val di Sambro.</a:t>
            </a:r>
            <a:endParaRPr sz="1200">
              <a:solidFill>
                <a:schemeClr val="dk1"/>
              </a:solidFill>
              <a:latin typeface="Roboto"/>
              <a:ea typeface="Roboto"/>
              <a:cs typeface="Roboto"/>
              <a:sym typeface="Roboto"/>
            </a:endParaRPr>
          </a:p>
        </p:txBody>
      </p:sp>
      <p:sp>
        <p:nvSpPr>
          <p:cNvPr id="253" name="Google Shape;253;p34"/>
          <p:cNvSpPr txBox="1"/>
          <p:nvPr/>
        </p:nvSpPr>
        <p:spPr>
          <a:xfrm>
            <a:off x="400550" y="1878800"/>
            <a:ext cx="8038800" cy="2586000"/>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r>
              <a:rPr lang="it" sz="1200" b="1">
                <a:latin typeface="Roboto"/>
                <a:ea typeface="Roboto"/>
                <a:cs typeface="Roboto"/>
                <a:sym typeface="Roboto"/>
              </a:rPr>
              <a:t>Contenuti trattati:</a:t>
            </a:r>
            <a:endParaRPr sz="1200" b="1">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Necessario intensificare la rete di Scuole che promuovono salute nell’Appennino Bolognese (per ora è presente IIS Caduti della Direttissima di Castiglione dei Pepoli), soprattutto a seguito della nomina del nuovo Dirigente scolastico.</a:t>
            </a:r>
            <a:endParaRPr sz="1200">
              <a:latin typeface="Roboto"/>
              <a:ea typeface="Roboto"/>
              <a:cs typeface="Roboto"/>
              <a:sym typeface="Roboto"/>
            </a:endParaRPr>
          </a:p>
          <a:p>
            <a:pPr marL="457200" lvl="0" indent="0" algn="just" rtl="0">
              <a:lnSpc>
                <a:spcPct val="150000"/>
              </a:lnSpc>
              <a:spcBef>
                <a:spcPts val="0"/>
              </a:spcBef>
              <a:spcAft>
                <a:spcPts val="0"/>
              </a:spcAft>
              <a:buNone/>
            </a:pPr>
            <a:endParaRPr sz="1200">
              <a:latin typeface="Roboto"/>
              <a:ea typeface="Roboto"/>
              <a:cs typeface="Roboto"/>
              <a:sym typeface="Roboto"/>
            </a:endParaRPr>
          </a:p>
          <a:p>
            <a:pPr marL="457200" lvl="0" indent="-304800" algn="just" rtl="0">
              <a:lnSpc>
                <a:spcPct val="150000"/>
              </a:lnSpc>
              <a:spcBef>
                <a:spcPts val="0"/>
              </a:spcBef>
              <a:spcAft>
                <a:spcPts val="0"/>
              </a:spcAft>
              <a:buSzPts val="1200"/>
              <a:buFont typeface="Roboto"/>
              <a:buChar char="●"/>
            </a:pPr>
            <a:r>
              <a:rPr lang="it" sz="1200">
                <a:latin typeface="Roboto"/>
                <a:ea typeface="Roboto"/>
                <a:cs typeface="Roboto"/>
                <a:sym typeface="Roboto"/>
              </a:rPr>
              <a:t>Ass. Arcibaldo ha il mantenimento della palestra della scuola elementare di Vado, loro hanno a disposizione gli spazi ma il loro problema è la carenza di istruttori.</a:t>
            </a:r>
            <a:endParaRPr sz="1200">
              <a:latin typeface="Roboto"/>
              <a:ea typeface="Roboto"/>
              <a:cs typeface="Roboto"/>
              <a:sym typeface="Roboto"/>
            </a:endParaRPr>
          </a:p>
          <a:p>
            <a:pPr marL="0" lvl="0" indent="0" algn="just" rtl="0">
              <a:lnSpc>
                <a:spcPct val="150000"/>
              </a:lnSpc>
              <a:spcBef>
                <a:spcPts val="0"/>
              </a:spcBef>
              <a:spcAft>
                <a:spcPts val="0"/>
              </a:spcAft>
              <a:buNone/>
            </a:pPr>
            <a:endParaRPr sz="1200">
              <a:latin typeface="Roboto"/>
              <a:ea typeface="Roboto"/>
              <a:cs typeface="Roboto"/>
              <a:sym typeface="Roboto"/>
            </a:endParaRPr>
          </a:p>
          <a:p>
            <a:pPr marL="0" lvl="0" indent="0" algn="l" rtl="0">
              <a:lnSpc>
                <a:spcPct val="150000"/>
              </a:lnSpc>
              <a:spcBef>
                <a:spcPts val="0"/>
              </a:spcBef>
              <a:spcAft>
                <a:spcPts val="0"/>
              </a:spcAft>
              <a:buNone/>
            </a:pPr>
            <a:endParaRPr sz="12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Incontro 7</a:t>
            </a:r>
            <a:endParaRPr>
              <a:latin typeface="Roboto"/>
              <a:ea typeface="Roboto"/>
              <a:cs typeface="Roboto"/>
              <a:sym typeface="Roboto"/>
            </a:endParaRPr>
          </a:p>
        </p:txBody>
      </p:sp>
      <p:sp>
        <p:nvSpPr>
          <p:cNvPr id="259" name="Google Shape;259;p35"/>
          <p:cNvSpPr txBox="1"/>
          <p:nvPr/>
        </p:nvSpPr>
        <p:spPr>
          <a:xfrm>
            <a:off x="6053850" y="0"/>
            <a:ext cx="3090300" cy="572700"/>
          </a:xfrm>
          <a:prstGeom prst="rect">
            <a:avLst/>
          </a:prstGeom>
          <a:solidFill>
            <a:srgbClr val="B6D7A8"/>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it" sz="1300" b="1">
                <a:latin typeface="Roboto"/>
                <a:ea typeface="Roboto"/>
                <a:cs typeface="Roboto"/>
                <a:sym typeface="Roboto"/>
              </a:rPr>
              <a:t>13.05.2023</a:t>
            </a:r>
            <a:endParaRPr sz="1300" b="1">
              <a:latin typeface="Roboto"/>
              <a:ea typeface="Roboto"/>
              <a:cs typeface="Roboto"/>
              <a:sym typeface="Roboto"/>
            </a:endParaRPr>
          </a:p>
          <a:p>
            <a:pPr marL="0" lvl="0" indent="0" algn="r" rtl="0">
              <a:spcBef>
                <a:spcPts val="0"/>
              </a:spcBef>
              <a:spcAft>
                <a:spcPts val="0"/>
              </a:spcAft>
              <a:buNone/>
            </a:pPr>
            <a:r>
              <a:rPr lang="it" sz="1300" b="1">
                <a:latin typeface="Roboto"/>
                <a:ea typeface="Roboto"/>
                <a:cs typeface="Roboto"/>
                <a:sym typeface="Roboto"/>
              </a:rPr>
              <a:t>San Benedetto Val di Sambro</a:t>
            </a:r>
            <a:endParaRPr sz="1300" b="1">
              <a:latin typeface="Roboto"/>
              <a:ea typeface="Roboto"/>
              <a:cs typeface="Roboto"/>
              <a:sym typeface="Roboto"/>
            </a:endParaRPr>
          </a:p>
        </p:txBody>
      </p:sp>
      <p:sp>
        <p:nvSpPr>
          <p:cNvPr id="260" name="Google Shape;260;p35"/>
          <p:cNvSpPr txBox="1"/>
          <p:nvPr/>
        </p:nvSpPr>
        <p:spPr>
          <a:xfrm>
            <a:off x="422225" y="704900"/>
            <a:ext cx="8337600" cy="1662300"/>
          </a:xfrm>
          <a:prstGeom prst="rect">
            <a:avLst/>
          </a:prstGeom>
          <a:noFill/>
          <a:ln>
            <a:noFill/>
          </a:ln>
        </p:spPr>
        <p:txBody>
          <a:bodyPr spcFirstLastPara="1" wrap="square" lIns="91425" tIns="91425" rIns="91425" bIns="91425" anchor="t" anchorCtr="0">
            <a:spAutoFit/>
          </a:bodyPr>
          <a:lstStyle/>
          <a:p>
            <a:pPr marL="457200" lvl="0" indent="-304800" algn="just" rtl="0">
              <a:spcBef>
                <a:spcPts val="0"/>
              </a:spcBef>
              <a:spcAft>
                <a:spcPts val="0"/>
              </a:spcAft>
              <a:buSzPts val="1200"/>
              <a:buFont typeface="Roboto"/>
              <a:buChar char="●"/>
            </a:pPr>
            <a:r>
              <a:rPr lang="it" sz="1200">
                <a:latin typeface="Roboto"/>
                <a:ea typeface="Roboto"/>
                <a:cs typeface="Roboto"/>
                <a:sym typeface="Roboto"/>
              </a:rPr>
              <a:t>Festa dello sport 10 Giugno a San Benedetto Val di Sambro, promuovere i Gruppi di cammino emersi dal Corso di Walking leader nella Casa di Comunità Vado-Monzuno? Ripensarli e proporli in modo misto: per le famiglie con picnic finale; caccia al tesoro/ geo catching per i più piccoli; sfruttare il territorio→ panchina gigante a Castel Dell’Alpi.. https://www.bolognamontanaevergreen.it/# </a:t>
            </a:r>
            <a:endParaRPr sz="1200">
              <a:latin typeface="Roboto"/>
              <a:ea typeface="Roboto"/>
              <a:cs typeface="Roboto"/>
              <a:sym typeface="Roboto"/>
            </a:endParaRPr>
          </a:p>
          <a:p>
            <a:pPr marL="0" lvl="0" indent="457200" algn="just" rtl="0">
              <a:spcBef>
                <a:spcPts val="0"/>
              </a:spcBef>
              <a:spcAft>
                <a:spcPts val="0"/>
              </a:spcAft>
              <a:buNone/>
            </a:pPr>
            <a:endParaRPr sz="1200">
              <a:latin typeface="Roboto"/>
              <a:ea typeface="Roboto"/>
              <a:cs typeface="Roboto"/>
              <a:sym typeface="Roboto"/>
            </a:endParaRPr>
          </a:p>
          <a:p>
            <a:pPr marL="0" lvl="0" indent="457200" algn="just" rtl="0">
              <a:spcBef>
                <a:spcPts val="0"/>
              </a:spcBef>
              <a:spcAft>
                <a:spcPts val="0"/>
              </a:spcAft>
              <a:buNone/>
            </a:pPr>
            <a:r>
              <a:rPr lang="it" sz="1200">
                <a:latin typeface="Roboto"/>
                <a:ea typeface="Roboto"/>
                <a:cs typeface="Roboto"/>
                <a:sym typeface="Roboto"/>
              </a:rPr>
              <a:t>Festa dello sport 23-24 settembre a Vado</a:t>
            </a: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a:p>
            <a:pPr marL="457200" lvl="0" indent="-304800" algn="just" rtl="0">
              <a:spcBef>
                <a:spcPts val="0"/>
              </a:spcBef>
              <a:spcAft>
                <a:spcPts val="0"/>
              </a:spcAft>
              <a:buSzPts val="1200"/>
              <a:buFont typeface="Roboto"/>
              <a:buChar char="●"/>
            </a:pPr>
            <a:r>
              <a:rPr lang="it" sz="1200">
                <a:latin typeface="Roboto"/>
                <a:ea typeface="Roboto"/>
                <a:cs typeface="Roboto"/>
                <a:sym typeface="Roboto"/>
              </a:rPr>
              <a:t>Campo solare a San Benedetto Val di Sambro, è possibile qualche nostro intervento di Promozione della Salute? </a:t>
            </a:r>
            <a:endParaRPr sz="1200">
              <a:latin typeface="Roboto"/>
              <a:ea typeface="Roboto"/>
              <a:cs typeface="Roboto"/>
              <a:sym typeface="Roboto"/>
            </a:endParaRPr>
          </a:p>
        </p:txBody>
      </p:sp>
      <p:pic>
        <p:nvPicPr>
          <p:cNvPr id="261" name="Google Shape;261;p35"/>
          <p:cNvPicPr preferRelativeResize="0"/>
          <p:nvPr/>
        </p:nvPicPr>
        <p:blipFill>
          <a:blip r:embed="rId3">
            <a:alphaModFix/>
          </a:blip>
          <a:stretch>
            <a:fillRect/>
          </a:stretch>
        </p:blipFill>
        <p:spPr>
          <a:xfrm>
            <a:off x="2311225" y="2367200"/>
            <a:ext cx="4559609" cy="247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Piano Regionale della Prevenzione 2021-2025</a:t>
            </a:r>
            <a:endParaRPr>
              <a:latin typeface="Roboto"/>
              <a:ea typeface="Roboto"/>
              <a:cs typeface="Roboto"/>
              <a:sym typeface="Roboto"/>
            </a:endParaRPr>
          </a:p>
        </p:txBody>
      </p:sp>
      <p:sp>
        <p:nvSpPr>
          <p:cNvPr id="70" name="Google Shape;70;p15"/>
          <p:cNvSpPr txBox="1">
            <a:spLocks noGrp="1"/>
          </p:cNvSpPr>
          <p:nvPr>
            <p:ph type="body" idx="1"/>
          </p:nvPr>
        </p:nvSpPr>
        <p:spPr>
          <a:xfrm>
            <a:off x="311700" y="1006350"/>
            <a:ext cx="8520600" cy="3130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200">
                <a:solidFill>
                  <a:schemeClr val="dk1"/>
                </a:solidFill>
                <a:latin typeface="Roboto"/>
                <a:ea typeface="Roboto"/>
                <a:cs typeface="Roboto"/>
                <a:sym typeface="Roboto"/>
              </a:rPr>
              <a:t>La "</a:t>
            </a:r>
            <a:r>
              <a:rPr lang="it" sz="1200" b="1">
                <a:solidFill>
                  <a:schemeClr val="dk1"/>
                </a:solidFill>
                <a:latin typeface="Roboto"/>
                <a:ea typeface="Roboto"/>
                <a:cs typeface="Roboto"/>
                <a:sym typeface="Roboto"/>
              </a:rPr>
              <a:t>Salute in tutte le Politiche</a:t>
            </a:r>
            <a:r>
              <a:rPr lang="it" sz="1200">
                <a:solidFill>
                  <a:schemeClr val="dk1"/>
                </a:solidFill>
                <a:latin typeface="Roboto"/>
                <a:ea typeface="Roboto"/>
                <a:cs typeface="Roboto"/>
                <a:sym typeface="Roboto"/>
              </a:rPr>
              <a:t>", che costituisce il quadro di riferimento dell’attuale </a:t>
            </a:r>
            <a:r>
              <a:rPr lang="it" sz="1200" b="1" u="sng">
                <a:solidFill>
                  <a:schemeClr val="hlink"/>
                </a:solidFill>
                <a:latin typeface="Roboto"/>
                <a:ea typeface="Roboto"/>
                <a:cs typeface="Roboto"/>
                <a:sym typeface="Roboto"/>
                <a:hlinkClick r:id="rId3"/>
              </a:rPr>
              <a:t>Piano Regionale della Prevenzione (PRP)</a:t>
            </a:r>
            <a:r>
              <a:rPr lang="it" sz="1200">
                <a:solidFill>
                  <a:schemeClr val="dk1"/>
                </a:solidFill>
                <a:latin typeface="Roboto"/>
                <a:ea typeface="Roboto"/>
                <a:cs typeface="Roboto"/>
                <a:sym typeface="Roboto"/>
              </a:rPr>
              <a:t>, riconosce la salute come un complesso sistema dipendente da fattori e determinanti personali, socioeconomici e ambientali. L'attuazione di questa strategia è favorita da situazioni in cui decisori di settori diversi insieme alla comunità, nelle sue diverse forme ed espressioni, dialogano, riflettono e ponderano, in modo congiunto, questioni di salute, sostenibilità ed equità prima di adottare una politica o un intervento.</a:t>
            </a:r>
            <a:endParaRPr sz="1200">
              <a:solidFill>
                <a:schemeClr val="dk1"/>
              </a:solidFill>
              <a:latin typeface="Roboto"/>
              <a:ea typeface="Roboto"/>
              <a:cs typeface="Roboto"/>
              <a:sym typeface="Roboto"/>
            </a:endParaRPr>
          </a:p>
          <a:p>
            <a:pPr marL="0" lvl="0" indent="0" algn="just" rtl="0">
              <a:spcBef>
                <a:spcPts val="0"/>
              </a:spcBef>
              <a:spcAft>
                <a:spcPts val="0"/>
              </a:spcAft>
              <a:buNone/>
            </a:pPr>
            <a:r>
              <a:rPr lang="it" sz="1200">
                <a:solidFill>
                  <a:schemeClr val="dk1"/>
                </a:solidFill>
                <a:latin typeface="Roboto"/>
                <a:ea typeface="Roboto"/>
                <a:cs typeface="Roboto"/>
                <a:sym typeface="Roboto"/>
              </a:rPr>
              <a:t>Il processo decisionale e di azione, diventa così di co-decisione e di co-azione ed è centrato sul miglioramento dei determinanti sociali di salute di una comunità e dei suoi ambienti di vita, come scuola, luoghi di lavoro e aree verdi, in una prospettiva </a:t>
            </a:r>
            <a:r>
              <a:rPr lang="it" sz="1200" b="1" i="1" u="sng">
                <a:solidFill>
                  <a:schemeClr val="hlink"/>
                </a:solidFill>
                <a:latin typeface="Roboto"/>
                <a:ea typeface="Roboto"/>
                <a:cs typeface="Roboto"/>
                <a:sym typeface="Roboto"/>
                <a:hlinkClick r:id="rId4"/>
              </a:rPr>
              <a:t>OneHealth</a:t>
            </a:r>
            <a:r>
              <a:rPr lang="it"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marL="0" lvl="0" indent="0" algn="just" rtl="0">
              <a:spcBef>
                <a:spcPts val="1200"/>
              </a:spcBef>
              <a:spcAft>
                <a:spcPts val="0"/>
              </a:spcAft>
              <a:buClr>
                <a:schemeClr val="dk1"/>
              </a:buClr>
              <a:buSzPts val="1100"/>
              <a:buFont typeface="Arial"/>
              <a:buNone/>
            </a:pPr>
            <a:r>
              <a:rPr lang="it" sz="1200">
                <a:solidFill>
                  <a:schemeClr val="dk1"/>
                </a:solidFill>
                <a:latin typeface="Roboto"/>
                <a:ea typeface="Roboto"/>
                <a:cs typeface="Roboto"/>
                <a:sym typeface="Roboto"/>
              </a:rPr>
              <a:t>Su questa linea, Il </a:t>
            </a:r>
            <a:r>
              <a:rPr lang="it" sz="1200" b="1">
                <a:solidFill>
                  <a:schemeClr val="dk1"/>
                </a:solidFill>
                <a:latin typeface="Roboto"/>
                <a:ea typeface="Roboto"/>
                <a:cs typeface="Roboto"/>
                <a:sym typeface="Roboto"/>
              </a:rPr>
              <a:t>Laboratorio di Comunità</a:t>
            </a:r>
            <a:r>
              <a:rPr lang="it" sz="1200">
                <a:solidFill>
                  <a:schemeClr val="dk1"/>
                </a:solidFill>
                <a:latin typeface="Roboto"/>
                <a:ea typeface="Roboto"/>
                <a:cs typeface="Roboto"/>
                <a:sym typeface="Roboto"/>
              </a:rPr>
              <a:t> sostiene che la capacità di un'organizzazione di innovarsi è connessa alla capacità di allestire percorsi di apprendimento, che permettono a tutti gli attori del sistema di interrogarsi e riflettere sulle politiche e pratiche che agiscono, per individuarne gli elementi correttivi e generativi. La struttura è quella della formazione, </a:t>
            </a:r>
            <a:r>
              <a:rPr lang="it" sz="1200" b="1">
                <a:solidFill>
                  <a:schemeClr val="dk1"/>
                </a:solidFill>
                <a:latin typeface="Roboto"/>
                <a:ea typeface="Roboto"/>
                <a:cs typeface="Roboto"/>
                <a:sym typeface="Roboto"/>
              </a:rPr>
              <a:t>ricerca-azione</a:t>
            </a:r>
            <a:r>
              <a:rPr lang="it" sz="1200">
                <a:solidFill>
                  <a:schemeClr val="dk1"/>
                </a:solidFill>
                <a:latin typeface="Roboto"/>
                <a:ea typeface="Roboto"/>
                <a:cs typeface="Roboto"/>
                <a:sym typeface="Roboto"/>
              </a:rPr>
              <a:t>, che permette di passare attraverso situazioni in cui chi deve innovare è coinvolto direttamente e attivamente in tutte le fasi e nell'uso di strumenti metodologici successivamente presentati.</a:t>
            </a:r>
            <a:endParaRPr sz="1200">
              <a:solidFill>
                <a:schemeClr val="dk1"/>
              </a:solidFill>
              <a:latin typeface="Roboto"/>
              <a:ea typeface="Roboto"/>
              <a:cs typeface="Roboto"/>
              <a:sym typeface="Roboto"/>
            </a:endParaRPr>
          </a:p>
          <a:p>
            <a:pPr marL="0" lvl="0" indent="0" algn="just" rtl="0">
              <a:spcBef>
                <a:spcPts val="1200"/>
              </a:spcBef>
              <a:spcAft>
                <a:spcPts val="120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Piano Regionale della Prevenzione 2021-2025</a:t>
            </a:r>
            <a:endParaRPr>
              <a:latin typeface="Roboto"/>
              <a:ea typeface="Roboto"/>
              <a:cs typeface="Roboto"/>
              <a:sym typeface="Roboto"/>
            </a:endParaRPr>
          </a:p>
        </p:txBody>
      </p:sp>
      <p:sp>
        <p:nvSpPr>
          <p:cNvPr id="76" name="Google Shape;76;p16"/>
          <p:cNvSpPr txBox="1">
            <a:spLocks noGrp="1"/>
          </p:cNvSpPr>
          <p:nvPr>
            <p:ph type="body" idx="1"/>
          </p:nvPr>
        </p:nvSpPr>
        <p:spPr>
          <a:xfrm>
            <a:off x="258025" y="855150"/>
            <a:ext cx="8520600" cy="34332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it" sz="1200">
                <a:solidFill>
                  <a:schemeClr val="dk1"/>
                </a:solidFill>
                <a:latin typeface="Roboto"/>
                <a:ea typeface="Roboto"/>
                <a:cs typeface="Roboto"/>
                <a:sym typeface="Roboto"/>
              </a:rPr>
              <a:t>Questa edizione del Laboratorio di comunità si inserisce nella fase attuativa del PRP con l'obiettivo di accompagnare le realtà locali nella sperimentazione di politiche e nello sviluppo di prassi innovative di promozione del benessere focalizzandosi su un'area specifica, la </a:t>
            </a:r>
            <a:r>
              <a:rPr lang="it" sz="1200" b="1">
                <a:solidFill>
                  <a:schemeClr val="dk1"/>
                </a:solidFill>
                <a:latin typeface="Roboto"/>
                <a:ea typeface="Roboto"/>
                <a:cs typeface="Roboto"/>
                <a:sym typeface="Roboto"/>
              </a:rPr>
              <a:t>generazione del benessere in età evolutiva</a:t>
            </a:r>
            <a:r>
              <a:rPr lang="it" sz="1200">
                <a:solidFill>
                  <a:schemeClr val="dk1"/>
                </a:solidFill>
                <a:latin typeface="Roboto"/>
                <a:ea typeface="Roboto"/>
                <a:cs typeface="Roboto"/>
                <a:sym typeface="Roboto"/>
              </a:rPr>
              <a:t>, coinvolgendo quindi i programmi che, almeno in alcune loro parti, sono rivolti specificatamente a questo target di popolazione: </a:t>
            </a:r>
            <a:endParaRPr sz="1200">
              <a:solidFill>
                <a:schemeClr val="dk1"/>
              </a:solidFill>
              <a:latin typeface="Roboto"/>
              <a:ea typeface="Roboto"/>
              <a:cs typeface="Roboto"/>
              <a:sym typeface="Roboto"/>
            </a:endParaRPr>
          </a:p>
          <a:p>
            <a:pPr marL="457200" lvl="0" indent="-304800" algn="just" rtl="0">
              <a:spcBef>
                <a:spcPts val="1200"/>
              </a:spcBef>
              <a:spcAft>
                <a:spcPts val="0"/>
              </a:spcAft>
              <a:buClr>
                <a:schemeClr val="dk1"/>
              </a:buClr>
              <a:buSzPts val="1200"/>
              <a:buFont typeface="Roboto"/>
              <a:buChar char="●"/>
            </a:pPr>
            <a:r>
              <a:rPr lang="it" sz="1200">
                <a:solidFill>
                  <a:schemeClr val="dk1"/>
                </a:solidFill>
                <a:latin typeface="Roboto"/>
                <a:ea typeface="Roboto"/>
                <a:cs typeface="Roboto"/>
                <a:sym typeface="Roboto"/>
              </a:rPr>
              <a:t>PP01 Scuole che promuovono Salute</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b="1">
                <a:solidFill>
                  <a:schemeClr val="dk1"/>
                </a:solidFill>
                <a:latin typeface="Roboto"/>
                <a:ea typeface="Roboto"/>
                <a:cs typeface="Roboto"/>
                <a:sym typeface="Roboto"/>
              </a:rPr>
              <a:t>PP02 Comunità attive</a:t>
            </a:r>
            <a:endParaRPr sz="1200" b="1">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PP04 Dipendenze</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PP05 Sicurezza negli ambienti di vita</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 PL11 Interventi nei primi 1000 giorni di vita</a:t>
            </a:r>
            <a:endParaRPr sz="1200">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b="1">
                <a:solidFill>
                  <a:schemeClr val="dk1"/>
                </a:solidFill>
                <a:latin typeface="Roboto"/>
                <a:ea typeface="Roboto"/>
                <a:cs typeface="Roboto"/>
                <a:sym typeface="Roboto"/>
              </a:rPr>
              <a:t>PL12 Infanzia e adolescenza in condizioni di vulnerabilità</a:t>
            </a:r>
            <a:endParaRPr sz="1200" b="1">
              <a:solidFill>
                <a:schemeClr val="dk1"/>
              </a:solidFill>
              <a:latin typeface="Roboto"/>
              <a:ea typeface="Roboto"/>
              <a:cs typeface="Roboto"/>
              <a:sym typeface="Roboto"/>
            </a:endParaRPr>
          </a:p>
          <a:p>
            <a:pPr marL="457200" lvl="0" indent="-304800" algn="just" rtl="0">
              <a:spcBef>
                <a:spcPts val="0"/>
              </a:spcBef>
              <a:spcAft>
                <a:spcPts val="0"/>
              </a:spcAft>
              <a:buClr>
                <a:schemeClr val="dk1"/>
              </a:buClr>
              <a:buSzPts val="1200"/>
              <a:buFont typeface="Roboto"/>
              <a:buChar char="●"/>
            </a:pPr>
            <a:r>
              <a:rPr lang="it" sz="1200">
                <a:solidFill>
                  <a:schemeClr val="dk1"/>
                </a:solidFill>
                <a:latin typeface="Roboto"/>
                <a:ea typeface="Roboto"/>
                <a:cs typeface="Roboto"/>
                <a:sym typeface="Roboto"/>
              </a:rPr>
              <a:t> PL20 Sani stili di vita: dalla promozione alla presa in carico</a:t>
            </a:r>
            <a:endParaRPr sz="1200">
              <a:solidFill>
                <a:schemeClr val="dk1"/>
              </a:solidFill>
              <a:latin typeface="Roboto"/>
              <a:ea typeface="Roboto"/>
              <a:cs typeface="Roboto"/>
              <a:sym typeface="Roboto"/>
            </a:endParaRPr>
          </a:p>
          <a:p>
            <a:pPr marL="0" lvl="0" indent="0" algn="just" rtl="0">
              <a:spcBef>
                <a:spcPts val="1200"/>
              </a:spcBef>
              <a:spcAft>
                <a:spcPts val="1200"/>
              </a:spcAft>
              <a:buNone/>
            </a:pPr>
            <a:r>
              <a:rPr lang="it" sz="1200">
                <a:solidFill>
                  <a:schemeClr val="dk1"/>
                </a:solidFill>
                <a:latin typeface="Roboto"/>
                <a:ea typeface="Roboto"/>
                <a:cs typeface="Roboto"/>
                <a:sym typeface="Roboto"/>
              </a:rPr>
              <a:t>Questo elenco di programmi non è da considerarsi vincolante e/o esaustivo perché il rapporto con le realtà locali potrà mettere in evidenza esigenze specifiche con l'individuazione di altri programmi ritenuti più funzionali all'oggetto del percorso.</a:t>
            </a:r>
            <a:endParaRPr sz="12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PP02 Comunità attive</a:t>
            </a:r>
            <a:endParaRPr>
              <a:latin typeface="Roboto"/>
              <a:ea typeface="Roboto"/>
              <a:cs typeface="Roboto"/>
              <a:sym typeface="Roboto"/>
            </a:endParaRPr>
          </a:p>
        </p:txBody>
      </p:sp>
      <p:sp>
        <p:nvSpPr>
          <p:cNvPr id="82" name="Google Shape;82;p17"/>
          <p:cNvSpPr txBox="1">
            <a:spLocks noGrp="1"/>
          </p:cNvSpPr>
          <p:nvPr>
            <p:ph type="body" idx="1"/>
          </p:nvPr>
        </p:nvSpPr>
        <p:spPr>
          <a:xfrm>
            <a:off x="258025" y="654300"/>
            <a:ext cx="8520600" cy="4139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it" sz="1200">
                <a:solidFill>
                  <a:schemeClr val="dk1"/>
                </a:solidFill>
                <a:latin typeface="Roboto"/>
                <a:ea typeface="Roboto"/>
                <a:cs typeface="Roboto"/>
                <a:sym typeface="Roboto"/>
              </a:rPr>
              <a:t>Il piano atto a rispondere al PP02 Comunità attive prevede diversi momenti di sviluppo:</a:t>
            </a:r>
            <a:endParaRPr sz="1200">
              <a:solidFill>
                <a:schemeClr val="dk1"/>
              </a:solidFill>
              <a:latin typeface="Roboto"/>
              <a:ea typeface="Roboto"/>
              <a:cs typeface="Roboto"/>
              <a:sym typeface="Roboto"/>
            </a:endParaRPr>
          </a:p>
          <a:p>
            <a:pPr marL="457200" lvl="0" indent="-304800" algn="just" rtl="0">
              <a:spcBef>
                <a:spcPts val="1200"/>
              </a:spcBef>
              <a:spcAft>
                <a:spcPts val="0"/>
              </a:spcAft>
              <a:buClr>
                <a:schemeClr val="dk1"/>
              </a:buClr>
              <a:buSzPts val="1200"/>
              <a:buFont typeface="Roboto"/>
              <a:buChar char="●"/>
            </a:pPr>
            <a:r>
              <a:rPr lang="it" sz="1200">
                <a:solidFill>
                  <a:schemeClr val="dk1"/>
                </a:solidFill>
                <a:latin typeface="Roboto"/>
                <a:ea typeface="Roboto"/>
                <a:cs typeface="Roboto"/>
                <a:sym typeface="Roboto"/>
              </a:rPr>
              <a:t>Creazione di uno </a:t>
            </a:r>
            <a:r>
              <a:rPr lang="it" sz="1200" b="1">
                <a:solidFill>
                  <a:schemeClr val="dk1"/>
                </a:solidFill>
                <a:latin typeface="Roboto"/>
                <a:ea typeface="Roboto"/>
                <a:cs typeface="Roboto"/>
                <a:sym typeface="Roboto"/>
              </a:rPr>
              <a:t>Staff regionale di coordinamento intersettoriale</a:t>
            </a:r>
            <a:r>
              <a:rPr lang="it" sz="1200">
                <a:solidFill>
                  <a:schemeClr val="dk1"/>
                </a:solidFill>
                <a:latin typeface="Roboto"/>
                <a:ea typeface="Roboto"/>
                <a:cs typeface="Roboto"/>
                <a:sym typeface="Roboto"/>
              </a:rPr>
              <a:t> che coinvolge i Responsabili dei programmi interessati.</a:t>
            </a:r>
            <a:endParaRPr sz="1200">
              <a:solidFill>
                <a:schemeClr val="dk1"/>
              </a:solidFill>
              <a:latin typeface="Roboto"/>
              <a:ea typeface="Roboto"/>
              <a:cs typeface="Roboto"/>
              <a:sym typeface="Roboto"/>
            </a:endParaRPr>
          </a:p>
          <a:p>
            <a:pPr marL="457200" lvl="0" indent="-304800" algn="just" rtl="0">
              <a:spcBef>
                <a:spcPts val="1000"/>
              </a:spcBef>
              <a:spcAft>
                <a:spcPts val="0"/>
              </a:spcAft>
              <a:buClr>
                <a:schemeClr val="dk1"/>
              </a:buClr>
              <a:buSzPts val="1200"/>
              <a:buFont typeface="Roboto"/>
              <a:buChar char="●"/>
            </a:pPr>
            <a:r>
              <a:rPr lang="it" sz="1200">
                <a:solidFill>
                  <a:schemeClr val="dk1"/>
                </a:solidFill>
                <a:latin typeface="Roboto"/>
                <a:ea typeface="Roboto"/>
                <a:cs typeface="Roboto"/>
                <a:sym typeface="Roboto"/>
              </a:rPr>
              <a:t>Creazione di 5 Laboratori Regionali dedicati ai Referenti Aziendali dei programmi individuati. Si potrà prevedere un allargamento dei partecipanti una volta individuati i processi da attuare e quindi i soggetti da attivare (ad es. i Referenti dei settori scuola, terzo settore, ambiente, ecc.) per promuovere l'intersettorialità. I soggetti individuati, andranno così a costituire una </a:t>
            </a:r>
            <a:r>
              <a:rPr lang="it" sz="1200" b="1">
                <a:solidFill>
                  <a:schemeClr val="dk1"/>
                </a:solidFill>
                <a:latin typeface="Roboto"/>
                <a:ea typeface="Roboto"/>
                <a:cs typeface="Roboto"/>
                <a:sym typeface="Roboto"/>
              </a:rPr>
              <a:t>Cabina di Regia</a:t>
            </a:r>
            <a:r>
              <a:rPr lang="it" sz="1200">
                <a:solidFill>
                  <a:schemeClr val="dk1"/>
                </a:solidFill>
                <a:latin typeface="Roboto"/>
                <a:ea typeface="Roboto"/>
                <a:cs typeface="Roboto"/>
                <a:sym typeface="Roboto"/>
              </a:rPr>
              <a:t> che presidia localmente il processo.</a:t>
            </a:r>
            <a:endParaRPr sz="1200">
              <a:solidFill>
                <a:schemeClr val="dk1"/>
              </a:solidFill>
              <a:latin typeface="Roboto"/>
              <a:ea typeface="Roboto"/>
              <a:cs typeface="Roboto"/>
              <a:sym typeface="Roboto"/>
            </a:endParaRPr>
          </a:p>
          <a:p>
            <a:pPr marL="457200" lvl="0" indent="-304800" algn="just" rtl="0">
              <a:spcBef>
                <a:spcPts val="1000"/>
              </a:spcBef>
              <a:spcAft>
                <a:spcPts val="0"/>
              </a:spcAft>
              <a:buClr>
                <a:schemeClr val="dk1"/>
              </a:buClr>
              <a:buSzPts val="1200"/>
              <a:buFont typeface="Roboto"/>
              <a:buChar char="●"/>
            </a:pPr>
            <a:r>
              <a:rPr lang="it" sz="1200" b="1">
                <a:solidFill>
                  <a:schemeClr val="dk1"/>
                </a:solidFill>
                <a:latin typeface="Roboto"/>
                <a:ea typeface="Roboto"/>
                <a:cs typeface="Roboto"/>
                <a:sym typeface="Roboto"/>
              </a:rPr>
              <a:t>Laboratori in loco</a:t>
            </a:r>
            <a:r>
              <a:rPr lang="it" sz="1200">
                <a:solidFill>
                  <a:schemeClr val="dk1"/>
                </a:solidFill>
                <a:latin typeface="Roboto"/>
                <a:ea typeface="Roboto"/>
                <a:cs typeface="Roboto"/>
                <a:sym typeface="Roboto"/>
              </a:rPr>
              <a:t>: la consulenza a livello aziendale è fornita dallo Staff regionale di coordinamento del Laboratorio di Comunità, finalizzata a supportare il processo che si vuole attuare a livello locale. Mantenendo lo stesso approccio partecipato caratteristico dei Laboratori regionali di comunità, si rifletterà su quali soggetti sarà necessario coinvolgere al fine di perseguire una politica di cittadinanza attiva e su come dar vita a spazi dialogici che permettano di confrontarsi su diversi approcci, prassi e oggetti di lavoro. Ogni Azienda Sanitaria potrà individuare 1 o 2 processi su cui sperimentare il metodo </a:t>
            </a:r>
            <a:r>
              <a:rPr lang="it" sz="1200" i="1">
                <a:solidFill>
                  <a:schemeClr val="dk1"/>
                </a:solidFill>
                <a:latin typeface="Roboto"/>
                <a:ea typeface="Roboto"/>
                <a:cs typeface="Roboto"/>
                <a:sym typeface="Roboto"/>
              </a:rPr>
              <a:t>Laboratorio di Comunità</a:t>
            </a:r>
            <a:r>
              <a:rPr lang="it" sz="1200">
                <a:solidFill>
                  <a:schemeClr val="dk1"/>
                </a:solidFill>
                <a:latin typeface="Roboto"/>
                <a:ea typeface="Roboto"/>
                <a:cs typeface="Roboto"/>
                <a:sym typeface="Roboto"/>
              </a:rPr>
              <a:t>. La consulenza in loco si realizzerà attraverso 1 incontro di istruttoria con Cabina di Regia Clab e 1-2 incontri dedicati alla realizzazione e al monitoraggio del/i processo/i che saranno oggetto di sperimentazione. Il percorso sarà curato dall'area </a:t>
            </a:r>
            <a:r>
              <a:rPr lang="it" sz="1200" i="1">
                <a:solidFill>
                  <a:schemeClr val="dk1"/>
                </a:solidFill>
                <a:latin typeface="Roboto"/>
                <a:ea typeface="Roboto"/>
                <a:cs typeface="Roboto"/>
                <a:sym typeface="Roboto"/>
              </a:rPr>
              <a:t>Innovazione Sociale dell'Agenzia Sanitaria e Sociale Regional</a:t>
            </a:r>
            <a:r>
              <a:rPr lang="it" sz="1200">
                <a:solidFill>
                  <a:schemeClr val="dk1"/>
                </a:solidFill>
                <a:latin typeface="Roboto"/>
                <a:ea typeface="Roboto"/>
                <a:cs typeface="Roboto"/>
                <a:sym typeface="Roboto"/>
              </a:rPr>
              <a:t>e e potrà rappresentare uno strumento di sostegno/sviluppo alle azioni trasversali di intersettorialità ed equità, previste dal Piano.</a:t>
            </a:r>
            <a:endParaRPr sz="1200">
              <a:solidFill>
                <a:schemeClr val="dk1"/>
              </a:solidFill>
              <a:latin typeface="Roboto"/>
              <a:ea typeface="Roboto"/>
              <a:cs typeface="Roboto"/>
              <a:sym typeface="Roboto"/>
            </a:endParaRPr>
          </a:p>
          <a:p>
            <a:pPr marL="0" lvl="0" indent="0" algn="just" rtl="0">
              <a:spcBef>
                <a:spcPts val="1200"/>
              </a:spcBef>
              <a:spcAft>
                <a:spcPts val="1200"/>
              </a:spcAft>
              <a:buNone/>
            </a:pPr>
            <a:endParaRPr sz="12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rotWithShape="1">
          <a:blip r:embed="rId3">
            <a:alphaModFix amt="71000"/>
          </a:blip>
          <a:srcRect t="4956" b="4422"/>
          <a:stretch/>
        </p:blipFill>
        <p:spPr>
          <a:xfrm>
            <a:off x="0" y="3647300"/>
            <a:ext cx="9144000" cy="1499275"/>
          </a:xfrm>
          <a:prstGeom prst="rect">
            <a:avLst/>
          </a:prstGeom>
          <a:noFill/>
          <a:ln>
            <a:noFill/>
          </a:ln>
          <a:effectLst>
            <a:outerShdw blurRad="271463" dist="19050" dir="5400000" algn="bl" rotWithShape="0">
              <a:srgbClr val="000000">
                <a:alpha val="50000"/>
              </a:srgbClr>
            </a:outerShdw>
          </a:effectLst>
        </p:spPr>
      </p:pic>
      <p:sp>
        <p:nvSpPr>
          <p:cNvPr id="88" name="Google Shape;88;p18"/>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Profilo di salute dell’Appennino Bolognese</a:t>
            </a:r>
            <a:endParaRPr>
              <a:latin typeface="Roboto"/>
              <a:ea typeface="Roboto"/>
              <a:cs typeface="Roboto"/>
              <a:sym typeface="Roboto"/>
            </a:endParaRPr>
          </a:p>
        </p:txBody>
      </p:sp>
      <p:sp>
        <p:nvSpPr>
          <p:cNvPr id="89" name="Google Shape;89;p18"/>
          <p:cNvSpPr txBox="1">
            <a:spLocks noGrp="1"/>
          </p:cNvSpPr>
          <p:nvPr>
            <p:ph type="body" idx="1"/>
          </p:nvPr>
        </p:nvSpPr>
        <p:spPr>
          <a:xfrm>
            <a:off x="0" y="580125"/>
            <a:ext cx="7892400" cy="3654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it" sz="1200">
                <a:solidFill>
                  <a:schemeClr val="dk1"/>
                </a:solidFill>
                <a:latin typeface="Roboto"/>
                <a:ea typeface="Roboto"/>
                <a:cs typeface="Roboto"/>
                <a:sym typeface="Roboto"/>
              </a:rPr>
              <a:t>I dati si riferiscono all’anno 2021 e sono tratti dal sito del Profilo di Salute dell’ Ausl Di Bologna.</a:t>
            </a:r>
            <a:endParaRPr sz="1200">
              <a:solidFill>
                <a:schemeClr val="dk1"/>
              </a:solidFill>
              <a:latin typeface="Roboto"/>
              <a:ea typeface="Roboto"/>
              <a:cs typeface="Roboto"/>
              <a:sym typeface="Roboto"/>
            </a:endParaRPr>
          </a:p>
          <a:p>
            <a:pPr marL="0" lvl="0" indent="0" algn="l" rtl="0">
              <a:spcBef>
                <a:spcPts val="1200"/>
              </a:spcBef>
              <a:spcAft>
                <a:spcPts val="1200"/>
              </a:spcAft>
              <a:buNone/>
            </a:pPr>
            <a:endParaRPr/>
          </a:p>
        </p:txBody>
      </p:sp>
      <p:pic>
        <p:nvPicPr>
          <p:cNvPr id="90" name="Google Shape;90;p18"/>
          <p:cNvPicPr preferRelativeResize="0"/>
          <p:nvPr/>
        </p:nvPicPr>
        <p:blipFill>
          <a:blip r:embed="rId4">
            <a:alphaModFix/>
          </a:blip>
          <a:stretch>
            <a:fillRect/>
          </a:stretch>
        </p:blipFill>
        <p:spPr>
          <a:xfrm>
            <a:off x="1259187" y="896150"/>
            <a:ext cx="6625625" cy="26718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311700" y="950850"/>
            <a:ext cx="8520600" cy="3699000"/>
          </a:xfrm>
          <a:prstGeom prst="rect">
            <a:avLst/>
          </a:prstGeom>
        </p:spPr>
        <p:txBody>
          <a:bodyPr spcFirstLastPara="1" wrap="square" lIns="91425" tIns="91425" rIns="91425" bIns="91425" anchor="t" anchorCtr="0">
            <a:noAutofit/>
          </a:bodyPr>
          <a:lstStyle/>
          <a:p>
            <a:pPr marL="228600" lvl="0" indent="-228600" algn="just" rtl="0">
              <a:lnSpc>
                <a:spcPct val="115000"/>
              </a:lnSpc>
              <a:spcBef>
                <a:spcPts val="1200"/>
              </a:spcBef>
              <a:spcAft>
                <a:spcPts val="0"/>
              </a:spcAft>
              <a:buNone/>
            </a:pPr>
            <a:r>
              <a:rPr lang="it" sz="1200" b="1">
                <a:solidFill>
                  <a:schemeClr val="dk1"/>
                </a:solidFill>
                <a:latin typeface="Roboto"/>
                <a:ea typeface="Roboto"/>
                <a:cs typeface="Roboto"/>
                <a:sym typeface="Roboto"/>
              </a:rPr>
              <a:t>Demografia e contesto socio-economico</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r>
              <a:rPr lang="it" sz="1200">
                <a:solidFill>
                  <a:schemeClr val="dk1"/>
                </a:solidFill>
                <a:latin typeface="Roboto"/>
                <a:ea typeface="Roboto"/>
                <a:cs typeface="Roboto"/>
                <a:sym typeface="Roboto"/>
              </a:rPr>
              <a:t>Il distretto Appennino Bolognese comprende 11 comuni nell’area montana ed 1 nell’area collinare. Rappresenta il Distretto con minor popolazione e densità abitativa dell’Azienda. A gennaio 2021 la popolazione ammontava a 55.541 abitanti di cui 27.879 femmine (50,2%) e 27.662 maschi (49,8%).</a:t>
            </a:r>
            <a:endParaRPr sz="1200">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r>
              <a:rPr lang="it" sz="1200">
                <a:solidFill>
                  <a:schemeClr val="dk1"/>
                </a:solidFill>
                <a:latin typeface="Roboto"/>
                <a:ea typeface="Roboto"/>
                <a:cs typeface="Roboto"/>
                <a:sym typeface="Roboto"/>
              </a:rPr>
              <a:t>La popolazione straniera rappresenta il 10,8% del totale. La popolazione del distretto Appennino Bolognese è quella con l’età media più alta (48,5 anni), la proporzione di soggetti di età superiore uguale a 65 anni (27,1%) e l’indice di vecchiaia maggiore (241,4) a fronte del reddito medio più basso di tutti i distretti (21.642 euro) così come la percentuale di laureati (14,3%). Il 43,5% della popolazione vive in area deprivata o molto deprivata.</a:t>
            </a:r>
            <a:endParaRPr sz="1200">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endParaRPr sz="1200">
              <a:solidFill>
                <a:schemeClr val="dk1"/>
              </a:solidFill>
              <a:latin typeface="Roboto"/>
              <a:ea typeface="Roboto"/>
              <a:cs typeface="Roboto"/>
              <a:sym typeface="Roboto"/>
            </a:endParaRPr>
          </a:p>
          <a:p>
            <a:pPr marL="228600" lvl="0" indent="-228600" algn="just" rtl="0">
              <a:lnSpc>
                <a:spcPct val="115000"/>
              </a:lnSpc>
              <a:spcBef>
                <a:spcPts val="1200"/>
              </a:spcBef>
              <a:spcAft>
                <a:spcPts val="0"/>
              </a:spcAft>
              <a:buNone/>
            </a:pPr>
            <a:r>
              <a:rPr lang="it" sz="1200" b="1">
                <a:solidFill>
                  <a:schemeClr val="dk1"/>
                </a:solidFill>
                <a:latin typeface="Roboto"/>
                <a:ea typeface="Roboto"/>
                <a:cs typeface="Roboto"/>
                <a:sym typeface="Roboto"/>
              </a:rPr>
              <a:t>Stili di vita a prevenzione</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1200"/>
              </a:spcAft>
              <a:buNone/>
            </a:pPr>
            <a:r>
              <a:rPr lang="it" sz="1200">
                <a:solidFill>
                  <a:schemeClr val="dk1"/>
                </a:solidFill>
                <a:latin typeface="Roboto"/>
                <a:ea typeface="Roboto"/>
                <a:cs typeface="Roboto"/>
                <a:sym typeface="Roboto"/>
              </a:rPr>
              <a:t>Dal sistema di sorveglianza PASSI relativa al periodo 2017-2020 risulta che nella popolazione di età tra i 18 ed i 69 anni vi sono le percentuali più alte di tutti i distretti relative all’eccesso ponderale (48%), il fumo (30%) e sedentarietà (21,5%). Per quanto riguarda il consumo di alcol, il 26,5% consuma alcol a maggior rischio mentre solo il 6,7% consuma 5 o più porzioni di verdura al giorno. Dai dati del Centro screening oncologici sulla partecipazione dei programmi aziendali proposti, emerge che l’adesione per la prevenzione del tumore alla cervice uterina è del 49,9%, quello del tumore della mammella del 60,8% e quella per il tumore del colon retto 52,3%, risultando in tal modo la minore adesione a livello aziendale.</a:t>
            </a:r>
            <a:endParaRPr sz="1200" b="1">
              <a:solidFill>
                <a:schemeClr val="dk1"/>
              </a:solidFill>
              <a:latin typeface="Roboto"/>
              <a:ea typeface="Roboto"/>
              <a:cs typeface="Roboto"/>
              <a:sym typeface="Roboto"/>
            </a:endParaRPr>
          </a:p>
        </p:txBody>
      </p:sp>
      <p:sp>
        <p:nvSpPr>
          <p:cNvPr id="96" name="Google Shape;96;p19"/>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Profilo di salute dell’Appennino bolognese</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a:latin typeface="Roboto"/>
                <a:ea typeface="Roboto"/>
                <a:cs typeface="Roboto"/>
                <a:sym typeface="Roboto"/>
              </a:rPr>
              <a:t>Profilo di salute dell’Appennino bolognese</a:t>
            </a:r>
            <a:endParaRPr>
              <a:latin typeface="Roboto"/>
              <a:ea typeface="Roboto"/>
              <a:cs typeface="Roboto"/>
              <a:sym typeface="Roboto"/>
            </a:endParaRPr>
          </a:p>
        </p:txBody>
      </p:sp>
      <p:sp>
        <p:nvSpPr>
          <p:cNvPr id="102" name="Google Shape;102;p20"/>
          <p:cNvSpPr txBox="1">
            <a:spLocks noGrp="1"/>
          </p:cNvSpPr>
          <p:nvPr>
            <p:ph type="body" idx="1"/>
          </p:nvPr>
        </p:nvSpPr>
        <p:spPr>
          <a:xfrm>
            <a:off x="311700" y="695275"/>
            <a:ext cx="8520600" cy="4133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200" b="1">
                <a:solidFill>
                  <a:schemeClr val="dk1"/>
                </a:solidFill>
                <a:latin typeface="Roboto"/>
                <a:ea typeface="Roboto"/>
                <a:cs typeface="Roboto"/>
                <a:sym typeface="Roboto"/>
              </a:rPr>
              <a:t>Mortalità</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r>
              <a:rPr lang="it" sz="1200">
                <a:solidFill>
                  <a:schemeClr val="dk1"/>
                </a:solidFill>
                <a:latin typeface="Roboto"/>
                <a:ea typeface="Roboto"/>
                <a:cs typeface="Roboto"/>
                <a:sym typeface="Roboto"/>
              </a:rPr>
              <a:t>Le malattie del sistema circolatorio(32,1%) ed i tumori (25,8%) rappresentano le principali cause di morte nel distretto dell’Appennino bolognese. Il Covid-19 (7,8%) è la terza causa di morte. Nel 2021 il tasso standardizzato di mortalità è di 909 decessi ogni 100.000 abitanti, superiore al valore aziendale. Tale distretto è quello con il tasso di anni di vita perso più alto.</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None/>
            </a:pP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Clr>
                <a:schemeClr val="dk1"/>
              </a:buClr>
              <a:buSzPts val="1100"/>
              <a:buFont typeface="Arial"/>
              <a:buNone/>
            </a:pPr>
            <a:r>
              <a:rPr lang="it" sz="1200" b="1">
                <a:solidFill>
                  <a:schemeClr val="dk1"/>
                </a:solidFill>
                <a:latin typeface="Roboto"/>
                <a:ea typeface="Roboto"/>
                <a:cs typeface="Roboto"/>
                <a:sym typeface="Roboto"/>
              </a:rPr>
              <a:t>Ricoveri</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r>
              <a:rPr lang="it" sz="1200">
                <a:solidFill>
                  <a:schemeClr val="dk1"/>
                </a:solidFill>
                <a:latin typeface="Roboto"/>
                <a:ea typeface="Roboto"/>
                <a:cs typeface="Roboto"/>
                <a:sym typeface="Roboto"/>
              </a:rPr>
              <a:t>Come per tutti gli altri distretti si registra un trend in diminuzione dei tassi standardizzati di ospedalizzazione (117,9 per 1.000 abitanti), che resta tuttavia più alto rispetto al valore medio aziendale (112,7 per 1.000 abitanti). Le principali cause di ricovero sono le malattie del sistema circolatorio (16%), le malattie dell’apparato respiratorio (11,5%) ed i tumori (11,1%).</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None/>
            </a:pPr>
            <a:endParaRPr sz="1200" b="1">
              <a:solidFill>
                <a:schemeClr val="dk1"/>
              </a:solidFill>
              <a:latin typeface="Roboto"/>
              <a:ea typeface="Roboto"/>
              <a:cs typeface="Roboto"/>
              <a:sym typeface="Roboto"/>
            </a:endParaRPr>
          </a:p>
          <a:p>
            <a:pPr marL="0" lvl="0" indent="0" algn="just" rtl="0">
              <a:lnSpc>
                <a:spcPct val="115000"/>
              </a:lnSpc>
              <a:spcBef>
                <a:spcPts val="1200"/>
              </a:spcBef>
              <a:spcAft>
                <a:spcPts val="0"/>
              </a:spcAft>
              <a:buNone/>
            </a:pPr>
            <a:r>
              <a:rPr lang="it" sz="1200" b="1">
                <a:solidFill>
                  <a:schemeClr val="dk1"/>
                </a:solidFill>
                <a:latin typeface="Roboto"/>
                <a:ea typeface="Roboto"/>
                <a:cs typeface="Roboto"/>
                <a:sym typeface="Roboto"/>
              </a:rPr>
              <a:t>Altri indicatori di salute</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100"/>
              <a:buFont typeface="Arial"/>
              <a:buNone/>
            </a:pPr>
            <a:r>
              <a:rPr lang="it" sz="1200">
                <a:solidFill>
                  <a:schemeClr val="dk1"/>
                </a:solidFill>
                <a:latin typeface="Roboto"/>
                <a:ea typeface="Roboto"/>
                <a:cs typeface="Roboto"/>
                <a:sym typeface="Roboto"/>
              </a:rPr>
              <a:t>La speranza di vita è di 80,4 anni per gli uomini e 83,8 per le donne. Nell’ambito dell’indagine PASSI il 74,2% della popolazione di 18-69 anni intervistata riferisce di avere una saluta buona o molto buona (valore aziendale  75,6%). Il 5,6% dei soggetti con età maggiore uguale a 65 anni ha un livello di fragilità alto o molto alto, in linea con il valore aziendale. Il tasso di prevalenza del diabete è 6,6% , più alto rispetto alla media aziendale (6.2%). Il tasso di incidenti stradali nel 2021 è pari a 1.5 per 1000 abitanti, il più basso tra tutti i distretti.</a:t>
            </a:r>
            <a:endParaRPr sz="11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0" y="0"/>
            <a:ext cx="9144000" cy="572700"/>
          </a:xfrm>
          <a:prstGeom prst="rect">
            <a:avLst/>
          </a:prstGeom>
          <a:solidFill>
            <a:srgbClr val="B6D7A8"/>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Roboto"/>
                <a:ea typeface="Roboto"/>
                <a:cs typeface="Roboto"/>
                <a:sym typeface="Roboto"/>
              </a:rPr>
              <a:t>Come si fa un Laboratorio di Comunità?</a:t>
            </a:r>
            <a:endParaRPr>
              <a:latin typeface="Roboto"/>
              <a:ea typeface="Roboto"/>
              <a:cs typeface="Roboto"/>
              <a:sym typeface="Roboto"/>
            </a:endParaRPr>
          </a:p>
        </p:txBody>
      </p:sp>
      <p:sp>
        <p:nvSpPr>
          <p:cNvPr id="108" name="Google Shape;108;p21"/>
          <p:cNvSpPr txBox="1">
            <a:spLocks noGrp="1"/>
          </p:cNvSpPr>
          <p:nvPr>
            <p:ph type="body" idx="1"/>
          </p:nvPr>
        </p:nvSpPr>
        <p:spPr>
          <a:xfrm>
            <a:off x="311700" y="963350"/>
            <a:ext cx="8520600" cy="38787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it" sz="1200" b="1">
                <a:solidFill>
                  <a:schemeClr val="dk1"/>
                </a:solidFill>
                <a:latin typeface="Roboto"/>
                <a:ea typeface="Roboto"/>
                <a:cs typeface="Roboto"/>
                <a:sym typeface="Roboto"/>
              </a:rPr>
              <a:t>Le due colonne portanti</a:t>
            </a:r>
            <a:endParaRPr sz="1200" b="1">
              <a:solidFill>
                <a:schemeClr val="dk1"/>
              </a:solidFill>
              <a:latin typeface="Roboto"/>
              <a:ea typeface="Roboto"/>
              <a:cs typeface="Roboto"/>
              <a:sym typeface="Roboto"/>
            </a:endParaRPr>
          </a:p>
          <a:p>
            <a:pPr marL="0" lvl="0" indent="0" algn="just" rtl="0">
              <a:lnSpc>
                <a:spcPct val="115000"/>
              </a:lnSpc>
              <a:spcBef>
                <a:spcPts val="0"/>
              </a:spcBef>
              <a:spcAft>
                <a:spcPts val="0"/>
              </a:spcAft>
              <a:buNone/>
            </a:pPr>
            <a:r>
              <a:rPr lang="it" sz="1200">
                <a:solidFill>
                  <a:srgbClr val="444444"/>
                </a:solidFill>
                <a:latin typeface="Roboto"/>
                <a:ea typeface="Roboto"/>
                <a:cs typeface="Roboto"/>
                <a:sym typeface="Roboto"/>
              </a:rPr>
              <a:t>Alla base del Laboratorio di Comunità vi sono due colonne portanti: l’</a:t>
            </a:r>
            <a:r>
              <a:rPr lang="it" sz="1200" b="1">
                <a:solidFill>
                  <a:srgbClr val="444444"/>
                </a:solidFill>
                <a:latin typeface="Roboto"/>
                <a:ea typeface="Roboto"/>
                <a:cs typeface="Roboto"/>
                <a:sym typeface="Roboto"/>
              </a:rPr>
              <a:t>apprendimento situato </a:t>
            </a:r>
            <a:r>
              <a:rPr lang="it" sz="1200">
                <a:solidFill>
                  <a:srgbClr val="444444"/>
                </a:solidFill>
                <a:latin typeface="Roboto"/>
                <a:ea typeface="Roboto"/>
                <a:cs typeface="Roboto"/>
                <a:sym typeface="Roboto"/>
              </a:rPr>
              <a:t>e lo </a:t>
            </a:r>
            <a:r>
              <a:rPr lang="it" sz="1200" b="1">
                <a:solidFill>
                  <a:srgbClr val="444444"/>
                </a:solidFill>
                <a:latin typeface="Roboto"/>
                <a:ea typeface="Roboto"/>
                <a:cs typeface="Roboto"/>
                <a:sym typeface="Roboto"/>
              </a:rPr>
              <a:t>sperimentalismo circolare</a:t>
            </a:r>
            <a:r>
              <a:rPr lang="it" sz="1200">
                <a:solidFill>
                  <a:srgbClr val="444444"/>
                </a:solidFill>
                <a:latin typeface="Roboto"/>
                <a:ea typeface="Roboto"/>
                <a:cs typeface="Roboto"/>
                <a:sym typeface="Roboto"/>
              </a:rPr>
              <a:t>. L’apprendimento situato si configura come una reciproca condivisione di esperienze ed azioni che permette l’apprendimento concreto di ogni partecipante; lo sperimentalismo circolare è l’atto di porre le sperimentazioni locali innovative al centro del sistema dei Piani di Zona per innovare le Pubbliche Amministrazioni.</a:t>
            </a:r>
            <a:endParaRPr sz="1200">
              <a:solidFill>
                <a:srgbClr val="444444"/>
              </a:solidFill>
              <a:latin typeface="Roboto"/>
              <a:ea typeface="Roboto"/>
              <a:cs typeface="Roboto"/>
              <a:sym typeface="Roboto"/>
            </a:endParaRPr>
          </a:p>
          <a:p>
            <a:pPr marL="0" lvl="0" indent="0" algn="just" rtl="0">
              <a:spcBef>
                <a:spcPts val="0"/>
              </a:spcBef>
              <a:spcAft>
                <a:spcPts val="0"/>
              </a:spcAft>
              <a:buNone/>
            </a:pPr>
            <a:r>
              <a:rPr lang="it" sz="1200">
                <a:solidFill>
                  <a:srgbClr val="444444"/>
                </a:solidFill>
                <a:latin typeface="Roboto"/>
                <a:ea typeface="Roboto"/>
                <a:cs typeface="Roboto"/>
                <a:sym typeface="Roboto"/>
              </a:rPr>
              <a:t>Attraverso i Laboratori di Comunità si possono perseguire tre tipologie di cambiamenti, coincidenti ad altrettante differenti dimensioni sistemico-territoriali: la </a:t>
            </a:r>
            <a:r>
              <a:rPr lang="it" sz="1200" b="1">
                <a:solidFill>
                  <a:srgbClr val="444444"/>
                </a:solidFill>
                <a:latin typeface="Roboto"/>
                <a:ea typeface="Roboto"/>
                <a:cs typeface="Roboto"/>
                <a:sym typeface="Roboto"/>
              </a:rPr>
              <a:t>micro-innovazione sociale </a:t>
            </a:r>
            <a:r>
              <a:rPr lang="it" sz="1200">
                <a:solidFill>
                  <a:srgbClr val="444444"/>
                </a:solidFill>
                <a:latin typeface="Roboto"/>
                <a:ea typeface="Roboto"/>
                <a:cs typeface="Roboto"/>
                <a:sym typeface="Roboto"/>
              </a:rPr>
              <a:t>(trasformazione di specifici servizi locali), la </a:t>
            </a:r>
            <a:r>
              <a:rPr lang="it" sz="1200" b="1">
                <a:solidFill>
                  <a:srgbClr val="444444"/>
                </a:solidFill>
                <a:latin typeface="Roboto"/>
                <a:ea typeface="Roboto"/>
                <a:cs typeface="Roboto"/>
                <a:sym typeface="Roboto"/>
              </a:rPr>
              <a:t>meso-innovazione sociale</a:t>
            </a:r>
            <a:r>
              <a:rPr lang="it" sz="1200">
                <a:solidFill>
                  <a:srgbClr val="444444"/>
                </a:solidFill>
                <a:latin typeface="Roboto"/>
                <a:ea typeface="Roboto"/>
                <a:cs typeface="Roboto"/>
                <a:sym typeface="Roboto"/>
              </a:rPr>
              <a:t>(ottimizzazione di specifici servizi distrettuali) e la </a:t>
            </a:r>
            <a:r>
              <a:rPr lang="it" sz="1200" b="1">
                <a:solidFill>
                  <a:srgbClr val="444444"/>
                </a:solidFill>
                <a:latin typeface="Roboto"/>
                <a:ea typeface="Roboto"/>
                <a:cs typeface="Roboto"/>
                <a:sym typeface="Roboto"/>
              </a:rPr>
              <a:t>macro-innovazione sociale</a:t>
            </a:r>
            <a:r>
              <a:rPr lang="it" sz="1200">
                <a:solidFill>
                  <a:srgbClr val="444444"/>
                </a:solidFill>
                <a:latin typeface="Roboto"/>
                <a:ea typeface="Roboto"/>
                <a:cs typeface="Roboto"/>
                <a:sym typeface="Roboto"/>
              </a:rPr>
              <a:t>(miglioramento dell’intero processo di realizzazione dei Piani di Zona).</a:t>
            </a:r>
            <a:endParaRPr sz="1200">
              <a:solidFill>
                <a:srgbClr val="444444"/>
              </a:solidFill>
              <a:latin typeface="Roboto"/>
              <a:ea typeface="Roboto"/>
              <a:cs typeface="Roboto"/>
              <a:sym typeface="Roboto"/>
            </a:endParaRPr>
          </a:p>
          <a:p>
            <a:pPr marL="0" lvl="0" indent="0" algn="just" rtl="0">
              <a:spcBef>
                <a:spcPts val="1200"/>
              </a:spcBef>
              <a:spcAft>
                <a:spcPts val="0"/>
              </a:spcAft>
              <a:buNone/>
            </a:pPr>
            <a:endParaRPr sz="1200">
              <a:solidFill>
                <a:schemeClr val="dk1"/>
              </a:solidFill>
              <a:latin typeface="Roboto"/>
              <a:ea typeface="Roboto"/>
              <a:cs typeface="Roboto"/>
              <a:sym typeface="Roboto"/>
            </a:endParaRPr>
          </a:p>
          <a:p>
            <a:pPr marL="0" lvl="0" indent="0" algn="just" rtl="0">
              <a:spcBef>
                <a:spcPts val="0"/>
              </a:spcBef>
              <a:spcAft>
                <a:spcPts val="0"/>
              </a:spcAft>
              <a:buNone/>
            </a:pPr>
            <a:r>
              <a:rPr lang="it" sz="1200" b="1">
                <a:solidFill>
                  <a:schemeClr val="dk1"/>
                </a:solidFill>
                <a:latin typeface="Roboto"/>
                <a:ea typeface="Roboto"/>
                <a:cs typeface="Roboto"/>
                <a:sym typeface="Roboto"/>
              </a:rPr>
              <a:t>Le fasi</a:t>
            </a:r>
            <a:endParaRPr sz="1200" b="1">
              <a:solidFill>
                <a:schemeClr val="dk1"/>
              </a:solidFill>
              <a:latin typeface="Roboto"/>
              <a:ea typeface="Roboto"/>
              <a:cs typeface="Roboto"/>
              <a:sym typeface="Roboto"/>
            </a:endParaRPr>
          </a:p>
          <a:p>
            <a:pPr marL="0" lvl="0" indent="0" algn="just" rtl="0">
              <a:spcBef>
                <a:spcPts val="0"/>
              </a:spcBef>
              <a:spcAft>
                <a:spcPts val="0"/>
              </a:spcAft>
              <a:buNone/>
            </a:pPr>
            <a:r>
              <a:rPr lang="it" sz="1200">
                <a:solidFill>
                  <a:srgbClr val="444444"/>
                </a:solidFill>
                <a:latin typeface="Roboto"/>
                <a:ea typeface="Roboto"/>
                <a:cs typeface="Roboto"/>
                <a:sym typeface="Roboto"/>
              </a:rPr>
              <a:t>Il Laboratorio di Comunità prevede una fase iniziale in cui vengono analizzati ed individuati i bisogni della comunità locale, espressi dagli stessi cittadini tramite </a:t>
            </a:r>
            <a:r>
              <a:rPr lang="it" sz="1200" b="1">
                <a:solidFill>
                  <a:srgbClr val="444444"/>
                </a:solidFill>
                <a:latin typeface="Roboto"/>
                <a:ea typeface="Roboto"/>
                <a:cs typeface="Roboto"/>
                <a:sym typeface="Roboto"/>
              </a:rPr>
              <a:t>tavoli partecipati</a:t>
            </a:r>
            <a:r>
              <a:rPr lang="it" sz="1200">
                <a:solidFill>
                  <a:srgbClr val="444444"/>
                </a:solidFill>
                <a:latin typeface="Roboto"/>
                <a:ea typeface="Roboto"/>
                <a:cs typeface="Roboto"/>
                <a:sym typeface="Roboto"/>
              </a:rPr>
              <a:t>; successivamente, grazie alla presenza di una figura con il ruolo di facilitatore, i cittadini vengono guidati nelle fasi di ideazione e analisi dei progetti pensati per rispondere ai bisogni del dato territorio. A questa fase, ne segue infine una seconda di implementazione dei progetti proposti, per concludere con la fase di monitoraggio e valutazione degli stessi.</a:t>
            </a:r>
            <a:endParaRPr sz="1200">
              <a:solidFill>
                <a:srgbClr val="444444"/>
              </a:solidFill>
              <a:latin typeface="Roboto"/>
              <a:ea typeface="Roboto"/>
              <a:cs typeface="Roboto"/>
              <a:sym typeface="Roboto"/>
            </a:endParaRPr>
          </a:p>
          <a:p>
            <a:pPr marL="0" lvl="0" indent="0" algn="just" rtl="0">
              <a:spcBef>
                <a:spcPts val="1200"/>
              </a:spcBef>
              <a:spcAft>
                <a:spcPts val="0"/>
              </a:spcAft>
              <a:buNone/>
            </a:pPr>
            <a:endParaRPr sz="1200">
              <a:solidFill>
                <a:srgbClr val="444444"/>
              </a:solidFill>
              <a:latin typeface="Roboto"/>
              <a:ea typeface="Roboto"/>
              <a:cs typeface="Roboto"/>
              <a:sym typeface="Roboto"/>
            </a:endParaRPr>
          </a:p>
          <a:p>
            <a:pPr marL="0" lvl="0" indent="0" algn="just" rtl="0">
              <a:spcBef>
                <a:spcPts val="1200"/>
              </a:spcBef>
              <a:spcAft>
                <a:spcPts val="0"/>
              </a:spcAft>
              <a:buNone/>
            </a:pPr>
            <a:endParaRPr sz="1200">
              <a:solidFill>
                <a:srgbClr val="444444"/>
              </a:solidFill>
              <a:latin typeface="Roboto"/>
              <a:ea typeface="Roboto"/>
              <a:cs typeface="Roboto"/>
              <a:sym typeface="Roboto"/>
            </a:endParaRPr>
          </a:p>
          <a:p>
            <a:pPr marL="0" lvl="0" indent="0" algn="just" rtl="0">
              <a:spcBef>
                <a:spcPts val="1200"/>
              </a:spcBef>
              <a:spcAft>
                <a:spcPts val="0"/>
              </a:spcAft>
              <a:buNone/>
            </a:pPr>
            <a:endParaRPr sz="1200">
              <a:solidFill>
                <a:srgbClr val="1C2024"/>
              </a:solidFill>
              <a:latin typeface="Roboto"/>
              <a:ea typeface="Roboto"/>
              <a:cs typeface="Roboto"/>
              <a:sym typeface="Roboto"/>
            </a:endParaRPr>
          </a:p>
          <a:p>
            <a:pPr marL="0" lvl="0" indent="0" algn="just" rtl="0">
              <a:spcBef>
                <a:spcPts val="1200"/>
              </a:spcBef>
              <a:spcAft>
                <a:spcPts val="0"/>
              </a:spcAft>
              <a:buNone/>
            </a:pPr>
            <a:endParaRPr sz="1200">
              <a:solidFill>
                <a:srgbClr val="444444"/>
              </a:solidFill>
              <a:highlight>
                <a:srgbClr val="FFFFFF"/>
              </a:highlight>
              <a:latin typeface="Roboto"/>
              <a:ea typeface="Roboto"/>
              <a:cs typeface="Roboto"/>
              <a:sym typeface="Roboto"/>
            </a:endParaRPr>
          </a:p>
          <a:p>
            <a:pPr marL="0" lvl="0" indent="0" algn="just" rtl="0">
              <a:spcBef>
                <a:spcPts val="1200"/>
              </a:spcBef>
              <a:spcAft>
                <a:spcPts val="0"/>
              </a:spcAft>
              <a:buNone/>
            </a:pPr>
            <a:endParaRPr sz="1200">
              <a:solidFill>
                <a:srgbClr val="444444"/>
              </a:solidFill>
              <a:highlight>
                <a:srgbClr val="FFFFFF"/>
              </a:highlight>
              <a:latin typeface="Roboto"/>
              <a:ea typeface="Roboto"/>
              <a:cs typeface="Roboto"/>
              <a:sym typeface="Roboto"/>
            </a:endParaRPr>
          </a:p>
          <a:p>
            <a:pPr marL="0" lvl="0" indent="0" algn="just" rtl="0">
              <a:spcBef>
                <a:spcPts val="1200"/>
              </a:spcBef>
              <a:spcAft>
                <a:spcPts val="0"/>
              </a:spcAft>
              <a:buNone/>
            </a:pPr>
            <a:endParaRPr sz="1200">
              <a:solidFill>
                <a:srgbClr val="1C2024"/>
              </a:solidFill>
              <a:highlight>
                <a:srgbClr val="FFFFFF"/>
              </a:highlight>
              <a:latin typeface="Roboto"/>
              <a:ea typeface="Roboto"/>
              <a:cs typeface="Roboto"/>
              <a:sym typeface="Roboto"/>
            </a:endParaRPr>
          </a:p>
          <a:p>
            <a:pPr marL="0" lvl="0" indent="0" algn="l" rtl="0">
              <a:spcBef>
                <a:spcPts val="1200"/>
              </a:spcBef>
              <a:spcAft>
                <a:spcPts val="1200"/>
              </a:spcAft>
              <a:buNone/>
            </a:pP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3688</Words>
  <PresentationFormat>Presentazione su schermo (16:9)</PresentationFormat>
  <Paragraphs>194</Paragraphs>
  <Slides>23</Slides>
  <Notes>21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23</vt:i4>
      </vt:variant>
    </vt:vector>
  </HeadingPairs>
  <TitlesOfParts>
    <vt:vector size="27" baseType="lpstr">
      <vt:lpstr>Arial</vt:lpstr>
      <vt:lpstr>Roboto</vt:lpstr>
      <vt:lpstr>Calibri</vt:lpstr>
      <vt:lpstr>Simple Light</vt:lpstr>
      <vt:lpstr>Diapositiva 1</vt:lpstr>
      <vt:lpstr>Che cos’è un Laboratorio di Comunità?</vt:lpstr>
      <vt:lpstr>Piano Regionale della Prevenzione 2021-2025</vt:lpstr>
      <vt:lpstr>Piano Regionale della Prevenzione 2021-2025</vt:lpstr>
      <vt:lpstr>PP02 Comunità attive</vt:lpstr>
      <vt:lpstr>Profilo di salute dell’Appennino Bolognese</vt:lpstr>
      <vt:lpstr>Profilo di salute dell’Appennino bolognese</vt:lpstr>
      <vt:lpstr>Profilo di salute dell’Appennino bolognese</vt:lpstr>
      <vt:lpstr>Come si fa un Laboratorio di Comunità?</vt:lpstr>
      <vt:lpstr>Percorso del Laboratorio di Comunità</vt:lpstr>
      <vt:lpstr>Incontro 1</vt:lpstr>
      <vt:lpstr>Incontro 2</vt:lpstr>
      <vt:lpstr>Incontro 3</vt:lpstr>
      <vt:lpstr>Incontro 4</vt:lpstr>
      <vt:lpstr>Incontro 5</vt:lpstr>
      <vt:lpstr>Incontro 6</vt:lpstr>
      <vt:lpstr>Incontro 6</vt:lpstr>
      <vt:lpstr>Incontro 7</vt:lpstr>
      <vt:lpstr>Incontro 7</vt:lpstr>
      <vt:lpstr>Diapositiva 20</vt:lpstr>
      <vt:lpstr>Diapositiva 21</vt:lpstr>
      <vt:lpstr>Incontro 8</vt:lpstr>
      <vt:lpstr>Incontro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Spiniello Francesca</dc:creator>
  <cp:lastModifiedBy>f.spiniello</cp:lastModifiedBy>
  <cp:revision>1</cp:revision>
  <dcterms:modified xsi:type="dcterms:W3CDTF">2023-06-13T07:51:59Z</dcterms:modified>
</cp:coreProperties>
</file>