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08" r:id="rId1"/>
  </p:sldMasterIdLst>
  <p:notesMasterIdLst>
    <p:notesMasterId r:id="rId30"/>
  </p:notesMasterIdLst>
  <p:sldIdLst>
    <p:sldId id="256" r:id="rId2"/>
    <p:sldId id="261" r:id="rId3"/>
    <p:sldId id="1078" r:id="rId4"/>
    <p:sldId id="1079" r:id="rId5"/>
    <p:sldId id="269" r:id="rId6"/>
    <p:sldId id="1061" r:id="rId7"/>
    <p:sldId id="296" r:id="rId8"/>
    <p:sldId id="273" r:id="rId9"/>
    <p:sldId id="262" r:id="rId10"/>
    <p:sldId id="271" r:id="rId11"/>
    <p:sldId id="1069" r:id="rId12"/>
    <p:sldId id="1065" r:id="rId13"/>
    <p:sldId id="1068" r:id="rId14"/>
    <p:sldId id="1067" r:id="rId15"/>
    <p:sldId id="267" r:id="rId16"/>
    <p:sldId id="259" r:id="rId17"/>
    <p:sldId id="274" r:id="rId18"/>
    <p:sldId id="1080" r:id="rId19"/>
    <p:sldId id="1074" r:id="rId20"/>
    <p:sldId id="272" r:id="rId21"/>
    <p:sldId id="1071" r:id="rId22"/>
    <p:sldId id="1070" r:id="rId23"/>
    <p:sldId id="270" r:id="rId24"/>
    <p:sldId id="1073" r:id="rId25"/>
    <p:sldId id="1076" r:id="rId26"/>
    <p:sldId id="1077" r:id="rId27"/>
    <p:sldId id="1075" r:id="rId28"/>
    <p:sldId id="107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55FF"/>
    <a:srgbClr val="FF9600"/>
    <a:srgbClr val="FF67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5"/>
    <p:restoredTop sz="77763"/>
  </p:normalViewPr>
  <p:slideViewPr>
    <p:cSldViewPr snapToGrid="0" snapToObjects="1">
      <p:cViewPr varScale="1">
        <p:scale>
          <a:sx n="94" d="100"/>
          <a:sy n="94" d="100"/>
        </p:scale>
        <p:origin x="208"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869F5-6883-C344-A3DB-6DBDA4A64546}" type="datetimeFigureOut">
              <a:rPr lang="it-IT" smtClean="0"/>
              <a:t>01/11/23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27BCD-E2C8-744C-B9D0-E9616E0222A6}" type="slidenum">
              <a:rPr lang="it-IT" smtClean="0"/>
              <a:t>‹N›</a:t>
            </a:fld>
            <a:endParaRPr lang="it-IT"/>
          </a:p>
        </p:txBody>
      </p:sp>
    </p:spTree>
    <p:extLst>
      <p:ext uri="{BB962C8B-B14F-4D97-AF65-F5344CB8AC3E}">
        <p14:creationId xmlns:p14="http://schemas.microsoft.com/office/powerpoint/2010/main" val="2262722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it.wikipedia.org/wiki/Terremoto" TargetMode="External"/><Relationship Id="rId13" Type="http://schemas.openxmlformats.org/officeDocument/2006/relationships/hyperlink" Target="https://it.wikipedia.org/wiki/Incidente_di_Vermicino" TargetMode="External"/><Relationship Id="rId18" Type="http://schemas.openxmlformats.org/officeDocument/2006/relationships/hyperlink" Target="https://it.wikipedia.org/wiki/Province_d%27Italia" TargetMode="External"/><Relationship Id="rId3" Type="http://schemas.openxmlformats.org/officeDocument/2006/relationships/hyperlink" Target="https://it.wikipedia.org/wiki/Italia" TargetMode="External"/><Relationship Id="rId21" Type="http://schemas.openxmlformats.org/officeDocument/2006/relationships/hyperlink" Target="https://it.wikipedia.org/wiki/Volontariato" TargetMode="External"/><Relationship Id="rId7" Type="http://schemas.openxmlformats.org/officeDocument/2006/relationships/hyperlink" Target="https://it.wikipedia.org/wiki/1919" TargetMode="External"/><Relationship Id="rId12" Type="http://schemas.openxmlformats.org/officeDocument/2006/relationships/hyperlink" Target="https://it.wikipedia.org/wiki/Giuseppe_Zamberletti" TargetMode="External"/><Relationship Id="rId17" Type="http://schemas.openxmlformats.org/officeDocument/2006/relationships/hyperlink" Target="https://it.wikipedia.org/wiki/Regioni_d%27Italia" TargetMode="External"/><Relationship Id="rId2" Type="http://schemas.openxmlformats.org/officeDocument/2006/relationships/slide" Target="../slides/slide6.xml"/><Relationship Id="rId16" Type="http://schemas.openxmlformats.org/officeDocument/2006/relationships/hyperlink" Target="https://it.wikipedia.org/wiki/Servizio_nazionale_della_protezione_civile#cite_note-6" TargetMode="External"/><Relationship Id="rId20" Type="http://schemas.openxmlformats.org/officeDocument/2006/relationships/hyperlink" Target="https://it.wikipedia.org/wiki/Associazione_(diritto)" TargetMode="External"/><Relationship Id="rId1" Type="http://schemas.openxmlformats.org/officeDocument/2006/relationships/notesMaster" Target="../notesMasters/notesMaster1.xml"/><Relationship Id="rId6" Type="http://schemas.openxmlformats.org/officeDocument/2006/relationships/hyperlink" Target="https://it.wikipedia.org/wiki/Regio_decreto-legge" TargetMode="External"/><Relationship Id="rId11" Type="http://schemas.openxmlformats.org/officeDocument/2006/relationships/hyperlink" Target="https://it.wikipedia.org/wiki/Commissario_straordinario" TargetMode="External"/><Relationship Id="rId24" Type="http://schemas.openxmlformats.org/officeDocument/2006/relationships/hyperlink" Target="https://it.wikipedia.org/wiki/Ministero_dell%27interno" TargetMode="External"/><Relationship Id="rId5" Type="http://schemas.openxmlformats.org/officeDocument/2006/relationships/hyperlink" Target="https://it.wikipedia.org/wiki/Servizio_nazionale_della_protezione_civile#cite_note-1" TargetMode="External"/><Relationship Id="rId15" Type="http://schemas.openxmlformats.org/officeDocument/2006/relationships/hyperlink" Target="https://it.wikipedia.org/wiki/Sandro_Pertini" TargetMode="External"/><Relationship Id="rId23" Type="http://schemas.openxmlformats.org/officeDocument/2006/relationships/hyperlink" Target="https://it.wikipedia.org/wiki/Presidenza_del_Consiglio_dei_ministri" TargetMode="External"/><Relationship Id="rId10" Type="http://schemas.openxmlformats.org/officeDocument/2006/relationships/hyperlink" Target="https://it.wikipedia.org/wiki/Terremoto_dell%27Irpinia_del_1980" TargetMode="External"/><Relationship Id="rId19" Type="http://schemas.openxmlformats.org/officeDocument/2006/relationships/hyperlink" Target="https://it.wikipedia.org/wiki/Comune" TargetMode="External"/><Relationship Id="rId4" Type="http://schemas.openxmlformats.org/officeDocument/2006/relationships/hyperlink" Target="https://it.wikipedia.org/wiki/Protezione_civile" TargetMode="External"/><Relationship Id="rId9" Type="http://schemas.openxmlformats.org/officeDocument/2006/relationships/hyperlink" Target="https://it.wikipedia.org/wiki/Terremoto_del_Friuli_del_1976" TargetMode="External"/><Relationship Id="rId14" Type="http://schemas.openxmlformats.org/officeDocument/2006/relationships/hyperlink" Target="https://it.wikipedia.org/wiki/Presidente_della_Repubblica_Italiana" TargetMode="External"/><Relationship Id="rId22" Type="http://schemas.openxmlformats.org/officeDocument/2006/relationships/hyperlink" Target="https://it.wikipedia.org/wiki/Servizio_nazionale_della_protezione_civile#cite_note-:2-5"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Inondazione colposa:</a:t>
            </a:r>
            <a:r>
              <a:rPr lang="it-IT" dirty="0"/>
              <a:t> quattro condanne per l’alluvione del Lambro che nel novembre 2014 devastò il canile e </a:t>
            </a:r>
            <a:r>
              <a:rPr lang="it-IT" dirty="0" err="1"/>
              <a:t>gattile</a:t>
            </a:r>
            <a:r>
              <a:rPr lang="it-IT" dirty="0"/>
              <a:t> municipale di Milano. Il tribunale ha inflitto un anno di reclusione (con pena sospesa) ai responsabili dei lavori di realizzazione della centrale micro-idroelettrica all’Ortica:  Il mancato ripristino degli argini del fiume modificati in seguito alla realizzazione della centrale è, insieme alle copiose piogge di quel periodo, fra le cause dell'esondazione del Lambro.</a:t>
            </a:r>
          </a:p>
          <a:p>
            <a:r>
              <a:rPr lang="it-IT" dirty="0"/>
              <a:t> Solo per miracolo non fu una strage di animali quella sera. Prima una specie di diluvio universale, poi un’alluvione devastante che invase le stanze e i box delle bestiole, gli uffici, l’ambulatorio e tutti i locali attigui raggiungendo un metro e ottanta di altezza e formando una pozzanghera immensa attorno al Parco canile. Per gli addetti e i volontari fu un’impresa mettere in salvo tutti i 145 cani e i 150 gatti ospitati nella struttura.</a:t>
            </a:r>
          </a:p>
          <a:p>
            <a:endParaRPr lang="it-IT" dirty="0"/>
          </a:p>
        </p:txBody>
      </p:sp>
      <p:sp>
        <p:nvSpPr>
          <p:cNvPr id="4" name="Segnaposto numero diapositiva 3"/>
          <p:cNvSpPr>
            <a:spLocks noGrp="1"/>
          </p:cNvSpPr>
          <p:nvPr>
            <p:ph type="sldNum" sz="quarter" idx="5"/>
          </p:nvPr>
        </p:nvSpPr>
        <p:spPr/>
        <p:txBody>
          <a:bodyPr/>
          <a:lstStyle/>
          <a:p>
            <a:fld id="{A9A27BCD-E2C8-744C-B9D0-E9616E0222A6}" type="slidenum">
              <a:rPr lang="it-IT" smtClean="0"/>
              <a:t>2</a:t>
            </a:fld>
            <a:endParaRPr lang="it-IT"/>
          </a:p>
        </p:txBody>
      </p:sp>
    </p:spTree>
    <p:extLst>
      <p:ext uri="{BB962C8B-B14F-4D97-AF65-F5344CB8AC3E}">
        <p14:creationId xmlns:p14="http://schemas.microsoft.com/office/powerpoint/2010/main" val="234097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9A27BCD-E2C8-744C-B9D0-E9616E0222A6}" type="slidenum">
              <a:rPr lang="it-IT" smtClean="0"/>
              <a:t>28</a:t>
            </a:fld>
            <a:endParaRPr lang="it-IT"/>
          </a:p>
        </p:txBody>
      </p:sp>
    </p:spTree>
    <p:extLst>
      <p:ext uri="{BB962C8B-B14F-4D97-AF65-F5344CB8AC3E}">
        <p14:creationId xmlns:p14="http://schemas.microsoft.com/office/powerpoint/2010/main" val="427586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0" i="0" u="none" strike="noStrike" dirty="0">
                <a:solidFill>
                  <a:srgbClr val="202122"/>
                </a:solidFill>
                <a:effectLst/>
                <a:latin typeface="Arial" panose="020B0604020202020204" pitchFamily="34" charset="0"/>
              </a:rPr>
              <a:t>Il </a:t>
            </a:r>
            <a:r>
              <a:rPr lang="it-IT" b="1" i="0" u="none" strike="noStrike" dirty="0">
                <a:solidFill>
                  <a:srgbClr val="202122"/>
                </a:solidFill>
                <a:effectLst/>
                <a:latin typeface="Arial" panose="020B0604020202020204" pitchFamily="34" charset="0"/>
              </a:rPr>
              <a:t>servizio nazionale della protezione civile</a:t>
            </a:r>
            <a:r>
              <a:rPr lang="it-IT" b="0" i="0" u="none" strike="noStrike" dirty="0">
                <a:solidFill>
                  <a:srgbClr val="202122"/>
                </a:solidFill>
                <a:effectLst/>
                <a:latin typeface="Arial" panose="020B0604020202020204" pitchFamily="34" charset="0"/>
              </a:rPr>
              <a:t> indica, in </a:t>
            </a:r>
            <a:r>
              <a:rPr lang="it-IT" b="0" i="0" u="none" strike="noStrike" dirty="0">
                <a:solidFill>
                  <a:srgbClr val="0B0080"/>
                </a:solidFill>
                <a:effectLst/>
                <a:latin typeface="Arial" panose="020B0604020202020204" pitchFamily="34" charset="0"/>
                <a:hlinkClick r:id="rId3" tooltip="Italia"/>
              </a:rPr>
              <a:t>Italia</a:t>
            </a:r>
            <a:r>
              <a:rPr lang="it-IT" b="0" i="0" u="none" strike="noStrike" dirty="0">
                <a:solidFill>
                  <a:srgbClr val="202122"/>
                </a:solidFill>
                <a:effectLst/>
                <a:latin typeface="Arial" panose="020B0604020202020204" pitchFamily="34" charset="0"/>
              </a:rPr>
              <a:t>, il sistema che esercita la funzione di </a:t>
            </a:r>
            <a:r>
              <a:rPr lang="it-IT" b="0" i="0" u="none" strike="noStrike" dirty="0">
                <a:solidFill>
                  <a:srgbClr val="0B0080"/>
                </a:solidFill>
                <a:effectLst/>
                <a:latin typeface="Arial" panose="020B0604020202020204" pitchFamily="34" charset="0"/>
                <a:hlinkClick r:id="rId4" tooltip="Protezione civile"/>
              </a:rPr>
              <a:t>protezione civile</a:t>
            </a:r>
            <a:r>
              <a:rPr lang="it-IT" b="0" i="0" u="none" strike="noStrike" dirty="0">
                <a:solidFill>
                  <a:srgbClr val="202122"/>
                </a:solidFill>
                <a:effectLst/>
                <a:latin typeface="Arial" panose="020B0604020202020204" pitchFamily="34" charset="0"/>
              </a:rPr>
              <a:t> costituita dall'insieme delle competenze e delle attività volte a tutelare la vita, l’integrità fisica, i beni, gli insediamenti, gli animali e l'ambiente. </a:t>
            </a:r>
          </a:p>
          <a:p>
            <a:pPr algn="l"/>
            <a:r>
              <a:rPr lang="it-IT" b="0" i="0" u="none" strike="noStrike" dirty="0">
                <a:solidFill>
                  <a:srgbClr val="202122"/>
                </a:solidFill>
                <a:effectLst/>
                <a:latin typeface="Arial" panose="020B0604020202020204" pitchFamily="34" charset="0"/>
              </a:rPr>
              <a:t>Esso, al quale partecipano enti pubblici e privati, venne istituito dalla legge 24 febbraio 1992, n. 225, nel corso degli anni è stato oggetto di un intervento normativo di riordino, avvenuto poi organicamente con l'emanazione del </a:t>
            </a:r>
            <a:r>
              <a:rPr lang="it-IT" b="0" i="1" u="none" strike="noStrike" dirty="0">
                <a:solidFill>
                  <a:srgbClr val="202122"/>
                </a:solidFill>
                <a:effectLst/>
                <a:latin typeface="Arial" panose="020B0604020202020204" pitchFamily="34" charset="0"/>
              </a:rPr>
              <a:t>codice della protezione civile</a:t>
            </a:r>
            <a:r>
              <a:rPr lang="it-IT" b="0" i="0" u="none" strike="noStrike" dirty="0">
                <a:solidFill>
                  <a:srgbClr val="202122"/>
                </a:solidFill>
                <a:effectLst/>
                <a:latin typeface="Arial" panose="020B0604020202020204" pitchFamily="34" charset="0"/>
              </a:rPr>
              <a:t> nel 2018.</a:t>
            </a:r>
            <a:r>
              <a:rPr lang="it-IT" b="0" i="0" u="none" strike="noStrike" baseline="30000" dirty="0">
                <a:solidFill>
                  <a:srgbClr val="0B0080"/>
                </a:solidFill>
                <a:effectLst/>
                <a:latin typeface="Arial" panose="020B0604020202020204" pitchFamily="34" charset="0"/>
                <a:hlinkClick r:id="rId5"/>
              </a:rPr>
              <a:t>[1]</a:t>
            </a:r>
            <a:endParaRPr lang="it-IT" b="0" i="0" u="none" strike="noStrike" dirty="0">
              <a:solidFill>
                <a:srgbClr val="202122"/>
              </a:solidFill>
              <a:effectLst/>
              <a:latin typeface="Arial" panose="020B0604020202020204" pitchFamily="34" charset="0"/>
            </a:endParaRPr>
          </a:p>
          <a:p>
            <a:r>
              <a:rPr lang="it-IT" b="0" i="0" u="none" strike="noStrike" dirty="0">
                <a:solidFill>
                  <a:srgbClr val="202122"/>
                </a:solidFill>
                <a:effectLst/>
                <a:latin typeface="Arial" panose="020B0604020202020204" pitchFamily="34" charset="0"/>
              </a:rPr>
              <a:t>La prima legge sul soccorso è il </a:t>
            </a:r>
            <a:r>
              <a:rPr lang="it-IT" b="0" i="0" u="none" strike="noStrike" dirty="0">
                <a:solidFill>
                  <a:srgbClr val="0B0080"/>
                </a:solidFill>
                <a:effectLst/>
                <a:latin typeface="Arial" panose="020B0604020202020204" pitchFamily="34" charset="0"/>
                <a:hlinkClick r:id="rId6" tooltip="Regio decreto-legge"/>
              </a:rPr>
              <a:t>regio decreto-legge</a:t>
            </a:r>
            <a:r>
              <a:rPr lang="it-IT" b="0" i="0" u="none" strike="noStrike" dirty="0">
                <a:solidFill>
                  <a:srgbClr val="202122"/>
                </a:solidFill>
                <a:effectLst/>
                <a:latin typeface="Arial" panose="020B0604020202020204" pitchFamily="34" charset="0"/>
              </a:rPr>
              <a:t> 2 settembre </a:t>
            </a:r>
            <a:r>
              <a:rPr lang="it-IT" b="0" i="0" u="none" strike="noStrike" dirty="0">
                <a:solidFill>
                  <a:srgbClr val="0B0080"/>
                </a:solidFill>
                <a:effectLst/>
                <a:latin typeface="Arial" panose="020B0604020202020204" pitchFamily="34" charset="0"/>
                <a:hlinkClick r:id="rId7" tooltip="1919"/>
              </a:rPr>
              <a:t>1919</a:t>
            </a:r>
            <a:r>
              <a:rPr lang="it-IT" b="0" i="0" u="none" strike="noStrike" dirty="0">
                <a:solidFill>
                  <a:srgbClr val="202122"/>
                </a:solidFill>
                <a:effectLst/>
                <a:latin typeface="Arial" panose="020B0604020202020204" pitchFamily="34" charset="0"/>
              </a:rPr>
              <a:t> n. 1915, che dà un primo assetto normativo ai servizi del pronto soccorso in caso di calamità naturali, anche se limitato ai soli </a:t>
            </a:r>
            <a:r>
              <a:rPr lang="it-IT" b="0" i="0" u="none" strike="noStrike" dirty="0">
                <a:solidFill>
                  <a:srgbClr val="0B0080"/>
                </a:solidFill>
                <a:effectLst/>
                <a:latin typeface="Arial" panose="020B0604020202020204" pitchFamily="34" charset="0"/>
                <a:hlinkClick r:id="rId8" tooltip="Terremoto"/>
              </a:rPr>
              <a:t>terremoti</a:t>
            </a:r>
            <a:r>
              <a:rPr lang="it-IT" b="0" i="0" u="none" strike="noStrike" dirty="0">
                <a:solidFill>
                  <a:srgbClr val="202122"/>
                </a:solidFill>
                <a:effectLst/>
                <a:latin typeface="Arial" panose="020B0604020202020204" pitchFamily="34" charset="0"/>
              </a:rPr>
              <a:t>. </a:t>
            </a:r>
          </a:p>
          <a:p>
            <a:r>
              <a:rPr lang="it-IT" b="0" i="0" u="none" strike="noStrike" dirty="0">
                <a:solidFill>
                  <a:srgbClr val="202122"/>
                </a:solidFill>
                <a:effectLst/>
                <a:latin typeface="Arial" panose="020B0604020202020204" pitchFamily="34" charset="0"/>
              </a:rPr>
              <a:t>A seguito dei disastrosi terremoti che colpirono </a:t>
            </a:r>
            <a:r>
              <a:rPr lang="it-IT" b="0" i="0" u="none" strike="noStrike" dirty="0">
                <a:solidFill>
                  <a:srgbClr val="0B0080"/>
                </a:solidFill>
                <a:effectLst/>
                <a:latin typeface="Arial" panose="020B0604020202020204" pitchFamily="34" charset="0"/>
                <a:hlinkClick r:id="rId9" tooltip="Terremoto del Friuli del 1976"/>
              </a:rPr>
              <a:t>il Friuli nel 1976</a:t>
            </a:r>
            <a:r>
              <a:rPr lang="it-IT" b="0" i="0" u="none" strike="noStrike" dirty="0">
                <a:solidFill>
                  <a:srgbClr val="202122"/>
                </a:solidFill>
                <a:effectLst/>
                <a:latin typeface="Arial" panose="020B0604020202020204" pitchFamily="34" charset="0"/>
              </a:rPr>
              <a:t> e </a:t>
            </a:r>
            <a:r>
              <a:rPr lang="it-IT" b="0" i="0" u="none" strike="noStrike" dirty="0">
                <a:solidFill>
                  <a:srgbClr val="0B0080"/>
                </a:solidFill>
                <a:effectLst/>
                <a:latin typeface="Arial" panose="020B0604020202020204" pitchFamily="34" charset="0"/>
                <a:hlinkClick r:id="rId10" tooltip="Terremoto dell'Irpinia del 1980"/>
              </a:rPr>
              <a:t>l'Irpinia nel 1980</a:t>
            </a:r>
            <a:r>
              <a:rPr lang="it-IT" b="0" i="0" u="none" strike="noStrike" dirty="0">
                <a:solidFill>
                  <a:srgbClr val="202122"/>
                </a:solidFill>
                <a:effectLst/>
                <a:latin typeface="Arial" panose="020B0604020202020204" pitchFamily="34" charset="0"/>
              </a:rPr>
              <a:t>, il governò nominò </a:t>
            </a:r>
            <a:r>
              <a:rPr lang="it-IT" b="0" i="0" u="none" strike="noStrike" dirty="0">
                <a:solidFill>
                  <a:srgbClr val="0B0080"/>
                </a:solidFill>
                <a:effectLst/>
                <a:latin typeface="Arial" panose="020B0604020202020204" pitchFamily="34" charset="0"/>
                <a:hlinkClick r:id="rId11" tooltip="Commissario straordinario"/>
              </a:rPr>
              <a:t>Commissario straordinario</a:t>
            </a:r>
            <a:r>
              <a:rPr lang="it-IT" b="0" i="0" u="none" strike="noStrike" dirty="0">
                <a:solidFill>
                  <a:srgbClr val="202122"/>
                </a:solidFill>
                <a:effectLst/>
                <a:latin typeface="Arial" panose="020B0604020202020204" pitchFamily="34" charset="0"/>
              </a:rPr>
              <a:t> ai sensi della legge 996/1970 </a:t>
            </a:r>
            <a:r>
              <a:rPr lang="it-IT" b="0" i="0" u="none" strike="noStrike" dirty="0">
                <a:solidFill>
                  <a:srgbClr val="0B0080"/>
                </a:solidFill>
                <a:effectLst/>
                <a:latin typeface="Arial" panose="020B0604020202020204" pitchFamily="34" charset="0"/>
                <a:hlinkClick r:id="rId12" tooltip="Giuseppe Zamberletti"/>
              </a:rPr>
              <a:t>Giuseppe Zamberletti</a:t>
            </a:r>
            <a:r>
              <a:rPr lang="it-IT" b="0" i="0" u="none" strike="noStrike" dirty="0">
                <a:solidFill>
                  <a:srgbClr val="202122"/>
                </a:solidFill>
                <a:effectLst/>
                <a:latin typeface="Arial" panose="020B0604020202020204" pitchFamily="34" charset="0"/>
              </a:rPr>
              <a:t>, il cui operato fu fondamentale per la protezione civile italiana. </a:t>
            </a:r>
          </a:p>
          <a:p>
            <a:r>
              <a:rPr lang="it-IT" b="0" i="0" u="none" strike="noStrike" dirty="0">
                <a:solidFill>
                  <a:srgbClr val="202122"/>
                </a:solidFill>
                <a:effectLst/>
                <a:latin typeface="Arial" panose="020B0604020202020204" pitchFamily="34" charset="0"/>
              </a:rPr>
              <a:t>A seguito dell'</a:t>
            </a:r>
            <a:r>
              <a:rPr lang="it-IT" b="0" i="0" u="none" strike="noStrike" dirty="0">
                <a:solidFill>
                  <a:srgbClr val="0B0080"/>
                </a:solidFill>
                <a:effectLst/>
                <a:latin typeface="Arial" panose="020B0604020202020204" pitchFamily="34" charset="0"/>
                <a:hlinkClick r:id="rId13" tooltip="Incidente di Vermicino"/>
              </a:rPr>
              <a:t>incidente di Vermicino</a:t>
            </a:r>
            <a:r>
              <a:rPr lang="it-IT" b="0" i="0" u="none" strike="noStrike" dirty="0">
                <a:solidFill>
                  <a:srgbClr val="202122"/>
                </a:solidFill>
                <a:effectLst/>
                <a:latin typeface="Arial" panose="020B0604020202020204" pitchFamily="34" charset="0"/>
              </a:rPr>
              <a:t> (giugno 1981), in cui perse la vita il piccolo Alfredo Rampi di soli 6 anni, il </a:t>
            </a:r>
            <a:r>
              <a:rPr lang="it-IT" b="0" i="0" u="none" strike="noStrike" dirty="0">
                <a:solidFill>
                  <a:srgbClr val="0B0080"/>
                </a:solidFill>
                <a:effectLst/>
                <a:latin typeface="Arial" panose="020B0604020202020204" pitchFamily="34" charset="0"/>
                <a:hlinkClick r:id="rId14" tooltip="Presidente della Repubblica Italiana"/>
              </a:rPr>
              <a:t>Presidente della Repubblica</a:t>
            </a:r>
            <a:r>
              <a:rPr lang="it-IT" b="0" i="0" u="none" strike="noStrike" dirty="0">
                <a:solidFill>
                  <a:srgbClr val="202122"/>
                </a:solidFill>
                <a:effectLst/>
                <a:latin typeface="Arial" panose="020B0604020202020204" pitchFamily="34" charset="0"/>
              </a:rPr>
              <a:t> </a:t>
            </a:r>
            <a:r>
              <a:rPr lang="it-IT" b="0" i="0" u="none" strike="noStrike" dirty="0">
                <a:solidFill>
                  <a:srgbClr val="0B0080"/>
                </a:solidFill>
                <a:effectLst/>
                <a:latin typeface="Arial" panose="020B0604020202020204" pitchFamily="34" charset="0"/>
                <a:hlinkClick r:id="rId15" tooltip="Sandro Pertini"/>
              </a:rPr>
              <a:t>Sandro Pertini</a:t>
            </a:r>
            <a:r>
              <a:rPr lang="it-IT" b="0" i="0" u="none" strike="noStrike" dirty="0">
                <a:solidFill>
                  <a:srgbClr val="202122"/>
                </a:solidFill>
                <a:effectLst/>
                <a:latin typeface="Arial" panose="020B0604020202020204" pitchFamily="34" charset="0"/>
              </a:rPr>
              <a:t> sollecitò la creazione di una struttura permanente di protezione civile.</a:t>
            </a:r>
            <a:r>
              <a:rPr lang="it-IT" b="0" i="0" u="none" strike="noStrike" baseline="30000" dirty="0">
                <a:solidFill>
                  <a:srgbClr val="0B0080"/>
                </a:solidFill>
                <a:effectLst/>
                <a:latin typeface="Arial" panose="020B0604020202020204" pitchFamily="34" charset="0"/>
                <a:hlinkClick r:id="rId16"/>
              </a:rPr>
              <a:t>[</a:t>
            </a:r>
            <a:endParaRPr lang="it-IT" b="0" i="0" u="none" strike="noStrike" baseline="30000" dirty="0">
              <a:solidFill>
                <a:srgbClr val="0B0080"/>
              </a:solidFill>
              <a:effectLst/>
              <a:latin typeface="Arial" panose="020B0604020202020204" pitchFamily="34" charset="0"/>
            </a:endParaRPr>
          </a:p>
          <a:p>
            <a:r>
              <a:rPr lang="it-IT" b="0" i="0" u="none" strike="noStrike" dirty="0">
                <a:solidFill>
                  <a:srgbClr val="202122"/>
                </a:solidFill>
                <a:effectLst/>
                <a:latin typeface="Arial" panose="020B0604020202020204" pitchFamily="34" charset="0"/>
              </a:rPr>
              <a:t>Dopo diversi passaggi parlamentari, si giunse a “scorporare” dalla tematica emergenziale la questione della protezione civile, con la legge 24 febbraio 1992, n. 225 - che costituì una disciplina organica vera e propria - venne istituito il </a:t>
            </a:r>
            <a:r>
              <a:rPr lang="it-IT" b="0" i="1" u="none" strike="noStrike" dirty="0">
                <a:solidFill>
                  <a:srgbClr val="202122"/>
                </a:solidFill>
                <a:effectLst/>
                <a:latin typeface="Arial" panose="020B0604020202020204" pitchFamily="34" charset="0"/>
              </a:rPr>
              <a:t>Servizio Nazionale della protezione civile</a:t>
            </a:r>
            <a:r>
              <a:rPr lang="it-IT" b="0" i="0" u="none" strike="noStrike" dirty="0">
                <a:solidFill>
                  <a:srgbClr val="202122"/>
                </a:solidFill>
                <a:effectLst/>
                <a:latin typeface="Arial" panose="020B0604020202020204" pitchFamily="34" charset="0"/>
              </a:rPr>
              <a:t>, con la cui istituzione la struttura di protezione civile del paese subisce una profonda riorganizzazione; in particolare, la struttura di protezione civile viene riorganizzata profondamente come un sistema coordinato di competenze, ripartito e concorrente tra le amministrazioni pubbliche statali, ovvero le </a:t>
            </a:r>
            <a:r>
              <a:rPr lang="it-IT" b="0" i="0" u="none" strike="noStrike" dirty="0">
                <a:solidFill>
                  <a:srgbClr val="0B0080"/>
                </a:solidFill>
                <a:effectLst/>
                <a:latin typeface="Arial" panose="020B0604020202020204" pitchFamily="34" charset="0"/>
                <a:hlinkClick r:id="rId17" tooltip="Regioni d'Italia"/>
              </a:rPr>
              <a:t>Regioni</a:t>
            </a:r>
            <a:r>
              <a:rPr lang="it-IT" b="0" i="0" u="none" strike="noStrike" dirty="0">
                <a:solidFill>
                  <a:srgbClr val="202122"/>
                </a:solidFill>
                <a:effectLst/>
                <a:latin typeface="Arial" panose="020B0604020202020204" pitchFamily="34" charset="0"/>
              </a:rPr>
              <a:t>, le </a:t>
            </a:r>
            <a:r>
              <a:rPr lang="it-IT" b="0" i="0" u="none" strike="noStrike" dirty="0">
                <a:solidFill>
                  <a:srgbClr val="0B0080"/>
                </a:solidFill>
                <a:effectLst/>
                <a:latin typeface="Arial" panose="020B0604020202020204" pitchFamily="34" charset="0"/>
                <a:hlinkClick r:id="rId18" tooltip="Province d'Italia"/>
              </a:rPr>
              <a:t>Province</a:t>
            </a:r>
            <a:r>
              <a:rPr lang="it-IT" b="0" i="0" u="none" strike="noStrike" dirty="0">
                <a:solidFill>
                  <a:srgbClr val="202122"/>
                </a:solidFill>
                <a:effectLst/>
                <a:latin typeface="Arial" panose="020B0604020202020204" pitchFamily="34" charset="0"/>
              </a:rPr>
              <a:t>, i </a:t>
            </a:r>
            <a:r>
              <a:rPr lang="it-IT" b="0" i="0" u="none" strike="noStrike" dirty="0">
                <a:solidFill>
                  <a:srgbClr val="0B0080"/>
                </a:solidFill>
                <a:effectLst/>
                <a:latin typeface="Arial" panose="020B0604020202020204" pitchFamily="34" charset="0"/>
                <a:hlinkClick r:id="rId19" tooltip="Comune"/>
              </a:rPr>
              <a:t>Comuni</a:t>
            </a:r>
            <a:r>
              <a:rPr lang="it-IT" b="0" i="0" u="none" strike="noStrike" dirty="0">
                <a:solidFill>
                  <a:srgbClr val="202122"/>
                </a:solidFill>
                <a:effectLst/>
                <a:latin typeface="Arial" panose="020B0604020202020204" pitchFamily="34" charset="0"/>
              </a:rPr>
              <a:t>, enti locali, enti pubblici, la comunità scientifica, il volontariato, gli ordini e i collegi professionali introducendo anche la possibilità per le </a:t>
            </a:r>
            <a:r>
              <a:rPr lang="it-IT" b="0" i="0" u="none" strike="noStrike" dirty="0">
                <a:solidFill>
                  <a:srgbClr val="0B0080"/>
                </a:solidFill>
                <a:effectLst/>
                <a:latin typeface="Arial" panose="020B0604020202020204" pitchFamily="34" charset="0"/>
                <a:hlinkClick r:id="rId20" tooltip="Associazione (diritto)"/>
              </a:rPr>
              <a:t>associazioni</a:t>
            </a:r>
            <a:r>
              <a:rPr lang="it-IT" b="0" i="0" u="none" strike="noStrike" dirty="0">
                <a:solidFill>
                  <a:srgbClr val="202122"/>
                </a:solidFill>
                <a:effectLst/>
                <a:latin typeface="Arial" panose="020B0604020202020204" pitchFamily="34" charset="0"/>
              </a:rPr>
              <a:t> private di </a:t>
            </a:r>
            <a:r>
              <a:rPr lang="it-IT" b="0" i="0" u="none" strike="noStrike" dirty="0">
                <a:solidFill>
                  <a:srgbClr val="0B0080"/>
                </a:solidFill>
                <a:effectLst/>
                <a:latin typeface="Arial" panose="020B0604020202020204" pitchFamily="34" charset="0"/>
                <a:hlinkClick r:id="rId21" tooltip="Volontariato"/>
              </a:rPr>
              <a:t>volontariato</a:t>
            </a:r>
            <a:r>
              <a:rPr lang="it-IT" b="0" i="0" u="none" strike="noStrike" dirty="0">
                <a:solidFill>
                  <a:srgbClr val="202122"/>
                </a:solidFill>
                <a:effectLst/>
                <a:latin typeface="Arial" panose="020B0604020202020204" pitchFamily="34" charset="0"/>
              </a:rPr>
              <a:t> di partecipare.</a:t>
            </a:r>
            <a:r>
              <a:rPr lang="it-IT" b="0" i="0" u="none" strike="noStrike" baseline="30000" dirty="0">
                <a:solidFill>
                  <a:srgbClr val="0B0080"/>
                </a:solidFill>
                <a:effectLst/>
                <a:latin typeface="Arial" panose="020B0604020202020204" pitchFamily="34" charset="0"/>
                <a:hlinkClick r:id="rId22"/>
              </a:rPr>
              <a:t>[5]</a:t>
            </a:r>
            <a:r>
              <a:rPr lang="it-IT" b="0" i="0" u="none" strike="noStrike" dirty="0">
                <a:solidFill>
                  <a:srgbClr val="202122"/>
                </a:solidFill>
                <a:effectLst/>
                <a:latin typeface="Arial" panose="020B0604020202020204" pitchFamily="34" charset="0"/>
              </a:rPr>
              <a:t> La legge sancì la competenza della </a:t>
            </a:r>
            <a:r>
              <a:rPr lang="it-IT" b="0" i="0" u="none" strike="noStrike" dirty="0">
                <a:solidFill>
                  <a:srgbClr val="0B0080"/>
                </a:solidFill>
                <a:effectLst/>
                <a:latin typeface="Arial" panose="020B0604020202020204" pitchFamily="34" charset="0"/>
                <a:hlinkClick r:id="rId23" tooltip="Presidenza del Consiglio dei ministri"/>
              </a:rPr>
              <a:t>Presidenza del Consiglio dei ministri</a:t>
            </a:r>
            <a:r>
              <a:rPr lang="it-IT" b="0" i="0" u="none" strike="noStrike" dirty="0">
                <a:solidFill>
                  <a:srgbClr val="202122"/>
                </a:solidFill>
                <a:effectLst/>
                <a:latin typeface="Arial" panose="020B0604020202020204" pitchFamily="34" charset="0"/>
              </a:rPr>
              <a:t> in merito al coordinamento e la promozione delle attività di protezione civile, stabilendo inoltre la possibilità di avvalersi, per tali finalità, del Dipartimento della protezione civile, istituito presso la presidenza medesima, sottraendo in questo modo la competenza in materia al </a:t>
            </a:r>
            <a:r>
              <a:rPr lang="it-IT" b="0" i="0" u="none" strike="noStrike" dirty="0">
                <a:solidFill>
                  <a:srgbClr val="0B0080"/>
                </a:solidFill>
                <a:effectLst/>
                <a:latin typeface="Arial" panose="020B0604020202020204" pitchFamily="34" charset="0"/>
                <a:hlinkClick r:id="rId24" tooltip="Ministero dell'interno"/>
              </a:rPr>
              <a:t>Ministero dell'interno</a:t>
            </a:r>
            <a:r>
              <a:rPr lang="it-IT" b="0" i="0" u="none" strike="noStrike" dirty="0">
                <a:solidFill>
                  <a:srgbClr val="202122"/>
                </a:solidFill>
                <a:effectLst/>
                <a:latin typeface="Arial" panose="020B0604020202020204" pitchFamily="34" charset="0"/>
              </a:rPr>
              <a:t>.</a:t>
            </a:r>
            <a:r>
              <a:rPr lang="it-IT" b="0" i="0" u="none" strike="noStrike" baseline="30000" dirty="0">
                <a:solidFill>
                  <a:srgbClr val="0B0080"/>
                </a:solidFill>
                <a:effectLst/>
                <a:latin typeface="Arial" panose="020B0604020202020204" pitchFamily="34" charset="0"/>
                <a:hlinkClick r:id="rId22"/>
              </a:rPr>
              <a:t>[5]</a:t>
            </a:r>
            <a:r>
              <a:rPr lang="it-IT" b="0" i="0" u="none" strike="noStrike" dirty="0">
                <a:solidFill>
                  <a:srgbClr val="202122"/>
                </a:solidFill>
                <a:effectLst/>
                <a:latin typeface="Arial" panose="020B0604020202020204" pitchFamily="34" charset="0"/>
              </a:rPr>
              <a:t> </a:t>
            </a:r>
            <a:endParaRPr lang="it-IT" dirty="0"/>
          </a:p>
        </p:txBody>
      </p:sp>
      <p:sp>
        <p:nvSpPr>
          <p:cNvPr id="4" name="Segnaposto numero diapositiva 3"/>
          <p:cNvSpPr>
            <a:spLocks noGrp="1"/>
          </p:cNvSpPr>
          <p:nvPr>
            <p:ph type="sldNum" sz="quarter" idx="5"/>
          </p:nvPr>
        </p:nvSpPr>
        <p:spPr/>
        <p:txBody>
          <a:bodyPr/>
          <a:lstStyle/>
          <a:p>
            <a:fld id="{A9A27BCD-E2C8-744C-B9D0-E9616E0222A6}" type="slidenum">
              <a:rPr lang="it-IT" smtClean="0"/>
              <a:t>6</a:t>
            </a:fld>
            <a:endParaRPr lang="it-IT"/>
          </a:p>
        </p:txBody>
      </p:sp>
    </p:spTree>
    <p:extLst>
      <p:ext uri="{BB962C8B-B14F-4D97-AF65-F5344CB8AC3E}">
        <p14:creationId xmlns:p14="http://schemas.microsoft.com/office/powerpoint/2010/main" val="1656671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immagine diapositiva 1">
            <a:extLst>
              <a:ext uri="{FF2B5EF4-FFF2-40B4-BE49-F238E27FC236}">
                <a16:creationId xmlns:a16="http://schemas.microsoft.com/office/drawing/2014/main" id="{B90F1E59-411B-478E-9723-D5363BE4B8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Segnaposto note 2">
            <a:extLst>
              <a:ext uri="{FF2B5EF4-FFF2-40B4-BE49-F238E27FC236}">
                <a16:creationId xmlns:a16="http://schemas.microsoft.com/office/drawing/2014/main" id="{038C3509-3340-4E47-B49A-A864FB74BF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it-IT" b="0" i="0" u="none" strike="noStrike" dirty="0">
                <a:solidFill>
                  <a:srgbClr val="1C2024"/>
                </a:solidFill>
                <a:effectLst/>
                <a:latin typeface="Titillium Web" panose="020F0502020204030204" pitchFamily="34" charset="0"/>
              </a:rPr>
              <a:t>La Regione Emilia-Romagna conta oltre tredicimila volontari iscritti alle organizzazioni di protezione civile dislocate sul suo territorio.</a:t>
            </a:r>
          </a:p>
          <a:p>
            <a:pPr algn="l"/>
            <a:r>
              <a:rPr lang="it-IT" b="0" i="0" u="none" strike="noStrike" dirty="0">
                <a:solidFill>
                  <a:srgbClr val="1C2024"/>
                </a:solidFill>
                <a:effectLst/>
                <a:latin typeface="Titillium Web" panose="020F0502020204030204" pitchFamily="34" charset="0"/>
              </a:rPr>
              <a:t>A livello organizzativo, le associazioni locali esistenti fanno riferimento al livello provinciale- raggruppandosi nei ” Coordinamenti Provinciali del volontariato per la Protezione Civile “ -oppure  al livello regionale, se si tratta di sezioni di Organizzazioni di rilievo nazionale o regionale. </a:t>
            </a:r>
          </a:p>
          <a:p>
            <a:r>
              <a:rPr lang="it-IT" dirty="0">
                <a:effectLst/>
              </a:rPr>
              <a:t>Il gruppo </a:t>
            </a:r>
            <a:r>
              <a:rPr lang="it-IT" b="1" dirty="0">
                <a:effectLst/>
              </a:rPr>
              <a:t>comunale</a:t>
            </a:r>
            <a:r>
              <a:rPr lang="it-IT" dirty="0">
                <a:effectLst/>
              </a:rPr>
              <a:t> di </a:t>
            </a:r>
            <a:r>
              <a:rPr lang="it-IT" b="1" dirty="0">
                <a:effectLst/>
              </a:rPr>
              <a:t>protezione civile</a:t>
            </a:r>
            <a:r>
              <a:rPr lang="it-IT" dirty="0">
                <a:effectLst/>
              </a:rPr>
              <a:t>, in emergenza, opera alle dipendenze del Sindaco, quale autorità </a:t>
            </a:r>
            <a:r>
              <a:rPr lang="it-IT" b="1" dirty="0">
                <a:effectLst/>
              </a:rPr>
              <a:t>comunale</a:t>
            </a:r>
            <a:r>
              <a:rPr lang="it-IT" dirty="0">
                <a:effectLst/>
              </a:rPr>
              <a:t> di </a:t>
            </a:r>
            <a:r>
              <a:rPr lang="it-IT" b="1" dirty="0">
                <a:effectLst/>
              </a:rPr>
              <a:t>Protezione Civile</a:t>
            </a:r>
            <a:r>
              <a:rPr lang="it-IT" dirty="0">
                <a:effectLst/>
              </a:rPr>
              <a:t>, e degli organi preposti alla direzione e al coordinamento degli interventi previsti dalle leggi vigenti.</a:t>
            </a:r>
          </a:p>
          <a:p>
            <a:br>
              <a:rPr lang="it-IT" dirty="0"/>
            </a:br>
            <a:endParaRPr lang="it-IT" altLang="it-IT" dirty="0"/>
          </a:p>
        </p:txBody>
      </p:sp>
      <p:sp>
        <p:nvSpPr>
          <p:cNvPr id="77828" name="Segnaposto numero diapositiva 3">
            <a:extLst>
              <a:ext uri="{FF2B5EF4-FFF2-40B4-BE49-F238E27FC236}">
                <a16:creationId xmlns:a16="http://schemas.microsoft.com/office/drawing/2014/main" id="{1FE240F7-3AB2-43BA-A64C-7AC9E84BA1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1E4FB00-3618-46F9-92CC-5F7511B4958B}" type="slidenum">
              <a:rPr lang="it-IT" altLang="it-IT">
                <a:solidFill>
                  <a:srgbClr val="000000"/>
                </a:solidFill>
              </a:rPr>
              <a:pPr/>
              <a:t>7</a:t>
            </a:fld>
            <a:endParaRPr lang="it-IT" altLang="it-IT">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u="none" strike="noStrike" dirty="0">
                <a:solidFill>
                  <a:srgbClr val="222222"/>
                </a:solidFill>
                <a:effectLst/>
                <a:latin typeface="Verdana" panose="020B0604030504040204" pitchFamily="34" charset="0"/>
              </a:rPr>
              <a:t>la Colonna mobile dell’Emilia-Romagna, </a:t>
            </a:r>
            <a:r>
              <a:rPr lang="it-IT" b="1" i="0" u="none" strike="noStrike" dirty="0">
                <a:solidFill>
                  <a:srgbClr val="222222"/>
                </a:solidFill>
                <a:effectLst/>
                <a:latin typeface="Verdana" panose="020B0604030504040204" pitchFamily="34" charset="0"/>
              </a:rPr>
              <a:t>unica in Italia</a:t>
            </a:r>
            <a:r>
              <a:rPr lang="it-IT" b="0" i="0" u="none" strike="noStrike" dirty="0">
                <a:solidFill>
                  <a:srgbClr val="222222"/>
                </a:solidFill>
                <a:effectLst/>
                <a:latin typeface="Verdana" panose="020B0604030504040204" pitchFamily="34" charset="0"/>
              </a:rPr>
              <a:t>, si è arricchita di moduli dedicati al </a:t>
            </a:r>
            <a:r>
              <a:rPr lang="it-IT" b="1" i="0" u="none" strike="noStrike" dirty="0">
                <a:solidFill>
                  <a:srgbClr val="222222"/>
                </a:solidFill>
                <a:effectLst/>
                <a:latin typeface="Verdana" panose="020B0604030504040204" pitchFamily="34" charset="0"/>
              </a:rPr>
              <a:t>soccorso degli animali d’affezione e da reddito</a:t>
            </a:r>
            <a:r>
              <a:rPr lang="it-IT" b="0" i="0" u="none" strike="noStrike" dirty="0">
                <a:solidFill>
                  <a:srgbClr val="222222"/>
                </a:solidFill>
                <a:effectLst/>
                <a:latin typeface="Verdana" panose="020B0604030504040204" pitchFamily="34" charset="0"/>
              </a:rPr>
              <a:t> – con cucce, gabbie, automezzi per il trasporto e strutture adeguati al ricovero in sicurezza </a:t>
            </a:r>
            <a:endParaRPr lang="it-IT" dirty="0"/>
          </a:p>
        </p:txBody>
      </p:sp>
      <p:sp>
        <p:nvSpPr>
          <p:cNvPr id="4" name="Segnaposto numero diapositiva 3"/>
          <p:cNvSpPr>
            <a:spLocks noGrp="1"/>
          </p:cNvSpPr>
          <p:nvPr>
            <p:ph type="sldNum" sz="quarter" idx="5"/>
          </p:nvPr>
        </p:nvSpPr>
        <p:spPr/>
        <p:txBody>
          <a:bodyPr/>
          <a:lstStyle/>
          <a:p>
            <a:fld id="{A9A27BCD-E2C8-744C-B9D0-E9616E0222A6}" type="slidenum">
              <a:rPr lang="it-IT" smtClean="0"/>
              <a:t>8</a:t>
            </a:fld>
            <a:endParaRPr lang="it-IT"/>
          </a:p>
        </p:txBody>
      </p:sp>
    </p:spTree>
    <p:extLst>
      <p:ext uri="{BB962C8B-B14F-4D97-AF65-F5344CB8AC3E}">
        <p14:creationId xmlns:p14="http://schemas.microsoft.com/office/powerpoint/2010/main" val="1256222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dirty="0">
                <a:solidFill>
                  <a:srgbClr val="000000"/>
                </a:solidFill>
                <a:effectLst/>
                <a:highlight>
                  <a:srgbClr val="00FF00"/>
                </a:highlight>
                <a:latin typeface="Tahoma" panose="020B0604030504040204" pitchFamily="34" charset="0"/>
                <a:ea typeface="Tahoma" panose="020B0604030504040204" pitchFamily="34" charset="0"/>
              </a:rPr>
              <a:t>La formazione degli addetti alla sicurezza è rispondente alla normativa vigente ed attuata in un percorso in collaborazione con Vigili del Fuoco, Protezione Civile, Servizio Veterinario ASL.</a:t>
            </a:r>
            <a:endParaRPr lang="it-IT" sz="1800" dirty="0">
              <a:solidFill>
                <a:srgbClr val="000000"/>
              </a:solidFill>
              <a:effectLst/>
              <a:latin typeface="Tahoma" panose="020B0604030504040204" pitchFamily="34" charset="0"/>
              <a:ea typeface="Tahoma" panose="020B0604030504040204" pitchFamily="34" charset="0"/>
            </a:endParaRPr>
          </a:p>
          <a:p>
            <a:endParaRPr lang="it-IT" dirty="0"/>
          </a:p>
        </p:txBody>
      </p:sp>
      <p:sp>
        <p:nvSpPr>
          <p:cNvPr id="4" name="Segnaposto numero diapositiva 3"/>
          <p:cNvSpPr>
            <a:spLocks noGrp="1"/>
          </p:cNvSpPr>
          <p:nvPr>
            <p:ph type="sldNum" sz="quarter" idx="5"/>
          </p:nvPr>
        </p:nvSpPr>
        <p:spPr/>
        <p:txBody>
          <a:bodyPr/>
          <a:lstStyle/>
          <a:p>
            <a:fld id="{A9A27BCD-E2C8-744C-B9D0-E9616E0222A6}" type="slidenum">
              <a:rPr lang="it-IT" smtClean="0"/>
              <a:t>16</a:t>
            </a:fld>
            <a:endParaRPr lang="it-IT"/>
          </a:p>
        </p:txBody>
      </p:sp>
    </p:spTree>
    <p:extLst>
      <p:ext uri="{BB962C8B-B14F-4D97-AF65-F5344CB8AC3E}">
        <p14:creationId xmlns:p14="http://schemas.microsoft.com/office/powerpoint/2010/main" val="831134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dirty="0">
                <a:effectLst/>
                <a:latin typeface="Open Sans" panose="020B0606030504020204" pitchFamily="34" charset="0"/>
                <a:ea typeface="Calibri" panose="020F0502020204030204" pitchFamily="34" charset="0"/>
                <a:cs typeface="Times New Roman" panose="02020603050405020304" pitchFamily="18" charset="0"/>
              </a:rPr>
              <a:t>PLANIMETRIA GENERALE DELLA STRUTTURA</a:t>
            </a:r>
            <a:r>
              <a:rPr lang="it-IT" sz="1800" dirty="0">
                <a:effectLst/>
                <a:latin typeface="Open Sans" panose="020B0606030504020204" pitchFamily="34" charset="0"/>
                <a:ea typeface="Calibri" panose="020F0502020204030204" pitchFamily="34" charset="0"/>
                <a:cs typeface="Times New Roman" panose="02020603050405020304" pitchFamily="18" charset="0"/>
              </a:rPr>
              <a:t> con evidenziazione colorimetrica dei diversi reparti e dei locali di servizio, corredata di legenda e con indicazione delle vie di fuga, l’ubicazione dei dispositivi per le emergenze, dei quadri elettrici e degli interruttori generali di acqua e gas.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1800" dirty="0">
                <a:effectLst/>
                <a:latin typeface="Open Sans" panose="020B0606030504020204" pitchFamily="34" charset="0"/>
                <a:ea typeface="Calibri" panose="020F0502020204030204" pitchFamily="34" charset="0"/>
                <a:cs typeface="Times New Roman" panose="02020603050405020304" pitchFamily="18" charset="0"/>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1800" dirty="0">
                <a:effectLst/>
                <a:latin typeface="Open Sans" panose="020B0606030504020204" pitchFamily="34" charset="0"/>
                <a:ea typeface="Calibri" panose="020F0502020204030204" pitchFamily="34" charset="0"/>
                <a:cs typeface="Times New Roman" panose="02020603050405020304" pitchFamily="18" charset="0"/>
              </a:rPr>
              <a:t>Ogni box deve ospitare cani con caratteristiche comportamentali compatibili e deve avere esposto la seguente segnaletica che contraddistingue il livello di socialità e aggressività:</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it-IT" sz="1800" b="1" dirty="0">
                <a:effectLst/>
                <a:latin typeface="Open Sans" panose="020B0606030504020204" pitchFamily="34" charset="0"/>
                <a:ea typeface="Calibri" panose="020F0502020204030204" pitchFamily="34" charset="0"/>
                <a:cs typeface="Times New Roman" panose="02020603050405020304" pitchFamily="18" charset="0"/>
              </a:rPr>
              <a:t>Rosso</a:t>
            </a:r>
            <a:r>
              <a:rPr lang="it-IT" sz="1800" dirty="0">
                <a:effectLst/>
                <a:latin typeface="Open Sans" panose="020B0606030504020204" pitchFamily="34" charset="0"/>
                <a:ea typeface="Calibri" panose="020F0502020204030204" pitchFamily="34" charset="0"/>
                <a:cs typeface="Times New Roman" panose="02020603050405020304" pitchFamily="18" charset="0"/>
              </a:rPr>
              <a:t>: cane aggressivo o sociopatico non dovete avvicinarvi. Attenzione gestione solo da personale formato come da mansionario della struttura.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it-IT" sz="1800" b="1" dirty="0">
                <a:effectLst/>
                <a:latin typeface="Open Sans" panose="020B0606030504020204" pitchFamily="34" charset="0"/>
                <a:ea typeface="Calibri" panose="020F0502020204030204" pitchFamily="34" charset="0"/>
                <a:cs typeface="Times New Roman" panose="02020603050405020304" pitchFamily="18" charset="0"/>
              </a:rPr>
              <a:t>Giallo</a:t>
            </a:r>
            <a:r>
              <a:rPr lang="it-IT" sz="1800" dirty="0">
                <a:effectLst/>
                <a:latin typeface="Open Sans" panose="020B0606030504020204" pitchFamily="34" charset="0"/>
                <a:ea typeface="Calibri" panose="020F0502020204030204" pitchFamily="34" charset="0"/>
                <a:cs typeface="Times New Roman" panose="02020603050405020304" pitchFamily="18" charset="0"/>
              </a:rPr>
              <a:t>: cane nervoso e imprevedibile. Gestione con la supervisione del personale formato come da mansionario della struttura.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it-IT" sz="1800" b="1" dirty="0">
                <a:effectLst/>
                <a:latin typeface="Open Sans" panose="020B0606030504020204" pitchFamily="34" charset="0"/>
                <a:ea typeface="Calibri" panose="020F0502020204030204" pitchFamily="34" charset="0"/>
                <a:cs typeface="Times New Roman" panose="02020603050405020304" pitchFamily="18" charset="0"/>
              </a:rPr>
              <a:t>Verde</a:t>
            </a:r>
            <a:r>
              <a:rPr lang="it-IT" sz="1800" dirty="0">
                <a:effectLst/>
                <a:latin typeface="Open Sans" panose="020B0606030504020204" pitchFamily="34" charset="0"/>
                <a:ea typeface="Calibri" panose="020F0502020204030204" pitchFamily="34" charset="0"/>
                <a:cs typeface="Times New Roman" panose="02020603050405020304" pitchFamily="18" charset="0"/>
              </a:rPr>
              <a:t>: cane gestibile.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it-IT" sz="1800" b="1" dirty="0">
                <a:effectLst/>
                <a:latin typeface="Open Sans" panose="020B0606030504020204" pitchFamily="34" charset="0"/>
                <a:ea typeface="Calibri" panose="020F0502020204030204" pitchFamily="34" charset="0"/>
                <a:cs typeface="Times New Roman" panose="02020603050405020304" pitchFamily="18" charset="0"/>
              </a:rPr>
              <a:t>Bianco</a:t>
            </a:r>
            <a:r>
              <a:rPr lang="it-IT" sz="1800" dirty="0">
                <a:effectLst/>
                <a:latin typeface="Open Sans" panose="020B0606030504020204" pitchFamily="34" charset="0"/>
                <a:ea typeface="Calibri" panose="020F0502020204030204" pitchFamily="34" charset="0"/>
                <a:cs typeface="Times New Roman" panose="02020603050405020304" pitchFamily="18" charset="0"/>
              </a:rPr>
              <a:t>: cane sordo, cieco o con qualche altra disabilità o a ridotta capacità motoria.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A9A27BCD-E2C8-744C-B9D0-E9616E0222A6}" type="slidenum">
              <a:rPr lang="it-IT" smtClean="0"/>
              <a:t>17</a:t>
            </a:fld>
            <a:endParaRPr lang="it-IT"/>
          </a:p>
        </p:txBody>
      </p:sp>
    </p:spTree>
    <p:extLst>
      <p:ext uri="{BB962C8B-B14F-4D97-AF65-F5344CB8AC3E}">
        <p14:creationId xmlns:p14="http://schemas.microsoft.com/office/powerpoint/2010/main" val="1456226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dirty="0">
                <a:effectLst/>
                <a:latin typeface="Open Sans" panose="020B0606030504020204" pitchFamily="34" charset="0"/>
                <a:ea typeface="Calibri" panose="020F0502020204030204" pitchFamily="34" charset="0"/>
                <a:cs typeface="Times New Roman" panose="02020603050405020304" pitchFamily="18" charset="0"/>
              </a:rPr>
              <a:t>PLANIMETRIA GENERALE DELLA STRUTTURA</a:t>
            </a:r>
            <a:r>
              <a:rPr lang="it-IT" sz="1800" dirty="0">
                <a:effectLst/>
                <a:latin typeface="Open Sans" panose="020B0606030504020204" pitchFamily="34" charset="0"/>
                <a:ea typeface="Calibri" panose="020F0502020204030204" pitchFamily="34" charset="0"/>
                <a:cs typeface="Times New Roman" panose="02020603050405020304" pitchFamily="18" charset="0"/>
              </a:rPr>
              <a:t> con evidenziazione colorimetrica dei diversi reparti e dei locali di servizio, corredata di legenda e con indicazione delle vie di fuga, l’ubicazione dei dispositivi per le emergenze, dei quadri elettrici e degli interruttori generali di acqua e gas.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1800" dirty="0">
                <a:effectLst/>
                <a:latin typeface="Open Sans" panose="020B0606030504020204" pitchFamily="34" charset="0"/>
                <a:ea typeface="Calibri" panose="020F0502020204030204" pitchFamily="34" charset="0"/>
                <a:cs typeface="Times New Roman" panose="02020603050405020304" pitchFamily="18" charset="0"/>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1800" dirty="0">
                <a:effectLst/>
                <a:latin typeface="Open Sans" panose="020B0606030504020204" pitchFamily="34" charset="0"/>
                <a:ea typeface="Calibri" panose="020F0502020204030204" pitchFamily="34" charset="0"/>
                <a:cs typeface="Times New Roman" panose="02020603050405020304" pitchFamily="18" charset="0"/>
              </a:rPr>
              <a:t>Ogni box deve ospitare cani con caratteristiche comportamentali compatibili e deve avere esposto la seguente segnaletica che contraddistingue il livello di socialità e aggressività:</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it-IT" sz="1800" b="1" dirty="0">
                <a:effectLst/>
                <a:latin typeface="Open Sans" panose="020B0606030504020204" pitchFamily="34" charset="0"/>
                <a:ea typeface="Calibri" panose="020F0502020204030204" pitchFamily="34" charset="0"/>
                <a:cs typeface="Times New Roman" panose="02020603050405020304" pitchFamily="18" charset="0"/>
              </a:rPr>
              <a:t>Rosso</a:t>
            </a:r>
            <a:r>
              <a:rPr lang="it-IT" sz="1800" dirty="0">
                <a:effectLst/>
                <a:latin typeface="Open Sans" panose="020B0606030504020204" pitchFamily="34" charset="0"/>
                <a:ea typeface="Calibri" panose="020F0502020204030204" pitchFamily="34" charset="0"/>
                <a:cs typeface="Times New Roman" panose="02020603050405020304" pitchFamily="18" charset="0"/>
              </a:rPr>
              <a:t>: cane aggressivo o sociopatico non dovete avvicinarvi. Attenzione gestione solo da personale formato come da mansionario della struttura.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it-IT" sz="1800" b="1" dirty="0">
                <a:effectLst/>
                <a:latin typeface="Open Sans" panose="020B0606030504020204" pitchFamily="34" charset="0"/>
                <a:ea typeface="Calibri" panose="020F0502020204030204" pitchFamily="34" charset="0"/>
                <a:cs typeface="Times New Roman" panose="02020603050405020304" pitchFamily="18" charset="0"/>
              </a:rPr>
              <a:t>Giallo</a:t>
            </a:r>
            <a:r>
              <a:rPr lang="it-IT" sz="1800" dirty="0">
                <a:effectLst/>
                <a:latin typeface="Open Sans" panose="020B0606030504020204" pitchFamily="34" charset="0"/>
                <a:ea typeface="Calibri" panose="020F0502020204030204" pitchFamily="34" charset="0"/>
                <a:cs typeface="Times New Roman" panose="02020603050405020304" pitchFamily="18" charset="0"/>
              </a:rPr>
              <a:t>: cane nervoso e imprevedibile. Gestione con la supervisione del personale formato come da mansionario della struttura.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it-IT" sz="1800" b="1" dirty="0">
                <a:effectLst/>
                <a:latin typeface="Open Sans" panose="020B0606030504020204" pitchFamily="34" charset="0"/>
                <a:ea typeface="Calibri" panose="020F0502020204030204" pitchFamily="34" charset="0"/>
                <a:cs typeface="Times New Roman" panose="02020603050405020304" pitchFamily="18" charset="0"/>
              </a:rPr>
              <a:t>Verde</a:t>
            </a:r>
            <a:r>
              <a:rPr lang="it-IT" sz="1800" dirty="0">
                <a:effectLst/>
                <a:latin typeface="Open Sans" panose="020B0606030504020204" pitchFamily="34" charset="0"/>
                <a:ea typeface="Calibri" panose="020F0502020204030204" pitchFamily="34" charset="0"/>
                <a:cs typeface="Times New Roman" panose="02020603050405020304" pitchFamily="18" charset="0"/>
              </a:rPr>
              <a:t>: cane gestibile.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it-IT" sz="1800" b="1" dirty="0">
                <a:effectLst/>
                <a:latin typeface="Open Sans" panose="020B0606030504020204" pitchFamily="34" charset="0"/>
                <a:ea typeface="Calibri" panose="020F0502020204030204" pitchFamily="34" charset="0"/>
                <a:cs typeface="Times New Roman" panose="02020603050405020304" pitchFamily="18" charset="0"/>
              </a:rPr>
              <a:t>Bianco</a:t>
            </a:r>
            <a:r>
              <a:rPr lang="it-IT" sz="1800" dirty="0">
                <a:effectLst/>
                <a:latin typeface="Open Sans" panose="020B0606030504020204" pitchFamily="34" charset="0"/>
                <a:ea typeface="Calibri" panose="020F0502020204030204" pitchFamily="34" charset="0"/>
                <a:cs typeface="Times New Roman" panose="02020603050405020304" pitchFamily="18" charset="0"/>
              </a:rPr>
              <a:t>: cane sordo, cieco o con qualche altra disabilità o a ridotta capacità motoria.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A9A27BCD-E2C8-744C-B9D0-E9616E0222A6}" type="slidenum">
              <a:rPr lang="it-IT" smtClean="0"/>
              <a:t>18</a:t>
            </a:fld>
            <a:endParaRPr lang="it-IT"/>
          </a:p>
        </p:txBody>
      </p:sp>
    </p:spTree>
    <p:extLst>
      <p:ext uri="{BB962C8B-B14F-4D97-AF65-F5344CB8AC3E}">
        <p14:creationId xmlns:p14="http://schemas.microsoft.com/office/powerpoint/2010/main" val="2561295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9A27BCD-E2C8-744C-B9D0-E9616E0222A6}" type="slidenum">
              <a:rPr lang="it-IT" smtClean="0"/>
              <a:t>19</a:t>
            </a:fld>
            <a:endParaRPr lang="it-IT"/>
          </a:p>
        </p:txBody>
      </p:sp>
    </p:spTree>
    <p:extLst>
      <p:ext uri="{BB962C8B-B14F-4D97-AF65-F5344CB8AC3E}">
        <p14:creationId xmlns:p14="http://schemas.microsoft.com/office/powerpoint/2010/main" val="2561295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07000"/>
              </a:lnSpc>
              <a:spcAft>
                <a:spcPts val="800"/>
              </a:spcAft>
            </a:pPr>
            <a:r>
              <a:rPr lang="it-IT" sz="1800" dirty="0">
                <a:effectLst/>
                <a:latin typeface="Open Sans" panose="020B0606030504020204" pitchFamily="34" charset="0"/>
                <a:ea typeface="Calibri" panose="020F0502020204030204" pitchFamily="34" charset="0"/>
                <a:cs typeface="Times New Roman" panose="02020603050405020304" pitchFamily="18" charset="0"/>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1800" dirty="0">
                <a:effectLst/>
                <a:latin typeface="Open Sans" panose="020B0606030504020204" pitchFamily="34" charset="0"/>
                <a:ea typeface="Calibri" panose="020F0502020204030204" pitchFamily="34" charset="0"/>
                <a:cs typeface="Times New Roman" panose="02020603050405020304" pitchFamily="18" charset="0"/>
              </a:rPr>
              <a:t>RESPONSABILITÀ DEL DATORE DI LAVORO (Art. 43 </a:t>
            </a:r>
            <a:r>
              <a:rPr lang="it-IT" sz="1800" dirty="0" err="1">
                <a:effectLst/>
                <a:latin typeface="Open Sans" panose="020B0606030504020204" pitchFamily="34" charset="0"/>
                <a:ea typeface="Calibri" panose="020F0502020204030204" pitchFamily="34" charset="0"/>
                <a:cs typeface="Times New Roman" panose="02020603050405020304" pitchFamily="18" charset="0"/>
              </a:rPr>
              <a:t>D.Lgs.</a:t>
            </a:r>
            <a:r>
              <a:rPr lang="it-IT" sz="1800" dirty="0">
                <a:effectLst/>
                <a:latin typeface="Open Sans" panose="020B0606030504020204" pitchFamily="34" charset="0"/>
                <a:ea typeface="Calibri" panose="020F0502020204030204" pitchFamily="34" charset="0"/>
                <a:cs typeface="Times New Roman" panose="02020603050405020304" pitchFamily="18" charset="0"/>
              </a:rPr>
              <a:t> 81/08)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Open Sans" panose="020B0606030504020204" pitchFamily="34" charset="0"/>
                <a:ea typeface="Tahoma" panose="020B0604030504040204" pitchFamily="34" charset="0"/>
                <a:cs typeface="Times New Roman" panose="02020603050405020304" pitchFamily="18" charset="0"/>
              </a:rPr>
              <a:t>Designare le attribuzioni e le competenze inerenti le emergenze; </a:t>
            </a:r>
            <a:endParaRPr lang="it-IT" sz="1800" u="none" strike="noStrike" dirty="0">
              <a:effectLst/>
              <a:uFill>
                <a:solidFill>
                  <a:srgbClr val="000000"/>
                </a:solidFill>
              </a:uFill>
              <a:latin typeface="Calibri" panose="020F0502020204030204" pitchFamily="34" charset="0"/>
              <a:ea typeface="Tahoma" panose="020B0604030504040204" pitchFamily="34" charset="0"/>
              <a:cs typeface="Times New Roman" panose="02020603050405020304" pitchFamily="18" charset="0"/>
            </a:endParaRP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Open Sans" panose="020B0606030504020204" pitchFamily="34" charset="0"/>
                <a:ea typeface="Tahoma" panose="020B0604030504040204" pitchFamily="34" charset="0"/>
                <a:cs typeface="Times New Roman" panose="02020603050405020304" pitchFamily="18" charset="0"/>
              </a:rPr>
              <a:t>Verificare che il Personale, gli utenti ed i visitatori siano informati dell'esistenza e dei contenuti del Piano di Emergenza ed Evacuazione (PE); </a:t>
            </a:r>
            <a:endParaRPr lang="it-IT" sz="1800" u="none" strike="noStrike" dirty="0">
              <a:effectLst/>
              <a:uFill>
                <a:solidFill>
                  <a:srgbClr val="000000"/>
                </a:solidFill>
              </a:uFill>
              <a:latin typeface="Calibri" panose="020F0502020204030204" pitchFamily="34" charset="0"/>
              <a:ea typeface="Tahoma" panose="020B0604030504040204" pitchFamily="34" charset="0"/>
              <a:cs typeface="Times New Roman" panose="02020603050405020304" pitchFamily="18" charset="0"/>
            </a:endParaRP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Open Sans" panose="020B0606030504020204" pitchFamily="34" charset="0"/>
                <a:ea typeface="Tahoma" panose="020B0604030504040204" pitchFamily="34" charset="0"/>
                <a:cs typeface="Times New Roman" panose="02020603050405020304" pitchFamily="18" charset="0"/>
              </a:rPr>
              <a:t>Verificare che il PE sia reso operativo ed attuato periodicamente; </a:t>
            </a:r>
            <a:endParaRPr lang="it-IT" sz="1800" u="none" strike="noStrike" dirty="0">
              <a:effectLst/>
              <a:uFill>
                <a:solidFill>
                  <a:srgbClr val="000000"/>
                </a:solidFill>
              </a:uFill>
              <a:latin typeface="Calibri" panose="020F0502020204030204" pitchFamily="34" charset="0"/>
              <a:ea typeface="Tahoma" panose="020B0604030504040204" pitchFamily="34" charset="0"/>
              <a:cs typeface="Times New Roman" panose="02020603050405020304" pitchFamily="18" charset="0"/>
            </a:endParaRP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Open Sans" panose="020B0606030504020204" pitchFamily="34" charset="0"/>
                <a:ea typeface="Tahoma" panose="020B0604030504040204" pitchFamily="34" charset="0"/>
                <a:cs typeface="Times New Roman" panose="02020603050405020304" pitchFamily="18" charset="0"/>
              </a:rPr>
              <a:t>Verificare che si proceda al suo aggiornamento periodico; </a:t>
            </a:r>
            <a:endParaRPr lang="it-IT" sz="1800" u="none" strike="noStrike" dirty="0">
              <a:effectLst/>
              <a:uFill>
                <a:solidFill>
                  <a:srgbClr val="000000"/>
                </a:solidFill>
              </a:uFill>
              <a:latin typeface="Calibri" panose="020F0502020204030204" pitchFamily="34" charset="0"/>
              <a:ea typeface="Tahoma" panose="020B0604030504040204" pitchFamily="34" charset="0"/>
              <a:cs typeface="Times New Roman" panose="02020603050405020304" pitchFamily="18" charset="0"/>
            </a:endParaRP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Open Sans" panose="020B0606030504020204" pitchFamily="34" charset="0"/>
                <a:ea typeface="Tahoma" panose="020B0604030504040204" pitchFamily="34" charset="0"/>
                <a:cs typeface="Times New Roman" panose="02020603050405020304" pitchFamily="18" charset="0"/>
              </a:rPr>
              <a:t>Verificare che il livello di addestramento venga conservato inalterato nel tempo; </a:t>
            </a:r>
            <a:endParaRPr lang="it-IT" sz="1800" u="none" strike="noStrike" dirty="0">
              <a:effectLst/>
              <a:uFill>
                <a:solidFill>
                  <a:srgbClr val="000000"/>
                </a:solidFill>
              </a:uFill>
              <a:latin typeface="Calibri" panose="020F0502020204030204" pitchFamily="34" charset="0"/>
              <a:ea typeface="Tahoma" panose="020B0604030504040204" pitchFamily="34" charset="0"/>
              <a:cs typeface="Times New Roman" panose="02020603050405020304" pitchFamily="18" charset="0"/>
            </a:endParaRPr>
          </a:p>
          <a:p>
            <a:pPr marL="342900" lvl="0" indent="-342900" algn="just" fontAlgn="base">
              <a:lnSpc>
                <a:spcPct val="107000"/>
              </a:lnSpc>
              <a:spcAft>
                <a:spcPts val="800"/>
              </a:spcAft>
              <a:buClr>
                <a:srgbClr val="000000"/>
              </a:buClr>
              <a:buSzPts val="1000"/>
              <a:buFont typeface="Tahoma" panose="020B0604030504040204" pitchFamily="34" charset="0"/>
              <a:buChar char="-"/>
            </a:pPr>
            <a:r>
              <a:rPr lang="it-IT" sz="1800" u="none" strike="noStrike" dirty="0">
                <a:effectLst/>
                <a:uFill>
                  <a:solidFill>
                    <a:srgbClr val="000000"/>
                  </a:solidFill>
                </a:uFill>
                <a:latin typeface="Open Sans" panose="020B0606030504020204" pitchFamily="34" charset="0"/>
                <a:ea typeface="Tahoma" panose="020B0604030504040204" pitchFamily="34" charset="0"/>
                <a:cs typeface="Times New Roman" panose="02020603050405020304" pitchFamily="18" charset="0"/>
              </a:rPr>
              <a:t>Verificare che siano definite le procedure per mantenere in efficienza i dispositivi e le attrezzature di emergenza. </a:t>
            </a:r>
            <a:endParaRPr lang="it-IT" sz="1800" u="none" strike="noStrike" dirty="0">
              <a:effectLst/>
              <a:uFill>
                <a:solidFill>
                  <a:srgbClr val="000000"/>
                </a:solidFill>
              </a:uFill>
              <a:latin typeface="Calibri" panose="020F0502020204030204" pitchFamily="34" charset="0"/>
              <a:ea typeface="Tahoma" panose="020B060403050404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A9A27BCD-E2C8-744C-B9D0-E9616E0222A6}" type="slidenum">
              <a:rPr lang="it-IT" smtClean="0"/>
              <a:t>27</a:t>
            </a:fld>
            <a:endParaRPr lang="it-IT"/>
          </a:p>
        </p:txBody>
      </p:sp>
    </p:spTree>
    <p:extLst>
      <p:ext uri="{BB962C8B-B14F-4D97-AF65-F5344CB8AC3E}">
        <p14:creationId xmlns:p14="http://schemas.microsoft.com/office/powerpoint/2010/main" val="11550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6847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047180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17505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909159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68922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64806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38655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37877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57602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47803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78882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85681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1168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86456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63607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smtClean="0"/>
              <a:pPr/>
              <a:t>11/1/23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6668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11/1/23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0632777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909491-D998-B04C-B245-2A8E37430808}"/>
              </a:ext>
            </a:extLst>
          </p:cNvPr>
          <p:cNvSpPr>
            <a:spLocks noGrp="1"/>
          </p:cNvSpPr>
          <p:nvPr>
            <p:ph type="ctrTitle"/>
          </p:nvPr>
        </p:nvSpPr>
        <p:spPr>
          <a:xfrm>
            <a:off x="1507067" y="2404534"/>
            <a:ext cx="7167376" cy="1646302"/>
          </a:xfrm>
        </p:spPr>
        <p:txBody>
          <a:bodyPr/>
          <a:lstStyle/>
          <a:p>
            <a:pPr algn="ctr"/>
            <a:r>
              <a:rPr lang="it-IT" b="1" dirty="0">
                <a:solidFill>
                  <a:schemeClr val="accent1">
                    <a:lumMod val="75000"/>
                  </a:schemeClr>
                </a:solidFill>
                <a:latin typeface="Calibri" panose="020F0502020204030204" pitchFamily="34" charset="0"/>
                <a:cs typeface="Calibri" panose="020F0502020204030204" pitchFamily="34" charset="0"/>
              </a:rPr>
              <a:t>PIANI DI EMERGENZA DEI GATTILI 	</a:t>
            </a:r>
          </a:p>
        </p:txBody>
      </p:sp>
      <p:sp>
        <p:nvSpPr>
          <p:cNvPr id="3" name="Sottotitolo 2">
            <a:extLst>
              <a:ext uri="{FF2B5EF4-FFF2-40B4-BE49-F238E27FC236}">
                <a16:creationId xmlns:a16="http://schemas.microsoft.com/office/drawing/2014/main" id="{31559584-CEEE-2F4C-B30D-8C5D194CF420}"/>
              </a:ext>
            </a:extLst>
          </p:cNvPr>
          <p:cNvSpPr>
            <a:spLocks noGrp="1"/>
          </p:cNvSpPr>
          <p:nvPr>
            <p:ph type="subTitle" idx="1"/>
          </p:nvPr>
        </p:nvSpPr>
        <p:spPr>
          <a:xfrm>
            <a:off x="1284646" y="4829308"/>
            <a:ext cx="3089647" cy="1096899"/>
          </a:xfrm>
        </p:spPr>
        <p:txBody>
          <a:bodyPr/>
          <a:lstStyle/>
          <a:p>
            <a:r>
              <a:rPr lang="it-IT" b="1" dirty="0">
                <a:latin typeface="Calibri" panose="020F0502020204030204" pitchFamily="34" charset="0"/>
                <a:cs typeface="Calibri" panose="020F0502020204030204" pitchFamily="34" charset="0"/>
              </a:rPr>
              <a:t>FRANCESCA MATTEUCCI</a:t>
            </a:r>
          </a:p>
          <a:p>
            <a:r>
              <a:rPr lang="it-IT" sz="1600" b="1" dirty="0">
                <a:latin typeface="Calibri" panose="020F0502020204030204" pitchFamily="34" charset="0"/>
                <a:cs typeface="Calibri" panose="020F0502020204030204" pitchFamily="34" charset="0"/>
              </a:rPr>
              <a:t>A.U.S.L. Bologna</a:t>
            </a:r>
          </a:p>
        </p:txBody>
      </p:sp>
      <p:pic>
        <p:nvPicPr>
          <p:cNvPr id="1028" name="Picture 4" descr="16.1 * 10.7cm Gatto Stilizzato Simpatico Simpatico Gatto ...">
            <a:extLst>
              <a:ext uri="{FF2B5EF4-FFF2-40B4-BE49-F238E27FC236}">
                <a16:creationId xmlns:a16="http://schemas.microsoft.com/office/drawing/2014/main" id="{37843089-ECAF-50FF-596C-204BFA79A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95" t="18905" r="32023" b="21990"/>
          <a:stretch/>
        </p:blipFill>
        <p:spPr bwMode="auto">
          <a:xfrm>
            <a:off x="6797424" y="3270384"/>
            <a:ext cx="1810535" cy="248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30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olo 1">
            <a:extLst>
              <a:ext uri="{FF2B5EF4-FFF2-40B4-BE49-F238E27FC236}">
                <a16:creationId xmlns:a16="http://schemas.microsoft.com/office/drawing/2014/main" id="{50289968-C2E4-7E97-856C-6E5BEC3F96C3}"/>
              </a:ext>
            </a:extLst>
          </p:cNvPr>
          <p:cNvSpPr txBox="1">
            <a:spLocks/>
          </p:cNvSpPr>
          <p:nvPr/>
        </p:nvSpPr>
        <p:spPr>
          <a:xfrm>
            <a:off x="207778" y="454549"/>
            <a:ext cx="8885422" cy="724178"/>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2">
                    <a:lumMod val="75000"/>
                  </a:schemeClr>
                </a:solidFill>
                <a:latin typeface="Calibri" panose="020F0502020204030204" pitchFamily="34" charset="0"/>
                <a:cs typeface="Calibri" panose="020F0502020204030204" pitchFamily="34" charset="0"/>
              </a:rPr>
              <a:t>Come si costruisce il piano di emergenza di un gattile?</a:t>
            </a:r>
          </a:p>
        </p:txBody>
      </p:sp>
      <p:sp>
        <p:nvSpPr>
          <p:cNvPr id="2" name="CasellaDiTesto 1">
            <a:extLst>
              <a:ext uri="{FF2B5EF4-FFF2-40B4-BE49-F238E27FC236}">
                <a16:creationId xmlns:a16="http://schemas.microsoft.com/office/drawing/2014/main" id="{83BFBA07-1372-62B4-9B6D-5FF4FD8A9379}"/>
              </a:ext>
            </a:extLst>
          </p:cNvPr>
          <p:cNvSpPr txBox="1"/>
          <p:nvPr/>
        </p:nvSpPr>
        <p:spPr>
          <a:xfrm>
            <a:off x="775369" y="1522916"/>
            <a:ext cx="8013031" cy="1950086"/>
          </a:xfrm>
          <a:prstGeom prst="rect">
            <a:avLst/>
          </a:prstGeom>
          <a:noFill/>
          <a:ln w="25400">
            <a:solidFill>
              <a:schemeClr val="accent1"/>
            </a:solidFill>
          </a:ln>
        </p:spPr>
        <p:txBody>
          <a:bodyPr wrap="square" rtlCol="0" anchor="ctr">
            <a:spAutoFit/>
          </a:bodyPr>
          <a:lstStyle/>
          <a:p>
            <a:pPr marL="96520" marR="1905" indent="-6350">
              <a:lnSpc>
                <a:spcPct val="102000"/>
              </a:lnSpc>
              <a:spcAft>
                <a:spcPts val="25"/>
              </a:spcAft>
            </a:pPr>
            <a:r>
              <a:rPr lang="it-IT" sz="2000" dirty="0">
                <a:solidFill>
                  <a:srgbClr val="4F81BD"/>
                </a:solidFill>
                <a:effectLst/>
                <a:latin typeface="Tahoma" panose="020B0604030504040204" pitchFamily="34" charset="0"/>
                <a:ea typeface="Tahoma" panose="020B0604030504040204" pitchFamily="34" charset="0"/>
              </a:rPr>
              <a:t>Il presente Piano è stato redatto congiuntamente dal Servizio Ambiente/Ufficio Diritti Animali e dal Servizio protezione civile del Comune/Unione di _________________, </a:t>
            </a:r>
          </a:p>
          <a:p>
            <a:pPr marL="96520" marR="1905" indent="-6350">
              <a:lnSpc>
                <a:spcPct val="102000"/>
              </a:lnSpc>
              <a:spcAft>
                <a:spcPts val="25"/>
              </a:spcAft>
            </a:pPr>
            <a:r>
              <a:rPr lang="it-IT" sz="2000" dirty="0">
                <a:solidFill>
                  <a:srgbClr val="4F81BD"/>
                </a:solidFill>
                <a:effectLst/>
                <a:latin typeface="Tahoma" panose="020B0604030504040204" pitchFamily="34" charset="0"/>
                <a:ea typeface="Tahoma" panose="020B0604030504040204" pitchFamily="34" charset="0"/>
              </a:rPr>
              <a:t>con la collaborazione e supervisione dell’Agenzia Regionale per la Sicurezza Territoriale e la Protezione Civile, Ufficio territoriale di ___________ e il Servizio Veterinario dell’AUSL di ______________</a:t>
            </a:r>
            <a:endParaRPr lang="it-IT" sz="2000" dirty="0">
              <a:solidFill>
                <a:srgbClr val="000000"/>
              </a:solidFill>
              <a:effectLst/>
              <a:latin typeface="Tahoma" panose="020B0604030504040204" pitchFamily="34" charset="0"/>
              <a:ea typeface="Tahoma" panose="020B0604030504040204" pitchFamily="34" charset="0"/>
            </a:endParaRPr>
          </a:p>
        </p:txBody>
      </p:sp>
      <p:pic>
        <p:nvPicPr>
          <p:cNvPr id="1028" name="Picture 4" descr="Sei Pronto? La campagna 2016 - VOLONTARI PROTEZIONE CIVILE">
            <a:extLst>
              <a:ext uri="{FF2B5EF4-FFF2-40B4-BE49-F238E27FC236}">
                <a16:creationId xmlns:a16="http://schemas.microsoft.com/office/drawing/2014/main" id="{2C321C55-C106-6B64-55F3-029757147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2233" y="192138"/>
            <a:ext cx="2959767" cy="1973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rk in progress – Mania Latina">
            <a:extLst>
              <a:ext uri="{FF2B5EF4-FFF2-40B4-BE49-F238E27FC236}">
                <a16:creationId xmlns:a16="http://schemas.microsoft.com/office/drawing/2014/main" id="{B04C8838-11C0-8EDB-6EA5-D11C0131B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94" y="3817191"/>
            <a:ext cx="2959100" cy="27432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138773D4-453C-CF9C-24F0-99736CC68ABD}"/>
              </a:ext>
            </a:extLst>
          </p:cNvPr>
          <p:cNvSpPr txBox="1"/>
          <p:nvPr/>
        </p:nvSpPr>
        <p:spPr>
          <a:xfrm>
            <a:off x="4492433" y="3937696"/>
            <a:ext cx="4739800" cy="2412000"/>
          </a:xfrm>
          <a:prstGeom prst="rect">
            <a:avLst/>
          </a:prstGeom>
          <a:noFill/>
          <a:ln w="25400">
            <a:solidFill>
              <a:srgbClr val="FF0000"/>
            </a:solidFill>
          </a:ln>
        </p:spPr>
        <p:txBody>
          <a:bodyPr wrap="none" lIns="216000" rtlCol="0" anchor="ctr">
            <a:spAutoFit/>
          </a:bodyPr>
          <a:lstStyle/>
          <a:p>
            <a:endParaRPr lang="it-IT" sz="2000" dirty="0"/>
          </a:p>
          <a:p>
            <a:endParaRPr lang="it-IT" sz="2000" dirty="0"/>
          </a:p>
          <a:p>
            <a:r>
              <a:rPr lang="it-IT" sz="2000" dirty="0"/>
              <a:t>DOCUMENTO BOZZA</a:t>
            </a:r>
          </a:p>
          <a:p>
            <a:r>
              <a:rPr lang="it-IT" sz="2000" dirty="0"/>
              <a:t>PIANO DI EMERGENZA ED EVACUAZIONE</a:t>
            </a:r>
          </a:p>
          <a:p>
            <a:r>
              <a:rPr lang="it-IT" sz="2000" dirty="0"/>
              <a:t>CANILI E GATTILI</a:t>
            </a:r>
          </a:p>
          <a:p>
            <a:r>
              <a:rPr lang="it-IT" sz="2000" dirty="0"/>
              <a:t>SIA PUBBLICI CHE PRIVATI</a:t>
            </a:r>
          </a:p>
          <a:p>
            <a:endParaRPr lang="it-IT" sz="2000" dirty="0"/>
          </a:p>
        </p:txBody>
      </p:sp>
      <p:pic>
        <p:nvPicPr>
          <p:cNvPr id="1034" name="Picture 10" descr="home — Amministrazione trasparente">
            <a:extLst>
              <a:ext uri="{FF2B5EF4-FFF2-40B4-BE49-F238E27FC236}">
                <a16:creationId xmlns:a16="http://schemas.microsoft.com/office/drawing/2014/main" id="{693AD487-2ADB-904D-9171-E5D4F6D7C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442" y="3924687"/>
            <a:ext cx="3354352" cy="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45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8A5ADB-4BB6-817E-9CE8-985E87D720B6}"/>
              </a:ext>
            </a:extLst>
          </p:cNvPr>
          <p:cNvSpPr txBox="1">
            <a:spLocks/>
          </p:cNvSpPr>
          <p:nvPr/>
        </p:nvSpPr>
        <p:spPr>
          <a:xfrm>
            <a:off x="3972029" y="454549"/>
            <a:ext cx="5043055" cy="72417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000" b="1" dirty="0">
                <a:solidFill>
                  <a:schemeClr val="accent2">
                    <a:lumMod val="75000"/>
                  </a:schemeClr>
                </a:solidFill>
                <a:latin typeface="Calibri" panose="020F0502020204030204" pitchFamily="34" charset="0"/>
                <a:cs typeface="Calibri" panose="020F0502020204030204" pitchFamily="34" charset="0"/>
              </a:rPr>
              <a:t>ANALISI DEI RISCHI</a:t>
            </a:r>
          </a:p>
        </p:txBody>
      </p:sp>
      <p:sp>
        <p:nvSpPr>
          <p:cNvPr id="3" name="Segnaposto contenuto 2">
            <a:extLst>
              <a:ext uri="{FF2B5EF4-FFF2-40B4-BE49-F238E27FC236}">
                <a16:creationId xmlns:a16="http://schemas.microsoft.com/office/drawing/2014/main" id="{F9D7B245-2C1A-C753-A94A-1972136EE759}"/>
              </a:ext>
            </a:extLst>
          </p:cNvPr>
          <p:cNvSpPr txBox="1">
            <a:spLocks/>
          </p:cNvSpPr>
          <p:nvPr/>
        </p:nvSpPr>
        <p:spPr>
          <a:xfrm>
            <a:off x="720437" y="2625778"/>
            <a:ext cx="5717702" cy="3777673"/>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it-IT" sz="3200" dirty="0">
                <a:latin typeface="Calibri" panose="020F0502020204030204" pitchFamily="34" charset="0"/>
                <a:cs typeface="Calibri" panose="020F0502020204030204" pitchFamily="34" charset="0"/>
              </a:rPr>
              <a:t>ALLUVIONE</a:t>
            </a:r>
          </a:p>
          <a:p>
            <a:r>
              <a:rPr lang="it-IT" sz="3200" dirty="0">
                <a:latin typeface="Calibri" panose="020F0502020204030204" pitchFamily="34" charset="0"/>
                <a:cs typeface="Calibri" panose="020F0502020204030204" pitchFamily="34" charset="0"/>
              </a:rPr>
              <a:t>DISSESTO IDROGEOLOGICO</a:t>
            </a:r>
          </a:p>
          <a:p>
            <a:r>
              <a:rPr lang="it-IT" sz="3200" dirty="0">
                <a:latin typeface="Calibri" panose="020F0502020204030204" pitchFamily="34" charset="0"/>
                <a:cs typeface="Calibri" panose="020F0502020204030204" pitchFamily="34" charset="0"/>
              </a:rPr>
              <a:t>INCENDIO</a:t>
            </a:r>
          </a:p>
          <a:p>
            <a:r>
              <a:rPr lang="it-IT" sz="3200" dirty="0">
                <a:latin typeface="Calibri" panose="020F0502020204030204" pitchFamily="34" charset="0"/>
                <a:cs typeface="Calibri" panose="020F0502020204030204" pitchFamily="34" charset="0"/>
              </a:rPr>
              <a:t>ESPLOSIONE</a:t>
            </a:r>
          </a:p>
          <a:p>
            <a:r>
              <a:rPr lang="it-IT" sz="3200" dirty="0">
                <a:latin typeface="Calibri" panose="020F0502020204030204" pitchFamily="34" charset="0"/>
                <a:cs typeface="Calibri" panose="020F0502020204030204" pitchFamily="34" charset="0"/>
              </a:rPr>
              <a:t>TERREMOTO</a:t>
            </a:r>
          </a:p>
          <a:p>
            <a:r>
              <a:rPr lang="it-IT" sz="3200" dirty="0">
                <a:latin typeface="Calibri" panose="020F0502020204030204" pitchFamily="34" charset="0"/>
                <a:cs typeface="Calibri" panose="020F0502020204030204" pitchFamily="34" charset="0"/>
              </a:rPr>
              <a:t>……….</a:t>
            </a:r>
          </a:p>
          <a:p>
            <a:pPr marL="0" indent="0">
              <a:buFont typeface="Wingdings 3" charset="2"/>
              <a:buNone/>
            </a:pPr>
            <a:endParaRPr lang="it-IT" sz="3200" dirty="0">
              <a:latin typeface="Calibri" panose="020F0502020204030204" pitchFamily="34" charset="0"/>
              <a:cs typeface="Calibri" panose="020F0502020204030204" pitchFamily="34" charset="0"/>
            </a:endParaRPr>
          </a:p>
          <a:p>
            <a:endParaRPr lang="it-IT" sz="3200" dirty="0">
              <a:latin typeface="Calibri" panose="020F0502020204030204" pitchFamily="34" charset="0"/>
              <a:cs typeface="Calibri" panose="020F0502020204030204" pitchFamily="34" charset="0"/>
            </a:endParaRPr>
          </a:p>
          <a:p>
            <a:endParaRPr lang="it-IT" sz="3200" dirty="0">
              <a:latin typeface="Calibri" panose="020F0502020204030204" pitchFamily="34" charset="0"/>
              <a:cs typeface="Calibri" panose="020F0502020204030204" pitchFamily="34" charset="0"/>
            </a:endParaRPr>
          </a:p>
        </p:txBody>
      </p:sp>
      <p:pic>
        <p:nvPicPr>
          <p:cNvPr id="1026" name="Picture 2" descr="DVR: Documento di Valutazione dei Rischi - DDNstudio">
            <a:extLst>
              <a:ext uri="{FF2B5EF4-FFF2-40B4-BE49-F238E27FC236}">
                <a16:creationId xmlns:a16="http://schemas.microsoft.com/office/drawing/2014/main" id="{75C0CE3B-DB62-D05E-CA82-0CC058478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20" y="0"/>
            <a:ext cx="2536525" cy="19488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chio idraulico">
            <a:extLst>
              <a:ext uri="{FF2B5EF4-FFF2-40B4-BE49-F238E27FC236}">
                <a16:creationId xmlns:a16="http://schemas.microsoft.com/office/drawing/2014/main" id="{EC99BE74-2A1C-74F2-9BB7-B6BFEB0D2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807" y="3080327"/>
            <a:ext cx="5385193" cy="377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085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2857C4-DDD7-4C4D-BD80-DCC9DCED3EEA}"/>
              </a:ext>
            </a:extLst>
          </p:cNvPr>
          <p:cNvSpPr>
            <a:spLocks noGrp="1"/>
          </p:cNvSpPr>
          <p:nvPr>
            <p:ph type="title"/>
          </p:nvPr>
        </p:nvSpPr>
        <p:spPr>
          <a:xfrm>
            <a:off x="5367002" y="0"/>
            <a:ext cx="4653298" cy="1135737"/>
          </a:xfrm>
        </p:spPr>
        <p:txBody>
          <a:bodyPr vert="horz" lIns="91440" tIns="45720" rIns="91440" bIns="45720" rtlCol="0" anchor="ctr">
            <a:noAutofit/>
          </a:bodyPr>
          <a:lstStyle/>
          <a:p>
            <a:pPr algn="ctr"/>
            <a:r>
              <a:rPr lang="en-US" sz="2400" b="1" dirty="0">
                <a:solidFill>
                  <a:schemeClr val="tx1"/>
                </a:solidFill>
                <a:latin typeface="Calibri" panose="020F0502020204030204" pitchFamily="34" charset="0"/>
                <a:cs typeface="Calibri" panose="020F0502020204030204" pitchFamily="34" charset="0"/>
              </a:rPr>
              <a:t>IDENTIFICAZIONE DI SCENARI DI RISCHIO PER I CANILI E GATTILI</a:t>
            </a:r>
          </a:p>
        </p:txBody>
      </p:sp>
      <p:pic>
        <p:nvPicPr>
          <p:cNvPr id="6" name="Immagine 5">
            <a:extLst>
              <a:ext uri="{FF2B5EF4-FFF2-40B4-BE49-F238E27FC236}">
                <a16:creationId xmlns:a16="http://schemas.microsoft.com/office/drawing/2014/main" id="{FC10DEF0-BBDE-4B42-B03A-27FAB57991C7}"/>
              </a:ext>
            </a:extLst>
          </p:cNvPr>
          <p:cNvPicPr>
            <a:picLocks noChangeAspect="1"/>
          </p:cNvPicPr>
          <p:nvPr/>
        </p:nvPicPr>
        <p:blipFill rotWithShape="1">
          <a:blip r:embed="rId2"/>
          <a:srcRect r="3681"/>
          <a:stretch/>
        </p:blipFill>
        <p:spPr>
          <a:xfrm>
            <a:off x="-2" y="10"/>
            <a:ext cx="5559187" cy="6596127"/>
          </a:xfrm>
          <a:prstGeom prst="rect">
            <a:avLst/>
          </a:prstGeom>
        </p:spPr>
      </p:pic>
      <p:pic>
        <p:nvPicPr>
          <p:cNvPr id="16" name="Immagine 15">
            <a:extLst>
              <a:ext uri="{FF2B5EF4-FFF2-40B4-BE49-F238E27FC236}">
                <a16:creationId xmlns:a16="http://schemas.microsoft.com/office/drawing/2014/main" id="{9EF57A9E-816F-4458-8123-EFF109C3A20B}"/>
              </a:ext>
            </a:extLst>
          </p:cNvPr>
          <p:cNvPicPr>
            <a:picLocks noChangeAspect="1"/>
          </p:cNvPicPr>
          <p:nvPr/>
        </p:nvPicPr>
        <p:blipFill>
          <a:blip r:embed="rId3"/>
          <a:stretch>
            <a:fillRect/>
          </a:stretch>
        </p:blipFill>
        <p:spPr>
          <a:xfrm>
            <a:off x="5650033" y="3110681"/>
            <a:ext cx="3629504" cy="3204172"/>
          </a:xfrm>
          <a:prstGeom prst="rect">
            <a:avLst/>
          </a:prstGeom>
        </p:spPr>
      </p:pic>
      <p:pic>
        <p:nvPicPr>
          <p:cNvPr id="30" name="Immagine 29">
            <a:extLst>
              <a:ext uri="{FF2B5EF4-FFF2-40B4-BE49-F238E27FC236}">
                <a16:creationId xmlns:a16="http://schemas.microsoft.com/office/drawing/2014/main" id="{3FC384AC-B006-45F0-A11C-FF5939AEC9AC}"/>
              </a:ext>
            </a:extLst>
          </p:cNvPr>
          <p:cNvPicPr>
            <a:picLocks noChangeAspect="1"/>
          </p:cNvPicPr>
          <p:nvPr/>
        </p:nvPicPr>
        <p:blipFill>
          <a:blip r:embed="rId4"/>
          <a:stretch>
            <a:fillRect/>
          </a:stretch>
        </p:blipFill>
        <p:spPr>
          <a:xfrm>
            <a:off x="9274639" y="2141278"/>
            <a:ext cx="2914108" cy="3160290"/>
          </a:xfrm>
          <a:prstGeom prst="rect">
            <a:avLst/>
          </a:prstGeom>
        </p:spPr>
      </p:pic>
      <p:sp>
        <p:nvSpPr>
          <p:cNvPr id="31" name="CasellaDiTesto 30">
            <a:extLst>
              <a:ext uri="{FF2B5EF4-FFF2-40B4-BE49-F238E27FC236}">
                <a16:creationId xmlns:a16="http://schemas.microsoft.com/office/drawing/2014/main" id="{C6D1DEE9-8A20-437C-BD0F-7F34E74B58B8}"/>
              </a:ext>
            </a:extLst>
          </p:cNvPr>
          <p:cNvSpPr txBox="1"/>
          <p:nvPr/>
        </p:nvSpPr>
        <p:spPr>
          <a:xfrm>
            <a:off x="6014053" y="2313973"/>
            <a:ext cx="2609850" cy="707886"/>
          </a:xfrm>
          <a:prstGeom prst="rect">
            <a:avLst/>
          </a:prstGeom>
          <a:noFill/>
        </p:spPr>
        <p:txBody>
          <a:bodyPr wrap="square" rtlCol="0">
            <a:spAutoFit/>
          </a:bodyPr>
          <a:lstStyle/>
          <a:p>
            <a:pPr algn="ctr"/>
            <a:r>
              <a:rPr lang="it-IT" sz="2000" dirty="0">
                <a:solidFill>
                  <a:srgbClr val="002060"/>
                </a:solidFill>
              </a:rPr>
              <a:t>Canile Comunale di Monte San Pietro</a:t>
            </a:r>
          </a:p>
        </p:txBody>
      </p:sp>
      <p:sp>
        <p:nvSpPr>
          <p:cNvPr id="32" name="CasellaDiTesto 31">
            <a:extLst>
              <a:ext uri="{FF2B5EF4-FFF2-40B4-BE49-F238E27FC236}">
                <a16:creationId xmlns:a16="http://schemas.microsoft.com/office/drawing/2014/main" id="{E396D4EA-619F-4F08-A057-8073CABE7449}"/>
              </a:ext>
            </a:extLst>
          </p:cNvPr>
          <p:cNvSpPr txBox="1"/>
          <p:nvPr/>
        </p:nvSpPr>
        <p:spPr>
          <a:xfrm>
            <a:off x="9429217" y="5606967"/>
            <a:ext cx="2609850" cy="707886"/>
          </a:xfrm>
          <a:prstGeom prst="rect">
            <a:avLst/>
          </a:prstGeom>
          <a:noFill/>
        </p:spPr>
        <p:txBody>
          <a:bodyPr wrap="square" rtlCol="0">
            <a:spAutoFit/>
          </a:bodyPr>
          <a:lstStyle>
            <a:defPPr>
              <a:defRPr lang="en-US"/>
            </a:defPPr>
            <a:lvl1pPr algn="ctr">
              <a:defRPr sz="2000">
                <a:solidFill>
                  <a:srgbClr val="002060"/>
                </a:solidFill>
              </a:defRPr>
            </a:lvl1pPr>
          </a:lstStyle>
          <a:p>
            <a:r>
              <a:rPr lang="it-IT" dirty="0"/>
              <a:t>Canile Comunale di Anzola dell’Emilia </a:t>
            </a:r>
          </a:p>
        </p:txBody>
      </p:sp>
      <p:pic>
        <p:nvPicPr>
          <p:cNvPr id="33" name="Immagine 32">
            <a:extLst>
              <a:ext uri="{FF2B5EF4-FFF2-40B4-BE49-F238E27FC236}">
                <a16:creationId xmlns:a16="http://schemas.microsoft.com/office/drawing/2014/main" id="{AC949A00-93E6-4AB7-9207-BBAA09E0E4AB}"/>
              </a:ext>
            </a:extLst>
          </p:cNvPr>
          <p:cNvPicPr>
            <a:picLocks noChangeAspect="1"/>
          </p:cNvPicPr>
          <p:nvPr/>
        </p:nvPicPr>
        <p:blipFill>
          <a:blip r:embed="rId5"/>
          <a:stretch>
            <a:fillRect/>
          </a:stretch>
        </p:blipFill>
        <p:spPr>
          <a:xfrm>
            <a:off x="3250334" y="5635015"/>
            <a:ext cx="3609975" cy="1162050"/>
          </a:xfrm>
          <a:prstGeom prst="rect">
            <a:avLst/>
          </a:prstGeom>
        </p:spPr>
      </p:pic>
      <p:sp>
        <p:nvSpPr>
          <p:cNvPr id="3" name="CasellaDiTesto 2">
            <a:extLst>
              <a:ext uri="{FF2B5EF4-FFF2-40B4-BE49-F238E27FC236}">
                <a16:creationId xmlns:a16="http://schemas.microsoft.com/office/drawing/2014/main" id="{21783EA8-5C0E-4910-A549-7F7FD05E065F}"/>
              </a:ext>
            </a:extLst>
          </p:cNvPr>
          <p:cNvSpPr txBox="1"/>
          <p:nvPr/>
        </p:nvSpPr>
        <p:spPr>
          <a:xfrm>
            <a:off x="5559185" y="1344472"/>
            <a:ext cx="5559187" cy="646331"/>
          </a:xfrm>
          <a:prstGeom prst="rect">
            <a:avLst/>
          </a:prstGeom>
          <a:noFill/>
        </p:spPr>
        <p:txBody>
          <a:bodyPr wrap="square" rtlCol="0">
            <a:spAutoFit/>
          </a:bodyPr>
          <a:lstStyle/>
          <a:p>
            <a:r>
              <a:rPr lang="it-IT" dirty="0">
                <a:latin typeface="Calibri" panose="020F0502020204030204" pitchFamily="34" charset="0"/>
                <a:cs typeface="Calibri" panose="020F0502020204030204" pitchFamily="34" charset="0"/>
              </a:rPr>
              <a:t>MAPPE DI PERICOLOSITA’ IDRAULICA DEL PGRA DIRETTIVA ALLUVIONI Direttiva 2007/60</a:t>
            </a:r>
          </a:p>
        </p:txBody>
      </p:sp>
    </p:spTree>
    <p:extLst>
      <p:ext uri="{BB962C8B-B14F-4D97-AF65-F5344CB8AC3E}">
        <p14:creationId xmlns:p14="http://schemas.microsoft.com/office/powerpoint/2010/main" val="1735672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AAF5070-9D50-4F5A-B392-D1C2F3623CD8}"/>
              </a:ext>
            </a:extLst>
          </p:cNvPr>
          <p:cNvPicPr>
            <a:picLocks noChangeAspect="1"/>
          </p:cNvPicPr>
          <p:nvPr/>
        </p:nvPicPr>
        <p:blipFill>
          <a:blip r:embed="rId2"/>
          <a:stretch>
            <a:fillRect/>
          </a:stretch>
        </p:blipFill>
        <p:spPr>
          <a:xfrm>
            <a:off x="250873" y="0"/>
            <a:ext cx="9910405" cy="6858000"/>
          </a:xfrm>
          <a:prstGeom prst="rect">
            <a:avLst/>
          </a:prstGeom>
        </p:spPr>
      </p:pic>
      <p:pic>
        <p:nvPicPr>
          <p:cNvPr id="8" name="Immagine 7">
            <a:extLst>
              <a:ext uri="{FF2B5EF4-FFF2-40B4-BE49-F238E27FC236}">
                <a16:creationId xmlns:a16="http://schemas.microsoft.com/office/drawing/2014/main" id="{BCAAB73F-2D29-4130-9A3A-CF2251B5ACF8}"/>
              </a:ext>
            </a:extLst>
          </p:cNvPr>
          <p:cNvPicPr>
            <a:picLocks noChangeAspect="1"/>
          </p:cNvPicPr>
          <p:nvPr/>
        </p:nvPicPr>
        <p:blipFill>
          <a:blip r:embed="rId3"/>
          <a:stretch>
            <a:fillRect/>
          </a:stretch>
        </p:blipFill>
        <p:spPr>
          <a:xfrm>
            <a:off x="6288971" y="1908376"/>
            <a:ext cx="4429125" cy="4800600"/>
          </a:xfrm>
          <a:prstGeom prst="rect">
            <a:avLst/>
          </a:prstGeom>
        </p:spPr>
      </p:pic>
      <p:sp>
        <p:nvSpPr>
          <p:cNvPr id="7" name="CasellaDiTesto 6">
            <a:extLst>
              <a:ext uri="{FF2B5EF4-FFF2-40B4-BE49-F238E27FC236}">
                <a16:creationId xmlns:a16="http://schemas.microsoft.com/office/drawing/2014/main" id="{F42FFB74-1BEF-4FB9-8A27-F3C2A68B195D}"/>
              </a:ext>
            </a:extLst>
          </p:cNvPr>
          <p:cNvSpPr txBox="1"/>
          <p:nvPr/>
        </p:nvSpPr>
        <p:spPr>
          <a:xfrm>
            <a:off x="3813300" y="103767"/>
            <a:ext cx="8127827" cy="830997"/>
          </a:xfrm>
          <a:prstGeom prst="rect">
            <a:avLst/>
          </a:prstGeom>
          <a:solidFill>
            <a:schemeClr val="bg1"/>
          </a:solidFill>
        </p:spPr>
        <p:txBody>
          <a:bodyPr wrap="square" rtlCol="0">
            <a:spAutoFit/>
          </a:bodyPr>
          <a:lstStyle/>
          <a:p>
            <a:pPr algn="ctr"/>
            <a:r>
              <a:rPr lang="it-IT" sz="2400" b="1" spc="-50" dirty="0">
                <a:solidFill>
                  <a:srgbClr val="2D9741"/>
                </a:solidFill>
                <a:latin typeface="+mj-lt"/>
                <a:ea typeface="+mj-ea"/>
                <a:cs typeface="+mj-cs"/>
              </a:rPr>
              <a:t>ESEMPIO DI CARTOGRAFIA DI UN PIANO COMUNALE</a:t>
            </a:r>
          </a:p>
          <a:p>
            <a:pPr algn="ctr"/>
            <a:r>
              <a:rPr lang="it-IT" sz="2400" b="1" spc="-50" dirty="0">
                <a:solidFill>
                  <a:srgbClr val="2D9741"/>
                </a:solidFill>
                <a:latin typeface="+mj-lt"/>
                <a:ea typeface="+mj-ea"/>
                <a:cs typeface="+mj-cs"/>
              </a:rPr>
              <a:t>Rischio idrogeologico</a:t>
            </a:r>
          </a:p>
        </p:txBody>
      </p:sp>
      <p:sp>
        <p:nvSpPr>
          <p:cNvPr id="2" name="Ovale 1">
            <a:extLst>
              <a:ext uri="{FF2B5EF4-FFF2-40B4-BE49-F238E27FC236}">
                <a16:creationId xmlns:a16="http://schemas.microsoft.com/office/drawing/2014/main" id="{6BC2C014-85CC-4F86-938F-FAD1EE1A9072}"/>
              </a:ext>
            </a:extLst>
          </p:cNvPr>
          <p:cNvSpPr/>
          <p:nvPr/>
        </p:nvSpPr>
        <p:spPr>
          <a:xfrm>
            <a:off x="8417216" y="6251944"/>
            <a:ext cx="172634" cy="17012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435D193B-D4CC-44EC-86E7-B71ED4305DE6}"/>
              </a:ext>
            </a:extLst>
          </p:cNvPr>
          <p:cNvSpPr txBox="1"/>
          <p:nvPr/>
        </p:nvSpPr>
        <p:spPr>
          <a:xfrm>
            <a:off x="9362637" y="5238374"/>
            <a:ext cx="2154101" cy="707886"/>
          </a:xfrm>
          <a:prstGeom prst="rect">
            <a:avLst/>
          </a:prstGeom>
          <a:solidFill>
            <a:schemeClr val="bg1"/>
          </a:solidFill>
        </p:spPr>
        <p:txBody>
          <a:bodyPr wrap="square" rtlCol="0">
            <a:spAutoFit/>
          </a:bodyPr>
          <a:lstStyle/>
          <a:p>
            <a:pPr algn="ctr"/>
            <a:r>
              <a:rPr lang="it-IT" sz="2000" dirty="0">
                <a:solidFill>
                  <a:srgbClr val="002060"/>
                </a:solidFill>
              </a:rPr>
              <a:t>Gattile </a:t>
            </a:r>
            <a:r>
              <a:rPr lang="it-IT" sz="2000" dirty="0" err="1">
                <a:solidFill>
                  <a:srgbClr val="002060"/>
                </a:solidFill>
              </a:rPr>
              <a:t>Zanchino</a:t>
            </a:r>
            <a:r>
              <a:rPr lang="it-IT" sz="2000" dirty="0">
                <a:solidFill>
                  <a:srgbClr val="002060"/>
                </a:solidFill>
              </a:rPr>
              <a:t> di Pianoro</a:t>
            </a:r>
          </a:p>
        </p:txBody>
      </p:sp>
      <p:cxnSp>
        <p:nvCxnSpPr>
          <p:cNvPr id="4" name="Connettore 2 3">
            <a:extLst>
              <a:ext uri="{FF2B5EF4-FFF2-40B4-BE49-F238E27FC236}">
                <a16:creationId xmlns:a16="http://schemas.microsoft.com/office/drawing/2014/main" id="{357B7853-8408-414F-A64F-347D5AED15F1}"/>
              </a:ext>
            </a:extLst>
          </p:cNvPr>
          <p:cNvCxnSpPr/>
          <p:nvPr/>
        </p:nvCxnSpPr>
        <p:spPr>
          <a:xfrm flipV="1">
            <a:off x="8589850" y="5720316"/>
            <a:ext cx="707314" cy="5316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62572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CFFF11B-43DF-47D0-AFF4-C7B1E65C20D2}"/>
              </a:ext>
            </a:extLst>
          </p:cNvPr>
          <p:cNvPicPr>
            <a:picLocks noChangeAspect="1"/>
          </p:cNvPicPr>
          <p:nvPr/>
        </p:nvPicPr>
        <p:blipFill>
          <a:blip r:embed="rId2"/>
          <a:stretch>
            <a:fillRect/>
          </a:stretch>
        </p:blipFill>
        <p:spPr>
          <a:xfrm>
            <a:off x="82599" y="0"/>
            <a:ext cx="9852449" cy="6858000"/>
          </a:xfrm>
          <a:prstGeom prst="rect">
            <a:avLst/>
          </a:prstGeom>
        </p:spPr>
      </p:pic>
      <p:pic>
        <p:nvPicPr>
          <p:cNvPr id="8" name="Immagine 7">
            <a:extLst>
              <a:ext uri="{FF2B5EF4-FFF2-40B4-BE49-F238E27FC236}">
                <a16:creationId xmlns:a16="http://schemas.microsoft.com/office/drawing/2014/main" id="{5962DB70-C94A-4EE7-8DCC-E2D902200640}"/>
              </a:ext>
            </a:extLst>
          </p:cNvPr>
          <p:cNvPicPr>
            <a:picLocks noChangeAspect="1"/>
          </p:cNvPicPr>
          <p:nvPr/>
        </p:nvPicPr>
        <p:blipFill>
          <a:blip r:embed="rId3"/>
          <a:stretch>
            <a:fillRect/>
          </a:stretch>
        </p:blipFill>
        <p:spPr>
          <a:xfrm>
            <a:off x="6621218" y="1756267"/>
            <a:ext cx="4562475" cy="5000625"/>
          </a:xfrm>
          <a:prstGeom prst="rect">
            <a:avLst/>
          </a:prstGeom>
        </p:spPr>
      </p:pic>
      <p:sp>
        <p:nvSpPr>
          <p:cNvPr id="9" name="Ovale 8">
            <a:extLst>
              <a:ext uri="{FF2B5EF4-FFF2-40B4-BE49-F238E27FC236}">
                <a16:creationId xmlns:a16="http://schemas.microsoft.com/office/drawing/2014/main" id="{69326D65-F2B5-4311-A563-BBD0CC90AB85}"/>
              </a:ext>
            </a:extLst>
          </p:cNvPr>
          <p:cNvSpPr/>
          <p:nvPr/>
        </p:nvSpPr>
        <p:spPr>
          <a:xfrm>
            <a:off x="10038023" y="4884515"/>
            <a:ext cx="208345" cy="208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F62EB1A-7582-4AC0-B4D5-15850AF751E3}"/>
              </a:ext>
            </a:extLst>
          </p:cNvPr>
          <p:cNvSpPr txBox="1"/>
          <p:nvPr/>
        </p:nvSpPr>
        <p:spPr>
          <a:xfrm>
            <a:off x="9479595" y="3701870"/>
            <a:ext cx="2154101" cy="707886"/>
          </a:xfrm>
          <a:prstGeom prst="rect">
            <a:avLst/>
          </a:prstGeom>
          <a:solidFill>
            <a:schemeClr val="bg1"/>
          </a:solidFill>
        </p:spPr>
        <p:txBody>
          <a:bodyPr wrap="square" rtlCol="0">
            <a:spAutoFit/>
          </a:bodyPr>
          <a:lstStyle/>
          <a:p>
            <a:pPr algn="ctr"/>
            <a:r>
              <a:rPr lang="it-IT" sz="2000" dirty="0">
                <a:solidFill>
                  <a:srgbClr val="002060"/>
                </a:solidFill>
              </a:rPr>
              <a:t>Gattile </a:t>
            </a:r>
            <a:r>
              <a:rPr lang="it-IT" sz="2000" dirty="0" err="1">
                <a:solidFill>
                  <a:srgbClr val="002060"/>
                </a:solidFill>
              </a:rPr>
              <a:t>Zanchino</a:t>
            </a:r>
            <a:r>
              <a:rPr lang="it-IT" sz="2000" dirty="0">
                <a:solidFill>
                  <a:srgbClr val="002060"/>
                </a:solidFill>
              </a:rPr>
              <a:t> di Pianoro</a:t>
            </a:r>
          </a:p>
        </p:txBody>
      </p:sp>
      <p:sp>
        <p:nvSpPr>
          <p:cNvPr id="10" name="CasellaDiTesto 9">
            <a:extLst>
              <a:ext uri="{FF2B5EF4-FFF2-40B4-BE49-F238E27FC236}">
                <a16:creationId xmlns:a16="http://schemas.microsoft.com/office/drawing/2014/main" id="{D208A558-F6B4-49E4-A76C-25765785EC9B}"/>
              </a:ext>
            </a:extLst>
          </p:cNvPr>
          <p:cNvSpPr txBox="1"/>
          <p:nvPr/>
        </p:nvSpPr>
        <p:spPr>
          <a:xfrm>
            <a:off x="3813300" y="103767"/>
            <a:ext cx="8127827" cy="830997"/>
          </a:xfrm>
          <a:prstGeom prst="rect">
            <a:avLst/>
          </a:prstGeom>
          <a:solidFill>
            <a:schemeClr val="bg1"/>
          </a:solidFill>
        </p:spPr>
        <p:txBody>
          <a:bodyPr wrap="square" rtlCol="0">
            <a:spAutoFit/>
          </a:bodyPr>
          <a:lstStyle/>
          <a:p>
            <a:pPr algn="ctr"/>
            <a:r>
              <a:rPr lang="it-IT" sz="2400" b="1" spc="-50" dirty="0">
                <a:solidFill>
                  <a:srgbClr val="2D9741"/>
                </a:solidFill>
                <a:latin typeface="+mj-lt"/>
                <a:ea typeface="+mj-ea"/>
                <a:cs typeface="+mj-cs"/>
              </a:rPr>
              <a:t>ESEMPIO DI CARTOGRAFIA DI UN PIANO COMUNALE</a:t>
            </a:r>
          </a:p>
          <a:p>
            <a:pPr algn="ctr"/>
            <a:r>
              <a:rPr lang="it-IT" sz="2400" b="1" spc="-50" dirty="0">
                <a:solidFill>
                  <a:srgbClr val="2D9741"/>
                </a:solidFill>
                <a:latin typeface="+mj-lt"/>
                <a:ea typeface="+mj-ea"/>
                <a:cs typeface="+mj-cs"/>
              </a:rPr>
              <a:t>Rischio Incendi Boschivi</a:t>
            </a:r>
          </a:p>
        </p:txBody>
      </p:sp>
      <p:cxnSp>
        <p:nvCxnSpPr>
          <p:cNvPr id="11" name="Connettore 2 10">
            <a:extLst>
              <a:ext uri="{FF2B5EF4-FFF2-40B4-BE49-F238E27FC236}">
                <a16:creationId xmlns:a16="http://schemas.microsoft.com/office/drawing/2014/main" id="{5C464E53-C82B-4CC6-99C5-AF384EFE47E8}"/>
              </a:ext>
            </a:extLst>
          </p:cNvPr>
          <p:cNvCxnSpPr>
            <a:cxnSpLocks/>
            <a:stCxn id="9" idx="7"/>
            <a:endCxn id="7" idx="2"/>
          </p:cNvCxnSpPr>
          <p:nvPr/>
        </p:nvCxnSpPr>
        <p:spPr>
          <a:xfrm flipV="1">
            <a:off x="10215857" y="4409756"/>
            <a:ext cx="340789" cy="50527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3415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3162580-3293-DC4A-BF79-649BE9B75392}"/>
              </a:ext>
            </a:extLst>
          </p:cNvPr>
          <p:cNvSpPr>
            <a:spLocks noGrp="1"/>
          </p:cNvSpPr>
          <p:nvPr>
            <p:ph idx="1"/>
          </p:nvPr>
        </p:nvSpPr>
        <p:spPr>
          <a:xfrm>
            <a:off x="437674" y="1788486"/>
            <a:ext cx="3028321" cy="1844532"/>
          </a:xfrm>
          <a:ln w="38100">
            <a:solidFill>
              <a:srgbClr val="92D050"/>
            </a:solidFill>
          </a:ln>
        </p:spPr>
        <p:txBody>
          <a:bodyPr>
            <a:normAutofit/>
          </a:bodyPr>
          <a:lstStyle/>
          <a:p>
            <a:pPr marL="0" indent="0" algn="ctr">
              <a:buNone/>
            </a:pPr>
            <a:r>
              <a:rPr lang="it-IT" sz="4200" b="1" dirty="0">
                <a:latin typeface="Calibri" panose="020F0502020204030204" pitchFamily="34" charset="0"/>
                <a:cs typeface="Calibri" panose="020F0502020204030204" pitchFamily="34" charset="0"/>
              </a:rPr>
              <a:t>1</a:t>
            </a:r>
          </a:p>
          <a:p>
            <a:pPr marL="0" indent="0" algn="ctr">
              <a:buNone/>
            </a:pPr>
            <a:r>
              <a:rPr lang="it-IT" sz="4200" b="1" dirty="0">
                <a:latin typeface="Calibri" panose="020F0502020204030204" pitchFamily="34" charset="0"/>
                <a:cs typeface="Calibri" panose="020F0502020204030204" pitchFamily="34" charset="0"/>
              </a:rPr>
              <a:t>CHI </a:t>
            </a:r>
          </a:p>
        </p:txBody>
      </p:sp>
      <p:pic>
        <p:nvPicPr>
          <p:cNvPr id="5" name="Immagine 4">
            <a:extLst>
              <a:ext uri="{FF2B5EF4-FFF2-40B4-BE49-F238E27FC236}">
                <a16:creationId xmlns:a16="http://schemas.microsoft.com/office/drawing/2014/main" id="{5211FF61-DBC0-A443-80C0-5F467DC83177}"/>
              </a:ext>
            </a:extLst>
          </p:cNvPr>
          <p:cNvPicPr>
            <a:picLocks noChangeAspect="1"/>
          </p:cNvPicPr>
          <p:nvPr/>
        </p:nvPicPr>
        <p:blipFill>
          <a:blip r:embed="rId2"/>
          <a:stretch>
            <a:fillRect/>
          </a:stretch>
        </p:blipFill>
        <p:spPr>
          <a:xfrm>
            <a:off x="9916512" y="0"/>
            <a:ext cx="2275487" cy="2275487"/>
          </a:xfrm>
          <a:prstGeom prst="rect">
            <a:avLst/>
          </a:prstGeom>
        </p:spPr>
      </p:pic>
      <p:sp>
        <p:nvSpPr>
          <p:cNvPr id="4" name="Titolo 1">
            <a:extLst>
              <a:ext uri="{FF2B5EF4-FFF2-40B4-BE49-F238E27FC236}">
                <a16:creationId xmlns:a16="http://schemas.microsoft.com/office/drawing/2014/main" id="{6252C268-E06D-6746-95E0-C1C1C7AEA025}"/>
              </a:ext>
            </a:extLst>
          </p:cNvPr>
          <p:cNvSpPr txBox="1">
            <a:spLocks/>
          </p:cNvSpPr>
          <p:nvPr/>
        </p:nvSpPr>
        <p:spPr>
          <a:xfrm>
            <a:off x="207778" y="454549"/>
            <a:ext cx="9751768" cy="72417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chemeClr val="accent2">
                    <a:lumMod val="75000"/>
                  </a:schemeClr>
                </a:solidFill>
                <a:latin typeface="Calibri" panose="020F0502020204030204" pitchFamily="34" charset="0"/>
                <a:cs typeface="Calibri" panose="020F0502020204030204" pitchFamily="34" charset="0"/>
              </a:rPr>
              <a:t>Cosa deve prevedere un piano di evacuazione?</a:t>
            </a:r>
          </a:p>
        </p:txBody>
      </p:sp>
      <p:sp>
        <p:nvSpPr>
          <p:cNvPr id="2" name="Segnaposto contenuto 2">
            <a:extLst>
              <a:ext uri="{FF2B5EF4-FFF2-40B4-BE49-F238E27FC236}">
                <a16:creationId xmlns:a16="http://schemas.microsoft.com/office/drawing/2014/main" id="{49657C0A-2C06-074F-F268-78220649DB37}"/>
              </a:ext>
            </a:extLst>
          </p:cNvPr>
          <p:cNvSpPr txBox="1">
            <a:spLocks/>
          </p:cNvSpPr>
          <p:nvPr/>
        </p:nvSpPr>
        <p:spPr>
          <a:xfrm>
            <a:off x="3662932" y="1788486"/>
            <a:ext cx="3028321" cy="1844532"/>
          </a:xfrm>
          <a:prstGeom prst="rect">
            <a:avLst/>
          </a:prstGeom>
          <a:ln w="38100">
            <a:solidFill>
              <a:srgbClr val="92D050"/>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it-IT" sz="4200" b="1" dirty="0">
                <a:latin typeface="Calibri" panose="020F0502020204030204" pitchFamily="34" charset="0"/>
                <a:cs typeface="Calibri" panose="020F0502020204030204" pitchFamily="34" charset="0"/>
              </a:rPr>
              <a:t>2</a:t>
            </a:r>
          </a:p>
          <a:p>
            <a:pPr marL="0" indent="0" algn="ctr">
              <a:buFont typeface="Wingdings 3" charset="2"/>
              <a:buNone/>
            </a:pPr>
            <a:r>
              <a:rPr lang="it-IT" sz="4200" b="1" dirty="0">
                <a:latin typeface="Calibri" panose="020F0502020204030204" pitchFamily="34" charset="0"/>
                <a:cs typeface="Calibri" panose="020F0502020204030204" pitchFamily="34" charset="0"/>
              </a:rPr>
              <a:t>COME </a:t>
            </a:r>
          </a:p>
        </p:txBody>
      </p:sp>
      <p:sp>
        <p:nvSpPr>
          <p:cNvPr id="6" name="Segnaposto contenuto 2">
            <a:extLst>
              <a:ext uri="{FF2B5EF4-FFF2-40B4-BE49-F238E27FC236}">
                <a16:creationId xmlns:a16="http://schemas.microsoft.com/office/drawing/2014/main" id="{1555D8B8-86EB-04D7-1E35-E8A8AA251539}"/>
              </a:ext>
            </a:extLst>
          </p:cNvPr>
          <p:cNvSpPr txBox="1">
            <a:spLocks/>
          </p:cNvSpPr>
          <p:nvPr/>
        </p:nvSpPr>
        <p:spPr>
          <a:xfrm>
            <a:off x="7024742" y="1788486"/>
            <a:ext cx="3028321" cy="1844532"/>
          </a:xfrm>
          <a:prstGeom prst="rect">
            <a:avLst/>
          </a:prstGeom>
          <a:ln w="38100">
            <a:solidFill>
              <a:srgbClr val="92D050"/>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it-IT" sz="4200" b="1" dirty="0">
                <a:latin typeface="Calibri" panose="020F0502020204030204" pitchFamily="34" charset="0"/>
                <a:cs typeface="Calibri" panose="020F0502020204030204" pitchFamily="34" charset="0"/>
              </a:rPr>
              <a:t>3</a:t>
            </a:r>
          </a:p>
          <a:p>
            <a:pPr marL="0" indent="0" algn="ctr">
              <a:buFont typeface="Wingdings 3" charset="2"/>
              <a:buNone/>
            </a:pPr>
            <a:r>
              <a:rPr lang="it-IT" sz="4200" b="1" dirty="0">
                <a:latin typeface="Calibri" panose="020F0502020204030204" pitchFamily="34" charset="0"/>
                <a:cs typeface="Calibri" panose="020F0502020204030204" pitchFamily="34" charset="0"/>
              </a:rPr>
              <a:t>DOVE </a:t>
            </a:r>
          </a:p>
          <a:p>
            <a:pPr marL="0" indent="0">
              <a:buFont typeface="Wingdings 3" charset="2"/>
              <a:buNone/>
            </a:pPr>
            <a:endParaRPr lang="it-IT" sz="2400" b="1" dirty="0">
              <a:latin typeface="Calibri" panose="020F0502020204030204" pitchFamily="34" charset="0"/>
              <a:cs typeface="Calibri" panose="020F0502020204030204" pitchFamily="34" charset="0"/>
            </a:endParaRPr>
          </a:p>
        </p:txBody>
      </p:sp>
      <p:pic>
        <p:nvPicPr>
          <p:cNvPr id="5122" name="Picture 2" descr="I volontari del Pettirosso: salvati dall'alluvione l'asinello Mais, cani e  gatti- Corriere.it">
            <a:extLst>
              <a:ext uri="{FF2B5EF4-FFF2-40B4-BE49-F238E27FC236}">
                <a16:creationId xmlns:a16="http://schemas.microsoft.com/office/drawing/2014/main" id="{2E64B880-B5B6-298E-EA42-678F930F8A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4" r="18383"/>
          <a:stretch/>
        </p:blipFill>
        <p:spPr bwMode="auto">
          <a:xfrm>
            <a:off x="847079" y="4049363"/>
            <a:ext cx="2618916" cy="25200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LLUVIONE. GATTI IN SALVO GRAZIE ALLA SINERGIA TRA OIPA E VIGILI DEL FUOCO  - OIPA Italia">
            <a:extLst>
              <a:ext uri="{FF2B5EF4-FFF2-40B4-BE49-F238E27FC236}">
                <a16:creationId xmlns:a16="http://schemas.microsoft.com/office/drawing/2014/main" id="{5E7B421F-F70C-8B2E-0092-AC61C8822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450" y="4102047"/>
            <a:ext cx="4229100" cy="24951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a:extLst>
              <a:ext uri="{FF2B5EF4-FFF2-40B4-BE49-F238E27FC236}">
                <a16:creationId xmlns:a16="http://schemas.microsoft.com/office/drawing/2014/main" id="{77A985DB-B410-3E4B-3837-C65CDADACB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255"/>
          <a:stretch/>
        </p:blipFill>
        <p:spPr bwMode="auto">
          <a:xfrm>
            <a:off x="8726005" y="3969541"/>
            <a:ext cx="2904800" cy="2679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9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rganizzazione e Gestione dell&amp;#39;emergenza 7 giugno ppt scaricare">
            <a:extLst>
              <a:ext uri="{FF2B5EF4-FFF2-40B4-BE49-F238E27FC236}">
                <a16:creationId xmlns:a16="http://schemas.microsoft.com/office/drawing/2014/main" id="{A88B39B4-B4E4-F84A-8076-B1CF79160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9" t="23216" r="76396" b="55946"/>
          <a:stretch/>
        </p:blipFill>
        <p:spPr bwMode="auto">
          <a:xfrm>
            <a:off x="41455" y="2495659"/>
            <a:ext cx="1670098" cy="1382982"/>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7F8D12B5-028C-7B4A-9901-FEF182650FBF}"/>
              </a:ext>
            </a:extLst>
          </p:cNvPr>
          <p:cNvSpPr>
            <a:spLocks noGrp="1"/>
          </p:cNvSpPr>
          <p:nvPr>
            <p:ph type="title"/>
          </p:nvPr>
        </p:nvSpPr>
        <p:spPr>
          <a:xfrm>
            <a:off x="0" y="227386"/>
            <a:ext cx="9740900" cy="786714"/>
          </a:xfrm>
        </p:spPr>
        <p:txBody>
          <a:bodyPr>
            <a:normAutofit/>
          </a:bodyPr>
          <a:lstStyle/>
          <a:p>
            <a:pPr algn="ctr"/>
            <a:r>
              <a:rPr lang="it-IT" sz="3200" b="1" dirty="0">
                <a:solidFill>
                  <a:schemeClr val="accent2">
                    <a:lumMod val="75000"/>
                  </a:schemeClr>
                </a:solidFill>
                <a:latin typeface="Calibri" panose="020F0502020204030204" pitchFamily="34" charset="0"/>
                <a:cs typeface="Calibri" panose="020F0502020204030204" pitchFamily="34" charset="0"/>
              </a:rPr>
              <a:t>OPERATORI ADDETTI ALLA GESTIONE DELLE EMERGENZE</a:t>
            </a:r>
          </a:p>
        </p:txBody>
      </p:sp>
      <p:sp>
        <p:nvSpPr>
          <p:cNvPr id="3" name="Segnaposto contenuto 2">
            <a:extLst>
              <a:ext uri="{FF2B5EF4-FFF2-40B4-BE49-F238E27FC236}">
                <a16:creationId xmlns:a16="http://schemas.microsoft.com/office/drawing/2014/main" id="{24D6ECD5-0108-BA44-9482-5AEADA3D6A5D}"/>
              </a:ext>
            </a:extLst>
          </p:cNvPr>
          <p:cNvSpPr>
            <a:spLocks noGrp="1"/>
          </p:cNvSpPr>
          <p:nvPr>
            <p:ph idx="1"/>
          </p:nvPr>
        </p:nvSpPr>
        <p:spPr>
          <a:xfrm>
            <a:off x="251562" y="1232534"/>
            <a:ext cx="7801575" cy="1269375"/>
          </a:xfrm>
        </p:spPr>
        <p:txBody>
          <a:bodyPr>
            <a:noAutofit/>
          </a:bodyPr>
          <a:lstStyle/>
          <a:p>
            <a:r>
              <a:rPr lang="it-IT" sz="1900" b="1" dirty="0">
                <a:latin typeface="Calibri" panose="020F0502020204030204" pitchFamily="34" charset="0"/>
                <a:cs typeface="Calibri" panose="020F0502020204030204" pitchFamily="34" charset="0"/>
              </a:rPr>
              <a:t>LA SQUADRA DI EMERGENZA. </a:t>
            </a:r>
            <a:r>
              <a:rPr lang="it-IT" sz="1900" dirty="0">
                <a:latin typeface="Calibri" panose="020F0502020204030204" pitchFamily="34" charset="0"/>
                <a:cs typeface="Calibri" panose="020F0502020204030204" pitchFamily="34" charset="0"/>
              </a:rPr>
              <a:t>è costituita da operatori che hanno ricevuto una adeguata informazione sui rischi prevedibili, sulle misure da osservare per prevenire incendi ed altri incidenti e sul comportamento da adottare in caso di pericolo </a:t>
            </a:r>
            <a:endParaRPr lang="it-IT" sz="1900" b="1" dirty="0">
              <a:latin typeface="Calibri" panose="020F0502020204030204" pitchFamily="34" charset="0"/>
              <a:cs typeface="Calibri" panose="020F0502020204030204" pitchFamily="34" charset="0"/>
            </a:endParaRPr>
          </a:p>
        </p:txBody>
      </p:sp>
      <p:pic>
        <p:nvPicPr>
          <p:cNvPr id="1028" name="Picture 4" descr="Organizzazione e Gestione dell&amp;#39;emergenza 7 giugno ppt scaricare">
            <a:extLst>
              <a:ext uri="{FF2B5EF4-FFF2-40B4-BE49-F238E27FC236}">
                <a16:creationId xmlns:a16="http://schemas.microsoft.com/office/drawing/2014/main" id="{25312343-5545-6641-9F85-C3F971E0C2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574" t="16937" r="16261" b="53153"/>
          <a:stretch/>
        </p:blipFill>
        <p:spPr bwMode="auto">
          <a:xfrm>
            <a:off x="130901" y="4096373"/>
            <a:ext cx="1752371" cy="2051223"/>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contenuto 2">
            <a:extLst>
              <a:ext uri="{FF2B5EF4-FFF2-40B4-BE49-F238E27FC236}">
                <a16:creationId xmlns:a16="http://schemas.microsoft.com/office/drawing/2014/main" id="{A1750E78-1A0A-B1DB-2697-171E27A0D54C}"/>
              </a:ext>
            </a:extLst>
          </p:cNvPr>
          <p:cNvSpPr txBox="1">
            <a:spLocks/>
          </p:cNvSpPr>
          <p:nvPr/>
        </p:nvSpPr>
        <p:spPr>
          <a:xfrm>
            <a:off x="2056793" y="4213111"/>
            <a:ext cx="9055708" cy="100552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it-IT" sz="1900" b="1" dirty="0">
                <a:latin typeface="Calibri" panose="020F0502020204030204" pitchFamily="34" charset="0"/>
                <a:cs typeface="Calibri" panose="020F0502020204030204" pitchFamily="34" charset="0"/>
              </a:rPr>
              <a:t>ADDETTI ANTINCENDIO</a:t>
            </a:r>
            <a:r>
              <a:rPr lang="it-IT" sz="1900" dirty="0">
                <a:latin typeface="Calibri" panose="020F0502020204030204" pitchFamily="34" charset="0"/>
                <a:cs typeface="Calibri" panose="020F0502020204030204" pitchFamily="34" charset="0"/>
              </a:rPr>
              <a:t>: formati all’utilizzo presidi antincendio, messa in sicurezza degli impianti, si occuperanno di arginare i principi d’incendio nell’attesa, ove necessario, dei Vigili del Fuoco. </a:t>
            </a:r>
          </a:p>
          <a:p>
            <a:endParaRPr lang="it-IT" sz="1900" dirty="0">
              <a:latin typeface="Calibri" panose="020F0502020204030204" pitchFamily="34" charset="0"/>
              <a:cs typeface="Calibri" panose="020F0502020204030204" pitchFamily="34" charset="0"/>
            </a:endParaRPr>
          </a:p>
        </p:txBody>
      </p:sp>
      <p:sp>
        <p:nvSpPr>
          <p:cNvPr id="5" name="Segnaposto contenuto 2">
            <a:extLst>
              <a:ext uri="{FF2B5EF4-FFF2-40B4-BE49-F238E27FC236}">
                <a16:creationId xmlns:a16="http://schemas.microsoft.com/office/drawing/2014/main" id="{4BD60B97-1830-08AE-102C-98E9D586BCBE}"/>
              </a:ext>
            </a:extLst>
          </p:cNvPr>
          <p:cNvSpPr txBox="1">
            <a:spLocks/>
          </p:cNvSpPr>
          <p:nvPr/>
        </p:nvSpPr>
        <p:spPr>
          <a:xfrm>
            <a:off x="1709754" y="2610775"/>
            <a:ext cx="6824648" cy="132299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it-IT" sz="1900" b="1" dirty="0">
                <a:latin typeface="Calibri" panose="020F0502020204030204" pitchFamily="34" charset="0"/>
                <a:cs typeface="Calibri" panose="020F0502020204030204" pitchFamily="34" charset="0"/>
              </a:rPr>
              <a:t>COORDINATORE DELL’EMERGENZA</a:t>
            </a:r>
            <a:r>
              <a:rPr lang="it-IT" sz="1900" dirty="0">
                <a:latin typeface="Calibri" panose="020F0502020204030204" pitchFamily="34" charset="0"/>
                <a:cs typeface="Calibri" panose="020F0502020204030204" pitchFamily="34" charset="0"/>
              </a:rPr>
              <a:t>: dirige le operazioni e si interfaccia con i soccorsi esterni, coordina gli interventi, è responsabile dell’aggiornamento delle procedure (rubriche!) e della formazione degli addetti, organizza periodiche simulazioni</a:t>
            </a:r>
          </a:p>
          <a:p>
            <a:endParaRPr lang="it-IT" sz="1900" dirty="0">
              <a:latin typeface="Calibri" panose="020F0502020204030204" pitchFamily="34" charset="0"/>
              <a:cs typeface="Calibri" panose="020F0502020204030204" pitchFamily="34" charset="0"/>
            </a:endParaRPr>
          </a:p>
        </p:txBody>
      </p:sp>
      <p:pic>
        <p:nvPicPr>
          <p:cNvPr id="2050" name="Picture 2" descr="Monsters &amp; Co.: Guida TV, Trama e Cast - TV Sorrisi e Canzoni">
            <a:extLst>
              <a:ext uri="{FF2B5EF4-FFF2-40B4-BE49-F238E27FC236}">
                <a16:creationId xmlns:a16="http://schemas.microsoft.com/office/drawing/2014/main" id="{AD17BBC4-DFEC-0555-EC92-C5449339A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1" y="827929"/>
            <a:ext cx="3657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contenuto 2">
            <a:extLst>
              <a:ext uri="{FF2B5EF4-FFF2-40B4-BE49-F238E27FC236}">
                <a16:creationId xmlns:a16="http://schemas.microsoft.com/office/drawing/2014/main" id="{1831E64D-1EE1-61BE-BF3B-DEDCC837426D}"/>
              </a:ext>
            </a:extLst>
          </p:cNvPr>
          <p:cNvSpPr txBox="1">
            <a:spLocks/>
          </p:cNvSpPr>
          <p:nvPr/>
        </p:nvSpPr>
        <p:spPr>
          <a:xfrm>
            <a:off x="2056792" y="5497974"/>
            <a:ext cx="7944840" cy="5939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it-IT" sz="1900" b="1" dirty="0">
                <a:latin typeface="Calibri" panose="020F0502020204030204" pitchFamily="34" charset="0"/>
                <a:cs typeface="Calibri" panose="020F0502020204030204" pitchFamily="34" charset="0"/>
              </a:rPr>
              <a:t>ADDETTI AL PRIMO SOCCORSO: </a:t>
            </a:r>
            <a:r>
              <a:rPr lang="it-IT" sz="1900" dirty="0">
                <a:latin typeface="Calibri" panose="020F0502020204030204" pitchFamily="34" charset="0"/>
                <a:cs typeface="Calibri" panose="020F0502020204030204" pitchFamily="34" charset="0"/>
              </a:rPr>
              <a:t>operatori formati in grado di effettuare manovre di primo soccorso su persone o animali</a:t>
            </a:r>
          </a:p>
          <a:p>
            <a:pPr marL="0" indent="0">
              <a:buFont typeface="Wingdings 3" charset="2"/>
              <a:buNone/>
            </a:pPr>
            <a:endParaRPr lang="it-IT" sz="1900" dirty="0">
              <a:latin typeface="Calibri" panose="020F0502020204030204" pitchFamily="34" charset="0"/>
              <a:cs typeface="Calibri" panose="020F0502020204030204" pitchFamily="34" charset="0"/>
            </a:endParaRPr>
          </a:p>
          <a:p>
            <a:endParaRPr lang="it-IT" sz="1900" dirty="0">
              <a:latin typeface="Calibri" panose="020F0502020204030204" pitchFamily="34" charset="0"/>
              <a:cs typeface="Calibri" panose="020F0502020204030204" pitchFamily="34" charset="0"/>
            </a:endParaRPr>
          </a:p>
        </p:txBody>
      </p:sp>
      <p:pic>
        <p:nvPicPr>
          <p:cNvPr id="2052" name="Picture 4" descr="La gestione delle emergenze | Personale | Provincia autonoma di Bolzano -  Alto Adige">
            <a:extLst>
              <a:ext uri="{FF2B5EF4-FFF2-40B4-BE49-F238E27FC236}">
                <a16:creationId xmlns:a16="http://schemas.microsoft.com/office/drawing/2014/main" id="{446B7914-2BB3-262E-62FF-4FA535571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5208" y="5079758"/>
            <a:ext cx="2016848" cy="1183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21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49292152-35DB-FE6B-1B2F-348DD6790B71}"/>
              </a:ext>
            </a:extLst>
          </p:cNvPr>
          <p:cNvSpPr>
            <a:spLocks noGrp="1"/>
          </p:cNvSpPr>
          <p:nvPr>
            <p:ph type="title"/>
          </p:nvPr>
        </p:nvSpPr>
        <p:spPr>
          <a:xfrm>
            <a:off x="3056022" y="126827"/>
            <a:ext cx="6352674" cy="689811"/>
          </a:xfrm>
        </p:spPr>
        <p:txBody>
          <a:bodyPr>
            <a:noAutofit/>
          </a:bodyPr>
          <a:lstStyle/>
          <a:p>
            <a:pPr algn="ctr"/>
            <a:r>
              <a:rPr lang="it-IT" sz="4000" b="1" dirty="0">
                <a:solidFill>
                  <a:schemeClr val="accent2">
                    <a:lumMod val="75000"/>
                  </a:schemeClr>
                </a:solidFill>
                <a:latin typeface="Calibri" panose="020F0502020204030204" pitchFamily="34" charset="0"/>
                <a:cs typeface="Calibri" panose="020F0502020204030204" pitchFamily="34" charset="0"/>
              </a:rPr>
              <a:t>LA PLANIMETRIA</a:t>
            </a:r>
          </a:p>
        </p:txBody>
      </p:sp>
      <p:pic>
        <p:nvPicPr>
          <p:cNvPr id="8" name="Picture 6" descr="Cartello in alluminio Punto di Raccolta">
            <a:extLst>
              <a:ext uri="{FF2B5EF4-FFF2-40B4-BE49-F238E27FC236}">
                <a16:creationId xmlns:a16="http://schemas.microsoft.com/office/drawing/2014/main" id="{F0A55904-2A43-B16A-A41E-22C8B9891F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67" t="9730" r="18168" b="9910"/>
          <a:stretch/>
        </p:blipFill>
        <p:spPr bwMode="auto">
          <a:xfrm>
            <a:off x="1860830" y="2027468"/>
            <a:ext cx="1205373" cy="14933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rtello &quot;uscita di emergenza a destra&quot;">
            <a:extLst>
              <a:ext uri="{FF2B5EF4-FFF2-40B4-BE49-F238E27FC236}">
                <a16:creationId xmlns:a16="http://schemas.microsoft.com/office/drawing/2014/main" id="{5DF6E879-F540-F6E6-83C3-572474E4DD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80" t="3603" r="5350" b="2702"/>
          <a:stretch/>
        </p:blipFill>
        <p:spPr bwMode="auto">
          <a:xfrm>
            <a:off x="2215303" y="4974314"/>
            <a:ext cx="1174128" cy="14933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BBB15D6B-F490-ECD4-D56D-FF67591B6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50" y="4936717"/>
            <a:ext cx="1295942" cy="15309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a segnaletica di sicurezza | Voltimum Italia">
            <a:extLst>
              <a:ext uri="{FF2B5EF4-FFF2-40B4-BE49-F238E27FC236}">
                <a16:creationId xmlns:a16="http://schemas.microsoft.com/office/drawing/2014/main" id="{89B4F4F5-FDE3-72BE-7A07-F182A3AF7A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480" t="66139" r="28283" b="6846"/>
          <a:stretch/>
        </p:blipFill>
        <p:spPr bwMode="auto">
          <a:xfrm>
            <a:off x="205889" y="3056463"/>
            <a:ext cx="1453419" cy="12213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È ufficiale: nel Canavese ci sarà un nuovo gattile - Giornale La Voce">
            <a:extLst>
              <a:ext uri="{FF2B5EF4-FFF2-40B4-BE49-F238E27FC236}">
                <a16:creationId xmlns:a16="http://schemas.microsoft.com/office/drawing/2014/main" id="{5D5E615C-5210-0FAB-9A42-8B4125A53E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25" t="949" r="2018"/>
          <a:stretch/>
        </p:blipFill>
        <p:spPr bwMode="auto">
          <a:xfrm>
            <a:off x="4338997" y="1894114"/>
            <a:ext cx="7853004" cy="47674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gnaletica emergenza, come progettarla e installarla">
            <a:extLst>
              <a:ext uri="{FF2B5EF4-FFF2-40B4-BE49-F238E27FC236}">
                <a16:creationId xmlns:a16="http://schemas.microsoft.com/office/drawing/2014/main" id="{DD56AACD-BE26-1736-B6B8-954D296706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7821" y="1873932"/>
            <a:ext cx="3000660" cy="18003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entro Sill Shop - Cartello luminescente Cassetta di pronto soccorso |  Segnaletica Centro Sill">
            <a:extLst>
              <a:ext uri="{FF2B5EF4-FFF2-40B4-BE49-F238E27FC236}">
                <a16:creationId xmlns:a16="http://schemas.microsoft.com/office/drawing/2014/main" id="{27502FB0-D647-F3B9-E5F7-173999959AA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814" t="11907" r="16883" b="12745"/>
          <a:stretch/>
        </p:blipFill>
        <p:spPr bwMode="auto">
          <a:xfrm>
            <a:off x="284628" y="990338"/>
            <a:ext cx="1295942" cy="1495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6"/>
                                        </p:tgtEl>
                                        <p:attrNameLst>
                                          <p:attrName>style.visibility</p:attrName>
                                        </p:attrNameLst>
                                      </p:cBhvr>
                                      <p:to>
                                        <p:strVal val="visible"/>
                                      </p:to>
                                    </p:set>
                                    <p:anim calcmode="lin" valueType="num">
                                      <p:cBhvr additive="base">
                                        <p:cTn id="11" dur="500" fill="hold"/>
                                        <p:tgtEl>
                                          <p:spTgt spid="2056"/>
                                        </p:tgtEl>
                                        <p:attrNameLst>
                                          <p:attrName>ppt_x</p:attrName>
                                        </p:attrNameLst>
                                      </p:cBhvr>
                                      <p:tavLst>
                                        <p:tav tm="0">
                                          <p:val>
                                            <p:strVal val="#ppt_x"/>
                                          </p:val>
                                        </p:tav>
                                        <p:tav tm="100000">
                                          <p:val>
                                            <p:strVal val="#ppt_x"/>
                                          </p:val>
                                        </p:tav>
                                      </p:tavLst>
                                    </p:anim>
                                    <p:anim calcmode="lin" valueType="num">
                                      <p:cBhvr additive="base">
                                        <p:cTn id="12" dur="500" fill="hold"/>
                                        <p:tgtEl>
                                          <p:spTgt spid="205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49292152-35DB-FE6B-1B2F-348DD6790B71}"/>
              </a:ext>
            </a:extLst>
          </p:cNvPr>
          <p:cNvSpPr>
            <a:spLocks noGrp="1"/>
          </p:cNvSpPr>
          <p:nvPr>
            <p:ph type="title"/>
          </p:nvPr>
        </p:nvSpPr>
        <p:spPr>
          <a:xfrm>
            <a:off x="4523306" y="126827"/>
            <a:ext cx="5398617" cy="689811"/>
          </a:xfrm>
        </p:spPr>
        <p:txBody>
          <a:bodyPr>
            <a:noAutofit/>
          </a:bodyPr>
          <a:lstStyle/>
          <a:p>
            <a:pPr algn="ctr"/>
            <a:r>
              <a:rPr lang="it-IT" sz="4000" b="1" dirty="0">
                <a:solidFill>
                  <a:schemeClr val="accent2">
                    <a:lumMod val="75000"/>
                  </a:schemeClr>
                </a:solidFill>
                <a:latin typeface="Calibri" panose="020F0502020204030204" pitchFamily="34" charset="0"/>
                <a:cs typeface="Calibri" panose="020F0502020204030204" pitchFamily="34" charset="0"/>
              </a:rPr>
              <a:t>SEGNALETICA DEI BOX</a:t>
            </a:r>
          </a:p>
        </p:txBody>
      </p:sp>
      <p:sp>
        <p:nvSpPr>
          <p:cNvPr id="3" name="CasellaDiTesto 2">
            <a:extLst>
              <a:ext uri="{FF2B5EF4-FFF2-40B4-BE49-F238E27FC236}">
                <a16:creationId xmlns:a16="http://schemas.microsoft.com/office/drawing/2014/main" id="{8EFA0714-3D15-4AA5-C055-97C4548E979A}"/>
              </a:ext>
            </a:extLst>
          </p:cNvPr>
          <p:cNvSpPr txBox="1"/>
          <p:nvPr/>
        </p:nvSpPr>
        <p:spPr>
          <a:xfrm>
            <a:off x="482908" y="3443798"/>
            <a:ext cx="8483671" cy="3139193"/>
          </a:xfrm>
          <a:prstGeom prst="rect">
            <a:avLst/>
          </a:prstGeom>
          <a:noFill/>
        </p:spPr>
        <p:txBody>
          <a:bodyPr wrap="square" rtlCol="0" anchor="ctr">
            <a:spAutoFit/>
          </a:bodyPr>
          <a:lstStyle/>
          <a:p>
            <a:pPr marL="342900" lvl="0" indent="-342900" algn="just">
              <a:lnSpc>
                <a:spcPct val="107000"/>
              </a:lnSpc>
              <a:buFont typeface="Arial" panose="020B0604020202020204" pitchFamily="34" charset="0"/>
              <a:buChar char="•"/>
            </a:pPr>
            <a:r>
              <a:rPr lang="it-IT"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ROSSO</a:t>
            </a:r>
            <a:r>
              <a:rPr lang="it-IT" sz="1800" dirty="0">
                <a:effectLst/>
                <a:latin typeface="Calibri" panose="020F0502020204030204" pitchFamily="34" charset="0"/>
                <a:ea typeface="Calibri" panose="020F0502020204030204" pitchFamily="34" charset="0"/>
                <a:cs typeface="Calibri" panose="020F0502020204030204" pitchFamily="34" charset="0"/>
              </a:rPr>
              <a:t>: cane aggressivo o sociopatico. Attenzione: gestione solo da personale formato.</a:t>
            </a:r>
          </a:p>
          <a:p>
            <a:pPr lvl="0" algn="just">
              <a:lnSpc>
                <a:spcPct val="107000"/>
              </a:lnSpc>
            </a:pP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07000"/>
              </a:lnSpc>
              <a:buFont typeface="Arial" panose="020B0604020202020204" pitchFamily="34" charset="0"/>
              <a:buChar char="•"/>
            </a:pPr>
            <a:r>
              <a:rPr lang="it-IT" sz="1800" b="1"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GIALLO</a:t>
            </a:r>
            <a:r>
              <a:rPr lang="it-IT" sz="1800" dirty="0">
                <a:effectLst/>
                <a:latin typeface="Calibri" panose="020F0502020204030204" pitchFamily="34" charset="0"/>
                <a:ea typeface="Calibri" panose="020F0502020204030204" pitchFamily="34" charset="0"/>
                <a:cs typeface="Calibri" panose="020F0502020204030204" pitchFamily="34" charset="0"/>
              </a:rPr>
              <a:t>: cane nervoso e imprevedibile. Gestione con la supervisione del personale formato.</a:t>
            </a:r>
          </a:p>
          <a:p>
            <a:pPr lvl="0" algn="just">
              <a:lnSpc>
                <a:spcPct val="107000"/>
              </a:lnSpc>
            </a:pP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07000"/>
              </a:lnSpc>
              <a:buFont typeface="Arial" panose="020B0604020202020204" pitchFamily="34" charset="0"/>
              <a:buChar char="•"/>
            </a:pPr>
            <a:r>
              <a:rPr lang="it-IT" sz="1800" b="1"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VERDE</a:t>
            </a:r>
            <a:r>
              <a:rPr lang="it-IT" sz="1800" dirty="0">
                <a:effectLst/>
                <a:latin typeface="Calibri" panose="020F0502020204030204" pitchFamily="34" charset="0"/>
                <a:ea typeface="Calibri" panose="020F0502020204030204" pitchFamily="34" charset="0"/>
                <a:cs typeface="Calibri" panose="020F0502020204030204" pitchFamily="34" charset="0"/>
              </a:rPr>
              <a:t>: cane gestibile.</a:t>
            </a:r>
          </a:p>
          <a:p>
            <a:pPr lvl="0" algn="just">
              <a:lnSpc>
                <a:spcPct val="107000"/>
              </a:lnSpc>
            </a:pP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07000"/>
              </a:lnSpc>
              <a:spcAft>
                <a:spcPts val="800"/>
              </a:spcAft>
              <a:buFont typeface="Arial" panose="020B0604020202020204" pitchFamily="34" charset="0"/>
              <a:buChar char="•"/>
            </a:pPr>
            <a:r>
              <a:rPr lang="it-IT" sz="1800" b="1" dirty="0">
                <a:effectLst/>
                <a:latin typeface="Calibri" panose="020F0502020204030204" pitchFamily="34" charset="0"/>
                <a:ea typeface="Calibri" panose="020F0502020204030204" pitchFamily="34" charset="0"/>
                <a:cs typeface="Calibri" panose="020F0502020204030204" pitchFamily="34" charset="0"/>
              </a:rPr>
              <a:t>BIANCO</a:t>
            </a:r>
            <a:r>
              <a:rPr lang="it-IT" sz="1800" dirty="0">
                <a:effectLst/>
                <a:latin typeface="Calibri" panose="020F0502020204030204" pitchFamily="34" charset="0"/>
                <a:ea typeface="Calibri" panose="020F0502020204030204" pitchFamily="34" charset="0"/>
                <a:cs typeface="Calibri" panose="020F0502020204030204" pitchFamily="34" charset="0"/>
              </a:rPr>
              <a:t>: cane sordo, cieco o con qualche altra disabilità o a ridotta capacità motoria.</a:t>
            </a:r>
          </a:p>
          <a:p>
            <a:pPr marL="285750" indent="-285750">
              <a:buFont typeface="Arial" panose="020B0604020202020204" pitchFamily="34" charset="0"/>
              <a:buChar char="•"/>
            </a:pPr>
            <a:endParaRPr lang="it-IT" dirty="0">
              <a:latin typeface="Calibri" panose="020F0502020204030204" pitchFamily="34" charset="0"/>
              <a:cs typeface="Calibri" panose="020F0502020204030204" pitchFamily="34" charset="0"/>
            </a:endParaRPr>
          </a:p>
        </p:txBody>
      </p:sp>
      <p:pic>
        <p:nvPicPr>
          <p:cNvPr id="3074" name="Picture 2" descr="Ma i canili sono pieni di cani di razza!” - Ti presento il cane">
            <a:extLst>
              <a:ext uri="{FF2B5EF4-FFF2-40B4-BE49-F238E27FC236}">
                <a16:creationId xmlns:a16="http://schemas.microsoft.com/office/drawing/2014/main" id="{9993CBF5-5047-15E1-6F74-55C0240C5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53" r="22187" b="8262"/>
          <a:stretch/>
        </p:blipFill>
        <p:spPr bwMode="auto">
          <a:xfrm>
            <a:off x="257283" y="63032"/>
            <a:ext cx="4009916" cy="29838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l canile dovrebbe essere un luogo di passaggio, non una discarica!">
            <a:extLst>
              <a:ext uri="{FF2B5EF4-FFF2-40B4-BE49-F238E27FC236}">
                <a16:creationId xmlns:a16="http://schemas.microsoft.com/office/drawing/2014/main" id="{EF43513A-7D11-54DB-2016-E71255E0DF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501"/>
          <a:stretch/>
        </p:blipFill>
        <p:spPr bwMode="auto">
          <a:xfrm>
            <a:off x="9633098" y="4319787"/>
            <a:ext cx="2558902" cy="247849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0585E19-B899-A1CF-BB23-6926E4002402}"/>
              </a:ext>
            </a:extLst>
          </p:cNvPr>
          <p:cNvSpPr txBox="1"/>
          <p:nvPr/>
        </p:nvSpPr>
        <p:spPr>
          <a:xfrm>
            <a:off x="5018569" y="1254641"/>
            <a:ext cx="4903354" cy="1754326"/>
          </a:xfrm>
          <a:prstGeom prst="rect">
            <a:avLst/>
          </a:prstGeom>
          <a:noFill/>
        </p:spPr>
        <p:txBody>
          <a:bodyPr wrap="square" rtlCol="0">
            <a:spAutoFit/>
          </a:bodyPr>
          <a:lstStyle/>
          <a:p>
            <a:r>
              <a:rPr lang="it-IT" sz="1800" dirty="0">
                <a:effectLst/>
                <a:latin typeface="Calibri" panose="020F0502020204030204" pitchFamily="34" charset="0"/>
                <a:ea typeface="Calibri" panose="020F0502020204030204" pitchFamily="34" charset="0"/>
                <a:cs typeface="Calibri" panose="020F0502020204030204" pitchFamily="34" charset="0"/>
              </a:rPr>
              <a:t>Ogni box dovrebbe essere  contrassegnato da un colore  in base  al livello di socialità o di aggressività del cane ospitato.</a:t>
            </a:r>
          </a:p>
          <a:p>
            <a:r>
              <a:rPr lang="it-IT" dirty="0">
                <a:latin typeface="Calibri" panose="020F0502020204030204" pitchFamily="34" charset="0"/>
                <a:ea typeface="Calibri" panose="020F0502020204030204" pitchFamily="34" charset="0"/>
                <a:cs typeface="Calibri" panose="020F0502020204030204" pitchFamily="34" charset="0"/>
              </a:rPr>
              <a:t>La medesima colorazione va riportata in planimetria</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1440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a:extLst>
              <a:ext uri="{FF2B5EF4-FFF2-40B4-BE49-F238E27FC236}">
                <a16:creationId xmlns:a16="http://schemas.microsoft.com/office/drawing/2014/main" id="{49292152-35DB-FE6B-1B2F-348DD6790B71}"/>
              </a:ext>
            </a:extLst>
          </p:cNvPr>
          <p:cNvSpPr>
            <a:spLocks noGrp="1"/>
          </p:cNvSpPr>
          <p:nvPr>
            <p:ph type="title"/>
          </p:nvPr>
        </p:nvSpPr>
        <p:spPr>
          <a:xfrm>
            <a:off x="784064" y="290113"/>
            <a:ext cx="7568366" cy="689811"/>
          </a:xfrm>
        </p:spPr>
        <p:txBody>
          <a:bodyPr>
            <a:noAutofit/>
          </a:bodyPr>
          <a:lstStyle/>
          <a:p>
            <a:pPr algn="ctr"/>
            <a:r>
              <a:rPr lang="it-IT" sz="4000" b="1" dirty="0">
                <a:solidFill>
                  <a:schemeClr val="accent2">
                    <a:lumMod val="75000"/>
                  </a:schemeClr>
                </a:solidFill>
                <a:latin typeface="Calibri" panose="020F0502020204030204" pitchFamily="34" charset="0"/>
                <a:cs typeface="Calibri" panose="020F0502020204030204" pitchFamily="34" charset="0"/>
              </a:rPr>
              <a:t>SEGNALETICA DEI REPARTI</a:t>
            </a:r>
          </a:p>
        </p:txBody>
      </p:sp>
      <p:sp>
        <p:nvSpPr>
          <p:cNvPr id="4" name="CasellaDiTesto 3">
            <a:extLst>
              <a:ext uri="{FF2B5EF4-FFF2-40B4-BE49-F238E27FC236}">
                <a16:creationId xmlns:a16="http://schemas.microsoft.com/office/drawing/2014/main" id="{30585E19-B899-A1CF-BB23-6926E4002402}"/>
              </a:ext>
            </a:extLst>
          </p:cNvPr>
          <p:cNvSpPr txBox="1"/>
          <p:nvPr/>
        </p:nvSpPr>
        <p:spPr>
          <a:xfrm>
            <a:off x="3753134" y="1588770"/>
            <a:ext cx="5049672" cy="1631216"/>
          </a:xfrm>
          <a:prstGeom prst="rect">
            <a:avLst/>
          </a:prstGeom>
          <a:noFill/>
        </p:spPr>
        <p:txBody>
          <a:bodyPr wrap="square" rtlCol="0">
            <a:spAutoFit/>
          </a:bodyPr>
          <a:lstStyle/>
          <a:p>
            <a:r>
              <a:rPr lang="it-IT" sz="2000" dirty="0">
                <a:effectLst/>
                <a:latin typeface="Calibri" panose="020F0502020204030204" pitchFamily="34" charset="0"/>
                <a:ea typeface="Calibri" panose="020F0502020204030204" pitchFamily="34" charset="0"/>
                <a:cs typeface="Calibri" panose="020F0502020204030204" pitchFamily="34" charset="0"/>
              </a:rPr>
              <a:t>Ogni </a:t>
            </a:r>
            <a:r>
              <a:rPr lang="it-IT" sz="2000" dirty="0">
                <a:latin typeface="Calibri" panose="020F0502020204030204" pitchFamily="34" charset="0"/>
                <a:ea typeface="Calibri" panose="020F0502020204030204" pitchFamily="34" charset="0"/>
                <a:cs typeface="Calibri" panose="020F0502020204030204" pitchFamily="34" charset="0"/>
              </a:rPr>
              <a:t>reparto</a:t>
            </a:r>
            <a:r>
              <a:rPr lang="it-IT" sz="2000" dirty="0">
                <a:effectLst/>
                <a:latin typeface="Calibri" panose="020F0502020204030204" pitchFamily="34" charset="0"/>
                <a:ea typeface="Calibri" panose="020F0502020204030204" pitchFamily="34" charset="0"/>
                <a:cs typeface="Calibri" panose="020F0502020204030204" pitchFamily="34" charset="0"/>
              </a:rPr>
              <a:t> dovrebbe essere  contrassegnato in base alla propria funzione.</a:t>
            </a:r>
          </a:p>
          <a:p>
            <a:r>
              <a:rPr lang="it-IT" sz="2000" dirty="0">
                <a:latin typeface="Calibri" panose="020F0502020204030204" pitchFamily="34" charset="0"/>
                <a:ea typeface="Calibri" panose="020F0502020204030204" pitchFamily="34" charset="0"/>
                <a:cs typeface="Calibri" panose="020F0502020204030204" pitchFamily="34" charset="0"/>
              </a:rPr>
              <a:t>La medesima informazione va riportata in planimetria</a:t>
            </a:r>
            <a:endParaRPr lang="it-IT" sz="2000" dirty="0">
              <a:effectLst/>
              <a:latin typeface="Calibri" panose="020F0502020204030204" pitchFamily="34" charset="0"/>
              <a:ea typeface="Calibri" panose="020F0502020204030204" pitchFamily="34" charset="0"/>
              <a:cs typeface="Calibri" panose="020F0502020204030204" pitchFamily="34" charset="0"/>
            </a:endParaRPr>
          </a:p>
          <a:p>
            <a:endParaRPr lang="it-IT" sz="2000" dirty="0">
              <a:latin typeface="Calibri" panose="020F0502020204030204" pitchFamily="34" charset="0"/>
              <a:cs typeface="Calibri" panose="020F0502020204030204" pitchFamily="34" charset="0"/>
            </a:endParaRPr>
          </a:p>
        </p:txBody>
      </p:sp>
      <p:pic>
        <p:nvPicPr>
          <p:cNvPr id="6148" name="Picture 4" descr="Il Gattile di Ancona: aiutate i mici di Vallemiano.. basta un click!">
            <a:extLst>
              <a:ext uri="{FF2B5EF4-FFF2-40B4-BE49-F238E27FC236}">
                <a16:creationId xmlns:a16="http://schemas.microsoft.com/office/drawing/2014/main" id="{9D596A15-5CA5-2E92-EA36-77A7BE8E9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4960" y="4051268"/>
            <a:ext cx="3929517" cy="262494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3-infermeria-2">
            <a:extLst>
              <a:ext uri="{FF2B5EF4-FFF2-40B4-BE49-F238E27FC236}">
                <a16:creationId xmlns:a16="http://schemas.microsoft.com/office/drawing/2014/main" id="{5EFF2B6F-2192-8353-CEBD-3FE33FFA8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939" y="2015024"/>
            <a:ext cx="2872952" cy="383060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3-blu-6">
            <a:extLst>
              <a:ext uri="{FF2B5EF4-FFF2-40B4-BE49-F238E27FC236}">
                <a16:creationId xmlns:a16="http://schemas.microsoft.com/office/drawing/2014/main" id="{F8273B48-96E4-76FC-7E76-907D275CBA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6657" y="181788"/>
            <a:ext cx="2707820" cy="3610427"/>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Allarme abbandoni e cucciolate, dalle Vibrisse di Rivarolo appello  all'adozione - La Sentinella del Canavese">
            <a:extLst>
              <a:ext uri="{FF2B5EF4-FFF2-40B4-BE49-F238E27FC236}">
                <a16:creationId xmlns:a16="http://schemas.microsoft.com/office/drawing/2014/main" id="{385EA294-1443-5BE5-5F2F-A48097852D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450" y="4150594"/>
            <a:ext cx="4111171" cy="231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78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209D6084-6E0E-D844-9E7D-A7EFF6D563CF}"/>
              </a:ext>
            </a:extLst>
          </p:cNvPr>
          <p:cNvSpPr>
            <a:spLocks noGrp="1"/>
          </p:cNvSpPr>
          <p:nvPr>
            <p:ph type="title"/>
          </p:nvPr>
        </p:nvSpPr>
        <p:spPr>
          <a:xfrm>
            <a:off x="3874351" y="1901549"/>
            <a:ext cx="4234248" cy="932788"/>
          </a:xfrm>
        </p:spPr>
        <p:txBody>
          <a:bodyPr>
            <a:normAutofit fontScale="90000"/>
          </a:bodyPr>
          <a:lstStyle/>
          <a:p>
            <a:pPr algn="ctr"/>
            <a:r>
              <a:rPr lang="it-IT" b="1" dirty="0">
                <a:solidFill>
                  <a:schemeClr val="accent1">
                    <a:lumMod val="75000"/>
                  </a:schemeClr>
                </a:solidFill>
                <a:latin typeface="Calibri" panose="020F0502020204030204" pitchFamily="34" charset="0"/>
                <a:cs typeface="Calibri" panose="020F0502020204030204" pitchFamily="34" charset="0"/>
              </a:rPr>
              <a:t>Parco Canile di Milano</a:t>
            </a:r>
            <a:br>
              <a:rPr lang="it-IT" b="1" dirty="0">
                <a:solidFill>
                  <a:schemeClr val="accent1">
                    <a:lumMod val="75000"/>
                  </a:schemeClr>
                </a:solidFill>
                <a:latin typeface="Calibri" panose="020F0502020204030204" pitchFamily="34" charset="0"/>
                <a:cs typeface="Calibri" panose="020F0502020204030204" pitchFamily="34" charset="0"/>
              </a:rPr>
            </a:br>
            <a:r>
              <a:rPr lang="it-IT" sz="2200" b="1" dirty="0">
                <a:solidFill>
                  <a:schemeClr val="accent1">
                    <a:lumMod val="75000"/>
                  </a:schemeClr>
                </a:solidFill>
                <a:latin typeface="Calibri" panose="020F0502020204030204" pitchFamily="34" charset="0"/>
                <a:cs typeface="Calibri" panose="020F0502020204030204" pitchFamily="34" charset="0"/>
              </a:rPr>
              <a:t>145 cani e 150 gatti</a:t>
            </a:r>
          </a:p>
        </p:txBody>
      </p:sp>
      <p:pic>
        <p:nvPicPr>
          <p:cNvPr id="9" name="Picture 2">
            <a:extLst>
              <a:ext uri="{FF2B5EF4-FFF2-40B4-BE49-F238E27FC236}">
                <a16:creationId xmlns:a16="http://schemas.microsoft.com/office/drawing/2014/main" id="{32CAEAEB-922D-BC4A-B12C-B28FB106F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30" y="3232529"/>
            <a:ext cx="2971527" cy="344909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F85B826-85C6-BC4C-85C0-7AB8622EA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0223" y="3300660"/>
            <a:ext cx="2484624" cy="33128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03A85A5-9BF5-8646-B0A6-BE782E9493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345"/>
          <a:stretch/>
        </p:blipFill>
        <p:spPr bwMode="auto">
          <a:xfrm>
            <a:off x="107090" y="257398"/>
            <a:ext cx="3775058" cy="26443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ilano| Ortica - Parco Canile, un gioiello che ci rende orgogliosi -  Urbanfile Blog">
            <a:extLst>
              <a:ext uri="{FF2B5EF4-FFF2-40B4-BE49-F238E27FC236}">
                <a16:creationId xmlns:a16="http://schemas.microsoft.com/office/drawing/2014/main" id="{17E02A0F-C78A-6C41-B7A3-F27771CE63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7261" y="138239"/>
            <a:ext cx="3976311" cy="26443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ilano| Ortica - Parco Canile, un gioiello che ci rende orgogliosi -  Urbanfile Blog">
            <a:extLst>
              <a:ext uri="{FF2B5EF4-FFF2-40B4-BE49-F238E27FC236}">
                <a16:creationId xmlns:a16="http://schemas.microsoft.com/office/drawing/2014/main" id="{8ECBDF59-7A54-EF4F-82A9-4E2A75F451B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123"/>
          <a:stretch/>
        </p:blipFill>
        <p:spPr bwMode="auto">
          <a:xfrm>
            <a:off x="4749255" y="109113"/>
            <a:ext cx="2605440" cy="175535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n ricordo dell&amp;#39;alluvione: il valore dei volontari – Parco Canile Milano">
            <a:extLst>
              <a:ext uri="{FF2B5EF4-FFF2-40B4-BE49-F238E27FC236}">
                <a16:creationId xmlns:a16="http://schemas.microsoft.com/office/drawing/2014/main" id="{5D8E046F-292E-B940-ABCB-0066B706DA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1275" y="4151883"/>
            <a:ext cx="4456670" cy="2508197"/>
          </a:xfrm>
          <a:prstGeom prst="rect">
            <a:avLst/>
          </a:prstGeom>
          <a:noFill/>
          <a:extLst>
            <a:ext uri="{909E8E84-426E-40DD-AFC4-6F175D3DCCD1}">
              <a14:hiddenFill xmlns:a14="http://schemas.microsoft.com/office/drawing/2010/main">
                <a:solidFill>
                  <a:srgbClr val="FFFFFF"/>
                </a:solidFill>
              </a14:hiddenFill>
            </a:ext>
          </a:extLst>
        </p:spPr>
      </p:pic>
      <p:sp>
        <p:nvSpPr>
          <p:cNvPr id="10" name="Titolo 1">
            <a:extLst>
              <a:ext uri="{FF2B5EF4-FFF2-40B4-BE49-F238E27FC236}">
                <a16:creationId xmlns:a16="http://schemas.microsoft.com/office/drawing/2014/main" id="{7D760339-5AD6-3C4C-8A90-106E6FCDDC41}"/>
              </a:ext>
            </a:extLst>
          </p:cNvPr>
          <p:cNvSpPr txBox="1">
            <a:spLocks/>
          </p:cNvSpPr>
          <p:nvPr/>
        </p:nvSpPr>
        <p:spPr>
          <a:xfrm>
            <a:off x="3870662" y="2771081"/>
            <a:ext cx="5053917" cy="132905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b="1" dirty="0">
                <a:solidFill>
                  <a:srgbClr val="C00000"/>
                </a:solidFill>
                <a:latin typeface="Calibri" panose="020F0502020204030204" pitchFamily="34" charset="0"/>
                <a:cs typeface="Calibri" panose="020F0502020204030204" pitchFamily="34" charset="0"/>
              </a:rPr>
              <a:t>15 novembre 2014: esondazione del Lambro</a:t>
            </a:r>
          </a:p>
        </p:txBody>
      </p:sp>
    </p:spTree>
    <p:extLst>
      <p:ext uri="{BB962C8B-B14F-4D97-AF65-F5344CB8AC3E}">
        <p14:creationId xmlns:p14="http://schemas.microsoft.com/office/powerpoint/2010/main" val="277832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DDC61D-6EF4-C0F3-9964-A465547C641C}"/>
              </a:ext>
            </a:extLst>
          </p:cNvPr>
          <p:cNvSpPr>
            <a:spLocks noGrp="1"/>
          </p:cNvSpPr>
          <p:nvPr>
            <p:ph type="title"/>
          </p:nvPr>
        </p:nvSpPr>
        <p:spPr>
          <a:xfrm>
            <a:off x="2912228" y="180447"/>
            <a:ext cx="4744165" cy="689811"/>
          </a:xfrm>
        </p:spPr>
        <p:txBody>
          <a:bodyPr>
            <a:noAutofit/>
          </a:bodyPr>
          <a:lstStyle/>
          <a:p>
            <a:pPr algn="ctr"/>
            <a:r>
              <a:rPr lang="it-IT" sz="4000" b="1" dirty="0">
                <a:solidFill>
                  <a:schemeClr val="accent2">
                    <a:lumMod val="75000"/>
                  </a:schemeClr>
                </a:solidFill>
                <a:latin typeface="Calibri" panose="020F0502020204030204" pitchFamily="34" charset="0"/>
                <a:cs typeface="Calibri" panose="020F0502020204030204" pitchFamily="34" charset="0"/>
              </a:rPr>
              <a:t>LA BACHECA</a:t>
            </a:r>
          </a:p>
        </p:txBody>
      </p:sp>
      <p:pic>
        <p:nvPicPr>
          <p:cNvPr id="9" name="Picture 2" descr="Piani di emergenza ed evacuazione - Diadromì">
            <a:extLst>
              <a:ext uri="{FF2B5EF4-FFF2-40B4-BE49-F238E27FC236}">
                <a16:creationId xmlns:a16="http://schemas.microsoft.com/office/drawing/2014/main" id="{C598C151-8636-47DC-D2AF-8507BC14F2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52" r="18509"/>
          <a:stretch/>
        </p:blipFill>
        <p:spPr bwMode="auto">
          <a:xfrm>
            <a:off x="282983" y="471732"/>
            <a:ext cx="1937819" cy="2404694"/>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7CB1F600-51E5-FC58-8402-88406C457164}"/>
              </a:ext>
            </a:extLst>
          </p:cNvPr>
          <p:cNvSpPr txBox="1"/>
          <p:nvPr/>
        </p:nvSpPr>
        <p:spPr>
          <a:xfrm>
            <a:off x="906179" y="4650205"/>
            <a:ext cx="2629246" cy="1477328"/>
          </a:xfrm>
          <a:prstGeom prst="rect">
            <a:avLst/>
          </a:prstGeom>
          <a:solidFill>
            <a:schemeClr val="accent4">
              <a:lumMod val="40000"/>
              <a:lumOff val="60000"/>
            </a:schemeClr>
          </a:solidFill>
        </p:spPr>
        <p:txBody>
          <a:bodyPr wrap="none" rtlCol="0">
            <a:spAutoFit/>
          </a:bodyPr>
          <a:lstStyle/>
          <a:p>
            <a:r>
              <a:rPr lang="it-IT" dirty="0"/>
              <a:t>NUMERI DI EMERGENZA:</a:t>
            </a:r>
          </a:p>
          <a:p>
            <a:pPr marL="285750" indent="-285750">
              <a:buFont typeface="Arial" panose="020B0604020202020204" pitchFamily="34" charset="0"/>
              <a:buChar char="•"/>
            </a:pPr>
            <a:r>
              <a:rPr lang="it-IT" dirty="0"/>
              <a:t>CARABINIERI</a:t>
            </a:r>
          </a:p>
          <a:p>
            <a:pPr marL="285750" indent="-285750">
              <a:buFont typeface="Arial" panose="020B0604020202020204" pitchFamily="34" charset="0"/>
              <a:buChar char="•"/>
            </a:pPr>
            <a:r>
              <a:rPr lang="it-IT" dirty="0"/>
              <a:t>VIGILI DEL FUOCO</a:t>
            </a:r>
          </a:p>
          <a:p>
            <a:pPr marL="285750" indent="-285750">
              <a:buFont typeface="Arial" panose="020B0604020202020204" pitchFamily="34" charset="0"/>
              <a:buChar char="•"/>
            </a:pPr>
            <a:r>
              <a:rPr lang="it-IT" dirty="0"/>
              <a:t>PROTEZIONE CIVILE</a:t>
            </a:r>
          </a:p>
          <a:p>
            <a:pPr marL="285750" indent="-285750">
              <a:buFont typeface="Arial" panose="020B0604020202020204" pitchFamily="34" charset="0"/>
              <a:buChar char="•"/>
            </a:pPr>
            <a:r>
              <a:rPr lang="it-IT" dirty="0"/>
              <a:t>VETERINARI</a:t>
            </a:r>
          </a:p>
        </p:txBody>
      </p:sp>
      <p:sp>
        <p:nvSpPr>
          <p:cNvPr id="13" name="CasellaDiTesto 12">
            <a:extLst>
              <a:ext uri="{FF2B5EF4-FFF2-40B4-BE49-F238E27FC236}">
                <a16:creationId xmlns:a16="http://schemas.microsoft.com/office/drawing/2014/main" id="{C9645829-7DD0-C260-5AA7-FE5185EFC47A}"/>
              </a:ext>
            </a:extLst>
          </p:cNvPr>
          <p:cNvSpPr txBox="1"/>
          <p:nvPr/>
        </p:nvSpPr>
        <p:spPr>
          <a:xfrm rot="932600">
            <a:off x="7662651" y="920806"/>
            <a:ext cx="3748077" cy="461665"/>
          </a:xfrm>
          <a:prstGeom prst="rect">
            <a:avLst/>
          </a:prstGeom>
          <a:noFill/>
          <a:ln>
            <a:solidFill>
              <a:srgbClr val="FF0000"/>
            </a:solidFill>
            <a:extLst>
              <a:ext uri="{C807C97D-BFC1-408E-A445-0C87EB9F89A2}">
                <ask:lineSketchStyleProps xmlns:ask="http://schemas.microsoft.com/office/drawing/2018/sketchyshapes">
                  <ask:type>
                    <ask:lineSketchNone/>
                  </ask:type>
                </ask:lineSketchStyleProps>
              </a:ext>
            </a:extLst>
          </a:ln>
        </p:spPr>
        <p:txBody>
          <a:bodyPr wrap="none" rtlCol="0">
            <a:spAutoFit/>
          </a:bodyPr>
          <a:lstStyle/>
          <a:p>
            <a:r>
              <a:rPr lang="it-IT" sz="2400" dirty="0"/>
              <a:t>ALL’ENTRATA DEL GATTILE</a:t>
            </a:r>
          </a:p>
        </p:txBody>
      </p:sp>
      <p:sp>
        <p:nvSpPr>
          <p:cNvPr id="10" name="CasellaDiTesto 9">
            <a:extLst>
              <a:ext uri="{FF2B5EF4-FFF2-40B4-BE49-F238E27FC236}">
                <a16:creationId xmlns:a16="http://schemas.microsoft.com/office/drawing/2014/main" id="{C44A122C-81B8-1427-7877-4780141E2DA5}"/>
              </a:ext>
            </a:extLst>
          </p:cNvPr>
          <p:cNvSpPr txBox="1"/>
          <p:nvPr/>
        </p:nvSpPr>
        <p:spPr>
          <a:xfrm>
            <a:off x="3130597" y="1736968"/>
            <a:ext cx="3106941" cy="2585323"/>
          </a:xfrm>
          <a:prstGeom prst="rect">
            <a:avLst/>
          </a:prstGeom>
          <a:solidFill>
            <a:schemeClr val="accent3">
              <a:lumMod val="40000"/>
              <a:lumOff val="60000"/>
            </a:schemeClr>
          </a:solidFill>
        </p:spPr>
        <p:txBody>
          <a:bodyPr wrap="none" rtlCol="0">
            <a:spAutoFit/>
          </a:bodyPr>
          <a:lstStyle/>
          <a:p>
            <a:r>
              <a:rPr lang="it-IT" dirty="0"/>
              <a:t>COORDINATORE EMERGENZE</a:t>
            </a:r>
          </a:p>
          <a:p>
            <a:r>
              <a:rPr lang="it-IT" dirty="0"/>
              <a:t>…………………………………………</a:t>
            </a:r>
          </a:p>
          <a:p>
            <a:r>
              <a:rPr lang="it-IT" dirty="0"/>
              <a:t>SQUADRA EMERGENZE</a:t>
            </a:r>
          </a:p>
          <a:p>
            <a:pPr marL="285750" indent="-285750">
              <a:buFont typeface="Arial" panose="020B0604020202020204" pitchFamily="34" charset="0"/>
              <a:buChar char="•"/>
            </a:pPr>
            <a:r>
              <a:rPr lang="it-IT" dirty="0"/>
              <a:t>…………………………………..</a:t>
            </a:r>
          </a:p>
          <a:p>
            <a:pPr marL="285750" indent="-285750">
              <a:buFont typeface="Arial" panose="020B0604020202020204" pitchFamily="34" charset="0"/>
              <a:buChar char="•"/>
            </a:pPr>
            <a:r>
              <a:rPr lang="it-IT" dirty="0"/>
              <a:t>………………………………….</a:t>
            </a:r>
          </a:p>
          <a:p>
            <a:pPr marL="285750" indent="-285750">
              <a:buFont typeface="Arial" panose="020B0604020202020204" pitchFamily="34" charset="0"/>
              <a:buChar char="•"/>
            </a:pPr>
            <a:r>
              <a:rPr lang="it-IT" dirty="0"/>
              <a:t>…………………………………..</a:t>
            </a:r>
          </a:p>
          <a:p>
            <a:pPr marL="285750" indent="-285750">
              <a:buFont typeface="Arial" panose="020B0604020202020204" pitchFamily="34" charset="0"/>
              <a:buChar char="•"/>
            </a:pPr>
            <a:r>
              <a:rPr lang="it-IT" dirty="0"/>
              <a:t>…………………………………..</a:t>
            </a:r>
          </a:p>
          <a:p>
            <a:pPr marL="285750" indent="-285750">
              <a:buFont typeface="Arial" panose="020B0604020202020204" pitchFamily="34" charset="0"/>
              <a:buChar char="•"/>
            </a:pPr>
            <a:r>
              <a:rPr lang="it-IT" dirty="0"/>
              <a:t>……………………………………..</a:t>
            </a:r>
          </a:p>
          <a:p>
            <a:pPr marL="285750" indent="-285750">
              <a:buFont typeface="Arial" panose="020B0604020202020204" pitchFamily="34" charset="0"/>
              <a:buChar char="•"/>
            </a:pPr>
            <a:r>
              <a:rPr lang="it-IT" dirty="0"/>
              <a:t>……………………………………….</a:t>
            </a:r>
          </a:p>
        </p:txBody>
      </p:sp>
      <p:pic>
        <p:nvPicPr>
          <p:cNvPr id="7172" name="Picture 4" descr="Allegato 1: IL GATTILE COMUNALE DI FERRARA">
            <a:extLst>
              <a:ext uri="{FF2B5EF4-FFF2-40B4-BE49-F238E27FC236}">
                <a16:creationId xmlns:a16="http://schemas.microsoft.com/office/drawing/2014/main" id="{6E79B608-117F-CE39-78C7-0AEDC3DFA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690" y="2969374"/>
            <a:ext cx="3594035" cy="3361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69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E6CF0B-27E4-4900-8F51-63D3B717886C}"/>
              </a:ext>
            </a:extLst>
          </p:cNvPr>
          <p:cNvSpPr>
            <a:spLocks noGrp="1"/>
          </p:cNvSpPr>
          <p:nvPr>
            <p:ph type="title"/>
          </p:nvPr>
        </p:nvSpPr>
        <p:spPr>
          <a:xfrm>
            <a:off x="2342150" y="126827"/>
            <a:ext cx="7218948" cy="689811"/>
          </a:xfrm>
        </p:spPr>
        <p:txBody>
          <a:bodyPr>
            <a:noAutofit/>
          </a:bodyPr>
          <a:lstStyle/>
          <a:p>
            <a:pPr algn="ctr"/>
            <a:r>
              <a:rPr lang="it-IT" sz="4000" b="1" dirty="0">
                <a:solidFill>
                  <a:schemeClr val="accent2">
                    <a:lumMod val="75000"/>
                  </a:schemeClr>
                </a:solidFill>
                <a:latin typeface="Calibri" panose="020F0502020204030204" pitchFamily="34" charset="0"/>
                <a:cs typeface="Calibri" panose="020F0502020204030204" pitchFamily="34" charset="0"/>
              </a:rPr>
              <a:t>LA RUBRICA TELEFONICA</a:t>
            </a:r>
          </a:p>
        </p:txBody>
      </p:sp>
      <p:sp>
        <p:nvSpPr>
          <p:cNvPr id="3" name="CasellaDiTesto 2">
            <a:extLst>
              <a:ext uri="{FF2B5EF4-FFF2-40B4-BE49-F238E27FC236}">
                <a16:creationId xmlns:a16="http://schemas.microsoft.com/office/drawing/2014/main" id="{4A4D43F6-5EDA-3EC5-9241-28C468F56158}"/>
              </a:ext>
            </a:extLst>
          </p:cNvPr>
          <p:cNvSpPr txBox="1"/>
          <p:nvPr/>
        </p:nvSpPr>
        <p:spPr>
          <a:xfrm>
            <a:off x="3068651" y="1159324"/>
            <a:ext cx="5885009" cy="369332"/>
          </a:xfrm>
          <a:prstGeom prst="rect">
            <a:avLst/>
          </a:prstGeom>
          <a:noFill/>
        </p:spPr>
        <p:txBody>
          <a:bodyPr wrap="none" rtlCol="0">
            <a:spAutoFit/>
          </a:bodyPr>
          <a:lstStyle/>
          <a:p>
            <a:r>
              <a:rPr lang="it-IT" sz="1800" dirty="0">
                <a:effectLst/>
                <a:latin typeface="Calibri" panose="020F0502020204030204" pitchFamily="34" charset="0"/>
                <a:ea typeface="Calibri" panose="020F0502020204030204" pitchFamily="34" charset="0"/>
                <a:cs typeface="Calibri" panose="020F0502020204030204" pitchFamily="34" charset="0"/>
              </a:rPr>
              <a:t>Nel locale ufficio, posta in luogo di facile accesso ed evidente</a:t>
            </a:r>
            <a:endParaRPr lang="it-IT" dirty="0">
              <a:latin typeface="Calibri" panose="020F0502020204030204" pitchFamily="34" charset="0"/>
              <a:cs typeface="Calibri" panose="020F0502020204030204" pitchFamily="34" charset="0"/>
            </a:endParaRPr>
          </a:p>
        </p:txBody>
      </p:sp>
      <p:sp>
        <p:nvSpPr>
          <p:cNvPr id="4" name="CasellaDiTesto 3">
            <a:extLst>
              <a:ext uri="{FF2B5EF4-FFF2-40B4-BE49-F238E27FC236}">
                <a16:creationId xmlns:a16="http://schemas.microsoft.com/office/drawing/2014/main" id="{FE4F91E5-6039-5783-ADA7-094F4CBA3892}"/>
              </a:ext>
            </a:extLst>
          </p:cNvPr>
          <p:cNvSpPr txBox="1"/>
          <p:nvPr/>
        </p:nvSpPr>
        <p:spPr>
          <a:xfrm>
            <a:off x="1544176" y="1767087"/>
            <a:ext cx="8594436" cy="3635291"/>
          </a:xfrm>
          <a:prstGeom prst="rect">
            <a:avLst/>
          </a:prstGeom>
          <a:noFill/>
        </p:spPr>
        <p:txBody>
          <a:bodyPr wrap="square" rtlCol="0">
            <a:spAutoFit/>
          </a:bodyPr>
          <a:lstStyle/>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Responsabile della struttura</a:t>
            </a: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Personale che opera nella struttura (dipendenti e volontari) sulla base dell’organigramma</a:t>
            </a: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Veterinario incaricato dell’assistenza sanitaria</a:t>
            </a: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Servizio veterinario AUSL – Reperibilità Veterinaria</a:t>
            </a: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NUMERI UTILI EMERGENZE </a:t>
            </a: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Polizia Locale</a:t>
            </a: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Strutture di ricovero per gatti con le quali si è avviato un percorso di gemellaggio (pubbliche e private)</a:t>
            </a: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Pensioni per gatti</a:t>
            </a:r>
          </a:p>
          <a:p>
            <a:pPr marL="342900" lvl="0" indent="-342900" algn="just" fontAlgn="base">
              <a:lnSpc>
                <a:spcPct val="107000"/>
              </a:lnSpc>
              <a:buClr>
                <a:srgbClr val="000000"/>
              </a:buClr>
              <a:buSzPts val="1000"/>
              <a:buFont typeface="Tahoma" panose="020B0604030504040204" pitchFamily="34" charset="0"/>
              <a:buChar char="-"/>
            </a:pPr>
            <a:r>
              <a:rPr lang="it-IT" sz="18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Trasportatori</a:t>
            </a:r>
          </a:p>
          <a:p>
            <a:pPr marL="342900" lvl="0" indent="-342900" algn="just" fontAlgn="base">
              <a:lnSpc>
                <a:spcPct val="107000"/>
              </a:lnSpc>
              <a:spcAft>
                <a:spcPts val="800"/>
              </a:spcAft>
              <a:buClr>
                <a:srgbClr val="000000"/>
              </a:buClr>
              <a:buSzPts val="1000"/>
              <a:buFont typeface="Tahoma" panose="020B0604030504040204" pitchFamily="34" charset="0"/>
              <a:buChar char="-"/>
            </a:pPr>
            <a:r>
              <a:rPr lang="it-IT" sz="18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Associazioni animaliste</a:t>
            </a:r>
          </a:p>
        </p:txBody>
      </p:sp>
      <p:pic>
        <p:nvPicPr>
          <p:cNvPr id="1026" name="Picture 2" descr="RUBRICA TELEFONICA SPIRALATA ROTELLA - RUBRICHE UFFICIO - BAPI">
            <a:extLst>
              <a:ext uri="{FF2B5EF4-FFF2-40B4-BE49-F238E27FC236}">
                <a16:creationId xmlns:a16="http://schemas.microsoft.com/office/drawing/2014/main" id="{222122F1-E48A-261D-D038-59FE0E6571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33" t="9843" r="10819" b="10185"/>
          <a:stretch/>
        </p:blipFill>
        <p:spPr bwMode="auto">
          <a:xfrm>
            <a:off x="115979" y="5212"/>
            <a:ext cx="1687658" cy="187068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D57247CB-4720-F5C0-2D0C-704F4070C653}"/>
              </a:ext>
            </a:extLst>
          </p:cNvPr>
          <p:cNvPicPr>
            <a:picLocks noChangeAspect="1"/>
          </p:cNvPicPr>
          <p:nvPr/>
        </p:nvPicPr>
        <p:blipFill>
          <a:blip r:embed="rId3"/>
          <a:stretch>
            <a:fillRect/>
          </a:stretch>
        </p:blipFill>
        <p:spPr>
          <a:xfrm>
            <a:off x="10484622" y="5154013"/>
            <a:ext cx="1687658" cy="1687658"/>
          </a:xfrm>
          <a:prstGeom prst="rect">
            <a:avLst/>
          </a:prstGeom>
        </p:spPr>
      </p:pic>
      <p:sp>
        <p:nvSpPr>
          <p:cNvPr id="5" name="CasellaDiTesto 4">
            <a:extLst>
              <a:ext uri="{FF2B5EF4-FFF2-40B4-BE49-F238E27FC236}">
                <a16:creationId xmlns:a16="http://schemas.microsoft.com/office/drawing/2014/main" id="{5E987132-C76C-6C54-08AF-60395071A84C}"/>
              </a:ext>
            </a:extLst>
          </p:cNvPr>
          <p:cNvSpPr txBox="1"/>
          <p:nvPr/>
        </p:nvSpPr>
        <p:spPr>
          <a:xfrm rot="21108866">
            <a:off x="2668620" y="5108813"/>
            <a:ext cx="8441872" cy="646331"/>
          </a:xfrm>
          <a:prstGeom prst="rect">
            <a:avLst/>
          </a:prstGeom>
          <a:noFill/>
        </p:spPr>
        <p:txBody>
          <a:bodyPr wrap="square" rtlCol="0">
            <a:spAutoFit/>
          </a:bodyPr>
          <a:lstStyle/>
          <a:p>
            <a:r>
              <a:rPr lang="it-IT" sz="180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Nell’ambito degli operatori della struttura è individuato un responsabile del corretto aggiornamento della rubrica</a:t>
            </a:r>
          </a:p>
        </p:txBody>
      </p:sp>
    </p:spTree>
    <p:extLst>
      <p:ext uri="{BB962C8B-B14F-4D97-AF65-F5344CB8AC3E}">
        <p14:creationId xmlns:p14="http://schemas.microsoft.com/office/powerpoint/2010/main" val="304193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37AA916-F141-B900-C1AA-B6643737840E}"/>
              </a:ext>
            </a:extLst>
          </p:cNvPr>
          <p:cNvSpPr txBox="1"/>
          <p:nvPr/>
        </p:nvSpPr>
        <p:spPr>
          <a:xfrm>
            <a:off x="669471" y="1522711"/>
            <a:ext cx="7833084" cy="1371054"/>
          </a:xfrm>
          <a:prstGeom prst="rect">
            <a:avLst/>
          </a:prstGeom>
          <a:noFill/>
          <a:ln w="25400">
            <a:noFill/>
          </a:ln>
        </p:spPr>
        <p:txBody>
          <a:bodyPr wrap="square" lIns="0" tIns="360000" rIns="0" bIns="360000" rtlCol="0" anchor="ctr" anchorCtr="0">
            <a:spAutoFit/>
          </a:bodyPr>
          <a:lstStyle/>
          <a:p>
            <a:pPr marL="800100" lvl="1" indent="-342900" fontAlgn="base">
              <a:lnSpc>
                <a:spcPct val="107000"/>
              </a:lnSpc>
              <a:buClr>
                <a:srgbClr val="000000"/>
              </a:buClr>
              <a:buSzPts val="1000"/>
              <a:buFont typeface="Tahoma" panose="020B0604030504040204" pitchFamily="34" charset="0"/>
              <a:buChar char="-"/>
            </a:pPr>
            <a:r>
              <a:rPr lang="it-IT" sz="2000" u="none" strike="noStrike" dirty="0">
                <a:effectLst/>
                <a:uFill>
                  <a:solidFill>
                    <a:srgbClr val="000000"/>
                  </a:solidFill>
                </a:uFill>
                <a:latin typeface="Calibri" panose="020F0502020204030204" pitchFamily="34" charset="0"/>
                <a:ea typeface="Open Sans" panose="020B0606030504020204" pitchFamily="34" charset="0"/>
                <a:cs typeface="Calibri" panose="020F0502020204030204" pitchFamily="34" charset="0"/>
              </a:rPr>
              <a:t>Una o più </a:t>
            </a:r>
            <a:r>
              <a:rPr lang="it-IT" sz="2000" b="1" u="none" strike="noStrike" dirty="0">
                <a:effectLst/>
                <a:uFill>
                  <a:solidFill>
                    <a:srgbClr val="000000"/>
                  </a:solidFill>
                </a:uFill>
                <a:latin typeface="Calibri" panose="020F0502020204030204" pitchFamily="34" charset="0"/>
                <a:ea typeface="Open Sans" panose="020B0606030504020204" pitchFamily="34" charset="0"/>
                <a:cs typeface="Calibri" panose="020F0502020204030204" pitchFamily="34" charset="0"/>
              </a:rPr>
              <a:t>STRUTTURE GEMELLATE</a:t>
            </a:r>
            <a:r>
              <a:rPr lang="it-IT" sz="2000" u="none" strike="noStrike" dirty="0">
                <a:effectLst/>
                <a:uFill>
                  <a:solidFill>
                    <a:srgbClr val="000000"/>
                  </a:solidFill>
                </a:uFill>
                <a:latin typeface="Calibri" panose="020F0502020204030204" pitchFamily="34" charset="0"/>
                <a:ea typeface="Open Sans" panose="020B0606030504020204" pitchFamily="34" charset="0"/>
                <a:cs typeface="Calibri" panose="020F0502020204030204" pitchFamily="34" charset="0"/>
              </a:rPr>
              <a:t>: per l’accoglienza in emergenza di ….. gatti</a:t>
            </a:r>
          </a:p>
        </p:txBody>
      </p:sp>
      <p:sp>
        <p:nvSpPr>
          <p:cNvPr id="7" name="Titolo 1">
            <a:extLst>
              <a:ext uri="{FF2B5EF4-FFF2-40B4-BE49-F238E27FC236}">
                <a16:creationId xmlns:a16="http://schemas.microsoft.com/office/drawing/2014/main" id="{41660EED-F478-7F3E-6D21-DAD47CF48643}"/>
              </a:ext>
            </a:extLst>
          </p:cNvPr>
          <p:cNvSpPr>
            <a:spLocks noGrp="1"/>
          </p:cNvSpPr>
          <p:nvPr>
            <p:ph type="title"/>
          </p:nvPr>
        </p:nvSpPr>
        <p:spPr>
          <a:xfrm>
            <a:off x="1448801" y="45522"/>
            <a:ext cx="7218948" cy="689811"/>
          </a:xfrm>
        </p:spPr>
        <p:txBody>
          <a:bodyPr>
            <a:noAutofit/>
          </a:bodyPr>
          <a:lstStyle/>
          <a:p>
            <a:pPr algn="ctr"/>
            <a:r>
              <a:rPr lang="it-IT" sz="4000" b="1" dirty="0">
                <a:solidFill>
                  <a:schemeClr val="accent2">
                    <a:lumMod val="75000"/>
                  </a:schemeClr>
                </a:solidFill>
                <a:latin typeface="Calibri" panose="020F0502020204030204" pitchFamily="34" charset="0"/>
                <a:cs typeface="Calibri" panose="020F0502020204030204" pitchFamily="34" charset="0"/>
              </a:rPr>
              <a:t>Prepararsi in tempo di pace……</a:t>
            </a:r>
          </a:p>
        </p:txBody>
      </p:sp>
      <p:sp>
        <p:nvSpPr>
          <p:cNvPr id="8" name="CasellaDiTesto 7">
            <a:extLst>
              <a:ext uri="{FF2B5EF4-FFF2-40B4-BE49-F238E27FC236}">
                <a16:creationId xmlns:a16="http://schemas.microsoft.com/office/drawing/2014/main" id="{9927290E-896D-0299-5391-212DCCEA39E8}"/>
              </a:ext>
            </a:extLst>
          </p:cNvPr>
          <p:cNvSpPr txBox="1"/>
          <p:nvPr/>
        </p:nvSpPr>
        <p:spPr>
          <a:xfrm>
            <a:off x="265539" y="1153322"/>
            <a:ext cx="5062796" cy="707886"/>
          </a:xfrm>
          <a:prstGeom prst="rect">
            <a:avLst/>
          </a:prstGeom>
          <a:noFill/>
        </p:spPr>
        <p:txBody>
          <a:bodyPr wrap="none" rtlCol="0">
            <a:spAutoFit/>
          </a:bodyPr>
          <a:lstStyle/>
          <a:p>
            <a:r>
              <a:rPr lang="it-IT" sz="2000" dirty="0">
                <a:effectLst/>
                <a:latin typeface="Calibri" panose="020F0502020204030204" pitchFamily="34" charset="0"/>
                <a:ea typeface="Open Sans" panose="020B0606030504020204" pitchFamily="34" charset="0"/>
                <a:cs typeface="Calibri" panose="020F0502020204030204" pitchFamily="34" charset="0"/>
              </a:rPr>
              <a:t> Il Comune/gestore della struttura individuano:</a:t>
            </a:r>
          </a:p>
          <a:p>
            <a:endParaRPr lang="it-IT" sz="2000" dirty="0">
              <a:latin typeface="Calibri" panose="020F0502020204030204" pitchFamily="34" charset="0"/>
              <a:ea typeface="Open Sans" panose="020B0606030504020204" pitchFamily="34" charset="0"/>
              <a:cs typeface="Calibri" panose="020F0502020204030204" pitchFamily="34" charset="0"/>
            </a:endParaRPr>
          </a:p>
        </p:txBody>
      </p:sp>
      <p:sp>
        <p:nvSpPr>
          <p:cNvPr id="9" name="CasellaDiTesto 8">
            <a:extLst>
              <a:ext uri="{FF2B5EF4-FFF2-40B4-BE49-F238E27FC236}">
                <a16:creationId xmlns:a16="http://schemas.microsoft.com/office/drawing/2014/main" id="{CDFF3132-6113-E84A-5C10-93C69F35E241}"/>
              </a:ext>
            </a:extLst>
          </p:cNvPr>
          <p:cNvSpPr txBox="1"/>
          <p:nvPr/>
        </p:nvSpPr>
        <p:spPr>
          <a:xfrm rot="20663638">
            <a:off x="6334740" y="3845604"/>
            <a:ext cx="4015138" cy="523220"/>
          </a:xfrm>
          <a:prstGeom prst="rect">
            <a:avLst/>
          </a:prstGeom>
          <a:noFill/>
        </p:spPr>
        <p:txBody>
          <a:bodyPr wrap="none" rtlCol="0">
            <a:spAutoFit/>
          </a:bodyPr>
          <a:lstStyle/>
          <a:p>
            <a:r>
              <a:rPr lang="it-IT" sz="2800" b="1" dirty="0">
                <a:solidFill>
                  <a:srgbClr val="C00000"/>
                </a:solidFill>
                <a:latin typeface="Calibri" panose="020F0502020204030204" pitchFamily="34" charset="0"/>
                <a:cs typeface="Calibri" panose="020F0502020204030204" pitchFamily="34" charset="0"/>
              </a:rPr>
              <a:t>SIA PUBBLICI CHE PRIVATI</a:t>
            </a:r>
          </a:p>
        </p:txBody>
      </p:sp>
      <p:sp>
        <p:nvSpPr>
          <p:cNvPr id="3" name="CasellaDiTesto 2">
            <a:extLst>
              <a:ext uri="{FF2B5EF4-FFF2-40B4-BE49-F238E27FC236}">
                <a16:creationId xmlns:a16="http://schemas.microsoft.com/office/drawing/2014/main" id="{C0884516-9F2F-8DB0-511C-E5B937DA8A9F}"/>
              </a:ext>
            </a:extLst>
          </p:cNvPr>
          <p:cNvSpPr txBox="1"/>
          <p:nvPr/>
        </p:nvSpPr>
        <p:spPr>
          <a:xfrm>
            <a:off x="3100602" y="3015681"/>
            <a:ext cx="4787804" cy="1065676"/>
          </a:xfrm>
          <a:prstGeom prst="rect">
            <a:avLst/>
          </a:prstGeom>
          <a:noFill/>
        </p:spPr>
        <p:txBody>
          <a:bodyPr wrap="square">
            <a:spAutoFit/>
          </a:bodyPr>
          <a:lstStyle/>
          <a:p>
            <a:pPr marL="800100" lvl="1" indent="-342900" algn="just" fontAlgn="base">
              <a:lnSpc>
                <a:spcPct val="107000"/>
              </a:lnSpc>
              <a:buClr>
                <a:srgbClr val="000000"/>
              </a:buClr>
              <a:buSzPts val="1000"/>
              <a:buFont typeface="Tahoma" panose="020B0604030504040204" pitchFamily="34" charset="0"/>
              <a:buChar char="-"/>
            </a:pPr>
            <a:r>
              <a:rPr lang="it-IT" sz="2000" dirty="0">
                <a:uFill>
                  <a:solidFill>
                    <a:srgbClr val="000000"/>
                  </a:solidFill>
                </a:uFill>
                <a:latin typeface="Calibri" panose="020F0502020204030204" pitchFamily="34" charset="0"/>
                <a:ea typeface="Open Sans" panose="020B0606030504020204" pitchFamily="34" charset="0"/>
                <a:cs typeface="Calibri" panose="020F0502020204030204" pitchFamily="34" charset="0"/>
              </a:rPr>
              <a:t>Soggetti disponibili ad effettuare il </a:t>
            </a:r>
            <a:r>
              <a:rPr lang="it-IT" sz="2000" b="1" u="none" strike="noStrike" dirty="0">
                <a:effectLst/>
                <a:uFill>
                  <a:solidFill>
                    <a:srgbClr val="000000"/>
                  </a:solidFill>
                </a:uFill>
                <a:latin typeface="Calibri" panose="020F0502020204030204" pitchFamily="34" charset="0"/>
                <a:ea typeface="Open Sans" panose="020B0606030504020204" pitchFamily="34" charset="0"/>
                <a:cs typeface="Calibri" panose="020F0502020204030204" pitchFamily="34" charset="0"/>
              </a:rPr>
              <a:t>TRASPORTO </a:t>
            </a:r>
            <a:r>
              <a:rPr lang="it-IT" sz="2000" u="none" strike="noStrike" dirty="0">
                <a:effectLst/>
                <a:uFill>
                  <a:solidFill>
                    <a:srgbClr val="000000"/>
                  </a:solidFill>
                </a:uFill>
                <a:latin typeface="Calibri" panose="020F0502020204030204" pitchFamily="34" charset="0"/>
                <a:ea typeface="Open Sans" panose="020B0606030504020204" pitchFamily="34" charset="0"/>
                <a:cs typeface="Calibri" panose="020F0502020204030204" pitchFamily="34" charset="0"/>
              </a:rPr>
              <a:t>e attrezzature in numero sufficiente</a:t>
            </a:r>
            <a:endParaRPr lang="it-IT" sz="2000" b="1" u="none" strike="noStrike" dirty="0">
              <a:effectLst/>
              <a:uFill>
                <a:solidFill>
                  <a:srgbClr val="000000"/>
                </a:solidFill>
              </a:uFill>
              <a:latin typeface="Calibri" panose="020F0502020204030204" pitchFamily="34" charset="0"/>
              <a:ea typeface="Open Sans" panose="020B0606030504020204" pitchFamily="34" charset="0"/>
              <a:cs typeface="Calibri" panose="020F0502020204030204" pitchFamily="34" charset="0"/>
            </a:endParaRPr>
          </a:p>
        </p:txBody>
      </p:sp>
      <p:sp>
        <p:nvSpPr>
          <p:cNvPr id="4" name="CasellaDiTesto 3">
            <a:extLst>
              <a:ext uri="{FF2B5EF4-FFF2-40B4-BE49-F238E27FC236}">
                <a16:creationId xmlns:a16="http://schemas.microsoft.com/office/drawing/2014/main" id="{221B6A27-2E19-DDBD-1950-B941BC832AFE}"/>
              </a:ext>
            </a:extLst>
          </p:cNvPr>
          <p:cNvSpPr txBox="1"/>
          <p:nvPr/>
        </p:nvSpPr>
        <p:spPr>
          <a:xfrm>
            <a:off x="1974146" y="5260486"/>
            <a:ext cx="5223733" cy="1015663"/>
          </a:xfrm>
          <a:prstGeom prst="rect">
            <a:avLst/>
          </a:prstGeom>
          <a:noFill/>
        </p:spPr>
        <p:txBody>
          <a:bodyPr wrap="square" rtlCol="0">
            <a:spAutoFit/>
          </a:bodyPr>
          <a:lstStyle/>
          <a:p>
            <a:pPr marL="285750" indent="-285750">
              <a:buFont typeface="Arial" panose="020B0604020202020204" pitchFamily="34" charset="0"/>
              <a:buChar char="•"/>
            </a:pPr>
            <a:r>
              <a:rPr lang="it-IT" sz="2000" u="none" strike="noStrike" dirty="0">
                <a:effectLst/>
                <a:uFill>
                  <a:solidFill>
                    <a:srgbClr val="000000"/>
                  </a:solidFill>
                </a:uFill>
                <a:latin typeface="Calibri" panose="020F0502020204030204" pitchFamily="34" charset="0"/>
                <a:ea typeface="Open Sans" panose="020B0606030504020204" pitchFamily="34" charset="0"/>
                <a:cs typeface="Calibri" panose="020F0502020204030204" pitchFamily="34" charset="0"/>
              </a:rPr>
              <a:t>Soggetti/Associazioni per la gestione dei </a:t>
            </a:r>
            <a:r>
              <a:rPr lang="it-IT" sz="2000" dirty="0">
                <a:uFill>
                  <a:solidFill>
                    <a:srgbClr val="000000"/>
                  </a:solidFill>
                </a:uFill>
                <a:latin typeface="Calibri" panose="020F0502020204030204" pitchFamily="34" charset="0"/>
                <a:ea typeface="Open Sans" panose="020B0606030504020204" pitchFamily="34" charset="0"/>
                <a:cs typeface="Calibri" panose="020F0502020204030204" pitchFamily="34" charset="0"/>
              </a:rPr>
              <a:t>gatti</a:t>
            </a:r>
            <a:r>
              <a:rPr lang="it-IT" sz="2000" u="none" strike="noStrike" dirty="0">
                <a:effectLst/>
                <a:uFill>
                  <a:solidFill>
                    <a:srgbClr val="000000"/>
                  </a:solidFill>
                </a:uFill>
                <a:latin typeface="Calibri" panose="020F0502020204030204" pitchFamily="34" charset="0"/>
                <a:ea typeface="Open Sans" panose="020B0606030504020204" pitchFamily="34" charset="0"/>
                <a:cs typeface="Calibri" panose="020F0502020204030204" pitchFamily="34" charset="0"/>
              </a:rPr>
              <a:t> con  particolari problemi</a:t>
            </a:r>
          </a:p>
          <a:p>
            <a:endParaRPr lang="it-IT" sz="2000" dirty="0">
              <a:latin typeface="Calibri" panose="020F0502020204030204" pitchFamily="34" charset="0"/>
              <a:cs typeface="Calibri" panose="020F0502020204030204" pitchFamily="34" charset="0"/>
            </a:endParaRPr>
          </a:p>
        </p:txBody>
      </p:sp>
      <p:pic>
        <p:nvPicPr>
          <p:cNvPr id="9220" name="Picture 4" descr="3-blu-4">
            <a:extLst>
              <a:ext uri="{FF2B5EF4-FFF2-40B4-BE49-F238E27FC236}">
                <a16:creationId xmlns:a16="http://schemas.microsoft.com/office/drawing/2014/main" id="{2814487E-9304-F42D-1D4F-F88C1600E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 t="-5873" r="1240" b="18773"/>
          <a:stretch/>
        </p:blipFill>
        <p:spPr bwMode="auto">
          <a:xfrm>
            <a:off x="9167648" y="-65316"/>
            <a:ext cx="2729648" cy="301925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ratiko 2 Plast Trasportino per Cane e Gatto 55x36x36 cm | L'Ora degli  Animali">
            <a:extLst>
              <a:ext uri="{FF2B5EF4-FFF2-40B4-BE49-F238E27FC236}">
                <a16:creationId xmlns:a16="http://schemas.microsoft.com/office/drawing/2014/main" id="{306D48EC-29D1-545B-83F5-47BC9871B9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82" b="16858"/>
          <a:stretch/>
        </p:blipFill>
        <p:spPr bwMode="auto">
          <a:xfrm>
            <a:off x="159507" y="2681447"/>
            <a:ext cx="2610349" cy="213548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Ospedale Veterinario Universitario | Struttura didattica speciale  veterinaria">
            <a:extLst>
              <a:ext uri="{FF2B5EF4-FFF2-40B4-BE49-F238E27FC236}">
                <a16:creationId xmlns:a16="http://schemas.microsoft.com/office/drawing/2014/main" id="{DC3699B4-BEFD-6A96-3628-C1B3C8F9E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3193" y="4300621"/>
            <a:ext cx="32893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53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pianti antincendio: come funzionano i rilevatori di fumo? - SogarTech">
            <a:extLst>
              <a:ext uri="{FF2B5EF4-FFF2-40B4-BE49-F238E27FC236}">
                <a16:creationId xmlns:a16="http://schemas.microsoft.com/office/drawing/2014/main" id="{1D84CA43-997E-D74D-AD4C-457FA16B4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71" r="8698"/>
          <a:stretch/>
        </p:blipFill>
        <p:spPr bwMode="auto">
          <a:xfrm>
            <a:off x="7520061" y="4250798"/>
            <a:ext cx="3031472" cy="23890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ello &amp;#39;allarme antincendio&amp;#39;">
            <a:extLst>
              <a:ext uri="{FF2B5EF4-FFF2-40B4-BE49-F238E27FC236}">
                <a16:creationId xmlns:a16="http://schemas.microsoft.com/office/drawing/2014/main" id="{48430AD8-482C-9748-A762-A4B372DC5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953" y="1384207"/>
            <a:ext cx="1859978" cy="219238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1B863CA0-730E-ED43-8FB3-E98058EDEC98}"/>
              </a:ext>
            </a:extLst>
          </p:cNvPr>
          <p:cNvSpPr txBox="1"/>
          <p:nvPr/>
        </p:nvSpPr>
        <p:spPr>
          <a:xfrm>
            <a:off x="1064022" y="1316571"/>
            <a:ext cx="4264309" cy="923330"/>
          </a:xfrm>
          <a:prstGeom prst="rect">
            <a:avLst/>
          </a:prstGeom>
          <a:noFill/>
        </p:spPr>
        <p:txBody>
          <a:bodyPr wrap="none" rtlCol="0">
            <a:spAutoFit/>
          </a:bodyPr>
          <a:lstStyle/>
          <a:p>
            <a:r>
              <a:rPr lang="it-IT" sz="5400" b="1" u="sng" dirty="0">
                <a:solidFill>
                  <a:srgbClr val="FF0000"/>
                </a:solidFill>
                <a:latin typeface="Calibri" panose="020F0502020204030204" pitchFamily="34" charset="0"/>
                <a:cs typeface="Calibri" panose="020F0502020204030204" pitchFamily="34" charset="0"/>
              </a:rPr>
              <a:t>PREVENZIONE</a:t>
            </a:r>
          </a:p>
        </p:txBody>
      </p:sp>
      <p:sp>
        <p:nvSpPr>
          <p:cNvPr id="3" name="CasellaDiTesto 2">
            <a:extLst>
              <a:ext uri="{FF2B5EF4-FFF2-40B4-BE49-F238E27FC236}">
                <a16:creationId xmlns:a16="http://schemas.microsoft.com/office/drawing/2014/main" id="{3E54F02E-6EAF-5C45-A400-24ECDE655FD3}"/>
              </a:ext>
            </a:extLst>
          </p:cNvPr>
          <p:cNvSpPr txBox="1"/>
          <p:nvPr/>
        </p:nvSpPr>
        <p:spPr>
          <a:xfrm>
            <a:off x="1196397" y="2902395"/>
            <a:ext cx="7621032" cy="1569660"/>
          </a:xfrm>
          <a:prstGeom prst="rect">
            <a:avLst/>
          </a:prstGeom>
          <a:noFill/>
        </p:spPr>
        <p:txBody>
          <a:bodyPr wrap="square" rtlCol="0">
            <a:spAutoFit/>
          </a:bodyPr>
          <a:lstStyle/>
          <a:p>
            <a:pPr marL="285750" indent="-285750">
              <a:buClr>
                <a:srgbClr val="92D050"/>
              </a:buClr>
              <a:buFont typeface="Wingdings" pitchFamily="2" charset="2"/>
              <a:buChar char="Ø"/>
            </a:pPr>
            <a:r>
              <a:rPr lang="it-IT" sz="2400" dirty="0">
                <a:latin typeface="Calibri" panose="020F0502020204030204" pitchFamily="34" charset="0"/>
                <a:cs typeface="Calibri" panose="020F0502020204030204" pitchFamily="34" charset="0"/>
              </a:rPr>
              <a:t>Integrità impianti elettrici</a:t>
            </a:r>
          </a:p>
          <a:p>
            <a:pPr marL="285750" indent="-285750">
              <a:buClr>
                <a:srgbClr val="92D050"/>
              </a:buClr>
              <a:buFont typeface="Wingdings" pitchFamily="2" charset="2"/>
              <a:buChar char="Ø"/>
            </a:pPr>
            <a:r>
              <a:rPr lang="it-IT" sz="2400" dirty="0">
                <a:latin typeface="Calibri" panose="020F0502020204030204" pitchFamily="34" charset="0"/>
                <a:cs typeface="Calibri" panose="020F0502020204030204" pitchFamily="34" charset="0"/>
              </a:rPr>
              <a:t>Divieto di fumo</a:t>
            </a:r>
          </a:p>
          <a:p>
            <a:pPr marL="285750" indent="-285750">
              <a:buClr>
                <a:srgbClr val="92D050"/>
              </a:buClr>
              <a:buFont typeface="Wingdings" pitchFamily="2" charset="2"/>
              <a:buChar char="Ø"/>
            </a:pPr>
            <a:r>
              <a:rPr lang="it-IT" sz="2400" dirty="0">
                <a:latin typeface="Calibri" panose="020F0502020204030204" pitchFamily="34" charset="0"/>
                <a:cs typeface="Calibri" panose="020F0502020204030204" pitchFamily="34" charset="0"/>
              </a:rPr>
              <a:t>Divieto utilizzo di stufe e apparecchiature elettriche in cattivo stato</a:t>
            </a:r>
          </a:p>
        </p:txBody>
      </p:sp>
      <p:sp>
        <p:nvSpPr>
          <p:cNvPr id="10" name="CasellaDiTesto 9">
            <a:extLst>
              <a:ext uri="{FF2B5EF4-FFF2-40B4-BE49-F238E27FC236}">
                <a16:creationId xmlns:a16="http://schemas.microsoft.com/office/drawing/2014/main" id="{F4100A8B-7FB0-BE43-9D20-B9748BBC7892}"/>
              </a:ext>
            </a:extLst>
          </p:cNvPr>
          <p:cNvSpPr txBox="1"/>
          <p:nvPr/>
        </p:nvSpPr>
        <p:spPr>
          <a:xfrm>
            <a:off x="1196397" y="5079764"/>
            <a:ext cx="4551261" cy="523220"/>
          </a:xfrm>
          <a:prstGeom prst="rect">
            <a:avLst/>
          </a:prstGeom>
          <a:noFill/>
        </p:spPr>
        <p:txBody>
          <a:bodyPr wrap="square" rtlCol="0">
            <a:spAutoFit/>
          </a:bodyPr>
          <a:lstStyle/>
          <a:p>
            <a:pPr marL="285750" indent="-285750">
              <a:buClr>
                <a:srgbClr val="92D050"/>
              </a:buClr>
              <a:buFont typeface="Wingdings" pitchFamily="2" charset="2"/>
              <a:buChar char="Ø"/>
            </a:pPr>
            <a:r>
              <a:rPr lang="it-IT" sz="2800" b="1" dirty="0">
                <a:latin typeface="Calibri" panose="020F0502020204030204" pitchFamily="34" charset="0"/>
                <a:cs typeface="Calibri" panose="020F0502020204030204" pitchFamily="34" charset="0"/>
              </a:rPr>
              <a:t>IMPIANTI DI RILEVAZIONE</a:t>
            </a:r>
          </a:p>
        </p:txBody>
      </p:sp>
      <p:sp>
        <p:nvSpPr>
          <p:cNvPr id="5" name="Titolo 1">
            <a:extLst>
              <a:ext uri="{FF2B5EF4-FFF2-40B4-BE49-F238E27FC236}">
                <a16:creationId xmlns:a16="http://schemas.microsoft.com/office/drawing/2014/main" id="{5053C2D4-2F9F-CFD9-722F-4D1DA860B529}"/>
              </a:ext>
            </a:extLst>
          </p:cNvPr>
          <p:cNvSpPr>
            <a:spLocks noGrp="1"/>
          </p:cNvSpPr>
          <p:nvPr>
            <p:ph type="title"/>
          </p:nvPr>
        </p:nvSpPr>
        <p:spPr>
          <a:xfrm>
            <a:off x="591909" y="218163"/>
            <a:ext cx="7218948" cy="689811"/>
          </a:xfrm>
        </p:spPr>
        <p:txBody>
          <a:bodyPr>
            <a:noAutofit/>
          </a:bodyPr>
          <a:lstStyle/>
          <a:p>
            <a:pPr algn="ctr"/>
            <a:r>
              <a:rPr lang="it-IT" sz="4000" b="1" dirty="0">
                <a:solidFill>
                  <a:schemeClr val="accent2">
                    <a:lumMod val="75000"/>
                  </a:schemeClr>
                </a:solidFill>
                <a:latin typeface="Calibri" panose="020F0502020204030204" pitchFamily="34" charset="0"/>
                <a:cs typeface="Calibri" panose="020F0502020204030204" pitchFamily="34" charset="0"/>
              </a:rPr>
              <a:t>Prepararsi in tempo di pace……</a:t>
            </a:r>
          </a:p>
        </p:txBody>
      </p:sp>
    </p:spTree>
    <p:extLst>
      <p:ext uri="{BB962C8B-B14F-4D97-AF65-F5344CB8AC3E}">
        <p14:creationId xmlns:p14="http://schemas.microsoft.com/office/powerpoint/2010/main" val="271050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rganizzazione e Gestione dell&amp;#39;emergenza 7 giugno ppt scaricare">
            <a:extLst>
              <a:ext uri="{FF2B5EF4-FFF2-40B4-BE49-F238E27FC236}">
                <a16:creationId xmlns:a16="http://schemas.microsoft.com/office/drawing/2014/main" id="{F283813A-B685-3D7B-855E-EBF8CBB8E6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9" t="23216" r="76396" b="55946"/>
          <a:stretch/>
        </p:blipFill>
        <p:spPr bwMode="auto">
          <a:xfrm>
            <a:off x="20973" y="397060"/>
            <a:ext cx="1985777" cy="1644391"/>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5988BDDD-049F-559E-B428-640EA804BB84}"/>
              </a:ext>
            </a:extLst>
          </p:cNvPr>
          <p:cNvSpPr txBox="1"/>
          <p:nvPr/>
        </p:nvSpPr>
        <p:spPr>
          <a:xfrm>
            <a:off x="2688378" y="946893"/>
            <a:ext cx="7275095" cy="1554272"/>
          </a:xfrm>
          <a:prstGeom prst="rect">
            <a:avLst/>
          </a:prstGeom>
          <a:noFill/>
        </p:spPr>
        <p:txBody>
          <a:bodyPr wrap="square" rtlCol="0">
            <a:spAutoFit/>
          </a:bodyPr>
          <a:lstStyle/>
          <a:p>
            <a:r>
              <a:rPr lang="it-IT" sz="1900" dirty="0">
                <a:effectLst/>
                <a:latin typeface="Calibri" panose="020F0502020204030204" pitchFamily="34" charset="0"/>
                <a:ea typeface="Calibri" panose="020F0502020204030204" pitchFamily="34" charset="0"/>
                <a:cs typeface="Calibri" panose="020F0502020204030204" pitchFamily="34" charset="0"/>
              </a:rPr>
              <a:t>Il segnale di allarme ed evacuazione è dato con un sistema di allarme convenuto</a:t>
            </a:r>
          </a:p>
          <a:p>
            <a:pPr marL="285750" indent="-285750">
              <a:buFont typeface="Arial" panose="020B0604020202020204" pitchFamily="34" charset="0"/>
              <a:buChar char="•"/>
            </a:pPr>
            <a:r>
              <a:rPr lang="it-IT" sz="1900" dirty="0">
                <a:latin typeface="Calibri" panose="020F0502020204030204" pitchFamily="34" charset="0"/>
                <a:cs typeface="Calibri" panose="020F0502020204030204" pitchFamily="34" charset="0"/>
              </a:rPr>
              <a:t>Sirena</a:t>
            </a:r>
          </a:p>
          <a:p>
            <a:pPr marL="285750" indent="-285750">
              <a:buFont typeface="Arial" panose="020B0604020202020204" pitchFamily="34" charset="0"/>
              <a:buChar char="•"/>
            </a:pPr>
            <a:r>
              <a:rPr lang="it-IT" sz="1900" dirty="0">
                <a:effectLst/>
                <a:latin typeface="Calibri" panose="020F0502020204030204" pitchFamily="34" charset="0"/>
                <a:cs typeface="Calibri" panose="020F0502020204030204" pitchFamily="34" charset="0"/>
              </a:rPr>
              <a:t>Campanella</a:t>
            </a:r>
          </a:p>
          <a:p>
            <a:pPr marL="285750" indent="-285750">
              <a:buFont typeface="Arial" panose="020B0604020202020204" pitchFamily="34" charset="0"/>
              <a:buChar char="•"/>
            </a:pPr>
            <a:r>
              <a:rPr lang="it-IT" sz="1900" dirty="0">
                <a:latin typeface="Calibri" panose="020F0502020204030204" pitchFamily="34" charset="0"/>
                <a:cs typeface="Calibri" panose="020F0502020204030204" pitchFamily="34" charset="0"/>
              </a:rPr>
              <a:t>Tromba manuale</a:t>
            </a:r>
            <a:r>
              <a:rPr lang="it-IT" sz="1900" dirty="0">
                <a:effectLst/>
                <a:latin typeface="Calibri" panose="020F0502020204030204" pitchFamily="34" charset="0"/>
                <a:cs typeface="Calibri" panose="020F0502020204030204" pitchFamily="34" charset="0"/>
              </a:rPr>
              <a:t> </a:t>
            </a:r>
            <a:endParaRPr lang="it-IT" sz="1900" dirty="0">
              <a:latin typeface="Calibri" panose="020F0502020204030204" pitchFamily="34" charset="0"/>
              <a:cs typeface="Calibri" panose="020F0502020204030204" pitchFamily="34" charset="0"/>
            </a:endParaRPr>
          </a:p>
        </p:txBody>
      </p:sp>
      <p:pic>
        <p:nvPicPr>
          <p:cNvPr id="1028" name="Picture 4" descr="Campanello Di Allarme - Immagini vettoriali stock e altre immagini di  Allarme antincendio - Allarme antincendio, Antifurto, Pericolo - iStock">
            <a:extLst>
              <a:ext uri="{FF2B5EF4-FFF2-40B4-BE49-F238E27FC236}">
                <a16:creationId xmlns:a16="http://schemas.microsoft.com/office/drawing/2014/main" id="{F6A32DAD-3C56-4F4A-CE20-8D01EC281D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38" r="10186"/>
          <a:stretch/>
        </p:blipFill>
        <p:spPr bwMode="auto">
          <a:xfrm>
            <a:off x="9622937" y="-34749"/>
            <a:ext cx="2423879" cy="294245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2B7B8CDB-CCF9-6FF0-4995-DEEC9FB87DAF}"/>
              </a:ext>
            </a:extLst>
          </p:cNvPr>
          <p:cNvSpPr txBox="1"/>
          <p:nvPr/>
        </p:nvSpPr>
        <p:spPr>
          <a:xfrm>
            <a:off x="2182737" y="286373"/>
            <a:ext cx="6199261" cy="523220"/>
          </a:xfrm>
          <a:prstGeom prst="rect">
            <a:avLst/>
          </a:prstGeom>
          <a:noFill/>
        </p:spPr>
        <p:txBody>
          <a:bodyPr wrap="none" rtlCol="0">
            <a:spAutoFit/>
          </a:bodyPr>
          <a:lstStyle/>
          <a:p>
            <a:r>
              <a:rPr lang="it-IT" sz="28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SEGNALE CONVENZIONALE DI ALLARME </a:t>
            </a:r>
            <a:endParaRPr lang="it-IT" sz="28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1E91F0D8-6BCF-D573-DEEE-367BCEA7C9A3}"/>
              </a:ext>
            </a:extLst>
          </p:cNvPr>
          <p:cNvSpPr txBox="1"/>
          <p:nvPr/>
        </p:nvSpPr>
        <p:spPr>
          <a:xfrm rot="20868970">
            <a:off x="5334028" y="1965467"/>
            <a:ext cx="4067139" cy="461665"/>
          </a:xfrm>
          <a:prstGeom prst="rect">
            <a:avLst/>
          </a:prstGeom>
          <a:noFill/>
        </p:spPr>
        <p:txBody>
          <a:bodyPr wrap="none" rtlCol="0">
            <a:spAutoFit/>
          </a:bodyPr>
          <a:lstStyle/>
          <a:p>
            <a:r>
              <a:rPr lang="it-IT" sz="2400" b="1" dirty="0">
                <a:solidFill>
                  <a:srgbClr val="C00000"/>
                </a:solidFill>
                <a:latin typeface="Bradley Hand" pitchFamily="2" charset="77"/>
              </a:rPr>
              <a:t>CHI LANCIA L’ALLARME??</a:t>
            </a:r>
          </a:p>
        </p:txBody>
      </p:sp>
      <p:sp>
        <p:nvSpPr>
          <p:cNvPr id="6" name="CasellaDiTesto 5">
            <a:extLst>
              <a:ext uri="{FF2B5EF4-FFF2-40B4-BE49-F238E27FC236}">
                <a16:creationId xmlns:a16="http://schemas.microsoft.com/office/drawing/2014/main" id="{6D931B24-698C-05E6-2BA3-09EA4EE2EAEF}"/>
              </a:ext>
            </a:extLst>
          </p:cNvPr>
          <p:cNvSpPr txBox="1"/>
          <p:nvPr/>
        </p:nvSpPr>
        <p:spPr>
          <a:xfrm>
            <a:off x="531628" y="2816544"/>
            <a:ext cx="6688562" cy="384721"/>
          </a:xfrm>
          <a:prstGeom prst="rect">
            <a:avLst/>
          </a:prstGeom>
          <a:noFill/>
        </p:spPr>
        <p:txBody>
          <a:bodyPr wrap="none" rtlCol="0">
            <a:spAutoFit/>
          </a:bodyPr>
          <a:lstStyle/>
          <a:p>
            <a:r>
              <a:rPr lang="it-IT" sz="1900" dirty="0">
                <a:latin typeface="Calibri" panose="020F0502020204030204" pitchFamily="34" charset="0"/>
                <a:ea typeface="Open Sans" panose="020B0606030504020204" pitchFamily="34" charset="0"/>
                <a:cs typeface="Calibri" panose="020F0502020204030204" pitchFamily="34" charset="0"/>
              </a:rPr>
              <a:t>La SQUADRA DI EMERGENZA, verificata la fondatezza dell’allarme:</a:t>
            </a:r>
          </a:p>
        </p:txBody>
      </p:sp>
      <p:sp>
        <p:nvSpPr>
          <p:cNvPr id="9" name="CasellaDiTesto 8">
            <a:extLst>
              <a:ext uri="{FF2B5EF4-FFF2-40B4-BE49-F238E27FC236}">
                <a16:creationId xmlns:a16="http://schemas.microsoft.com/office/drawing/2014/main" id="{F19FB307-E2DA-0705-AAC5-7F7DACA63A5D}"/>
              </a:ext>
            </a:extLst>
          </p:cNvPr>
          <p:cNvSpPr txBox="1"/>
          <p:nvPr/>
        </p:nvSpPr>
        <p:spPr>
          <a:xfrm>
            <a:off x="995087" y="3296074"/>
            <a:ext cx="2877326" cy="384721"/>
          </a:xfrm>
          <a:prstGeom prst="rect">
            <a:avLst/>
          </a:prstGeom>
          <a:noFill/>
        </p:spPr>
        <p:txBody>
          <a:bodyPr wrap="none" rtlCol="0">
            <a:spAutoFit/>
          </a:bodyPr>
          <a:lstStyle/>
          <a:p>
            <a:pPr marL="285750" indent="-285750">
              <a:buFont typeface="Arial" panose="020B0604020202020204" pitchFamily="34" charset="0"/>
              <a:buChar char="•"/>
            </a:pPr>
            <a:r>
              <a:rPr lang="it-IT" sz="1900" dirty="0">
                <a:latin typeface="Calibri" panose="020F0502020204030204" pitchFamily="34" charset="0"/>
                <a:ea typeface="Open Sans" panose="020B0606030504020204" pitchFamily="34" charset="0"/>
                <a:cs typeface="Calibri" panose="020F0502020204030204" pitchFamily="34" charset="0"/>
              </a:rPr>
              <a:t>chiama i soccorsi esterni</a:t>
            </a:r>
          </a:p>
        </p:txBody>
      </p:sp>
      <p:sp>
        <p:nvSpPr>
          <p:cNvPr id="10" name="CasellaDiTesto 9">
            <a:extLst>
              <a:ext uri="{FF2B5EF4-FFF2-40B4-BE49-F238E27FC236}">
                <a16:creationId xmlns:a16="http://schemas.microsoft.com/office/drawing/2014/main" id="{27204F0B-BC18-6884-CD75-432FFF10A180}"/>
              </a:ext>
            </a:extLst>
          </p:cNvPr>
          <p:cNvSpPr txBox="1"/>
          <p:nvPr/>
        </p:nvSpPr>
        <p:spPr>
          <a:xfrm>
            <a:off x="1007860" y="3655432"/>
            <a:ext cx="5251630" cy="384721"/>
          </a:xfrm>
          <a:prstGeom prst="rect">
            <a:avLst/>
          </a:prstGeom>
          <a:noFill/>
        </p:spPr>
        <p:txBody>
          <a:bodyPr wrap="none" rtlCol="0">
            <a:spAutoFit/>
          </a:bodyPr>
          <a:lstStyle/>
          <a:p>
            <a:pPr marL="285750" indent="-285750">
              <a:buFont typeface="Arial" panose="020B0604020202020204" pitchFamily="34" charset="0"/>
              <a:buChar char="•"/>
            </a:pPr>
            <a:r>
              <a:rPr lang="it-IT" sz="19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verifica che le vie di esodo siano prive di ostacoli</a:t>
            </a:r>
            <a:endParaRPr lang="it-IT" sz="1900" dirty="0">
              <a:latin typeface="Calibri" panose="020F0502020204030204" pitchFamily="34" charset="0"/>
              <a:cs typeface="Calibri" panose="020F0502020204030204" pitchFamily="34" charset="0"/>
            </a:endParaRPr>
          </a:p>
        </p:txBody>
      </p:sp>
      <p:sp>
        <p:nvSpPr>
          <p:cNvPr id="11" name="CasellaDiTesto 10">
            <a:extLst>
              <a:ext uri="{FF2B5EF4-FFF2-40B4-BE49-F238E27FC236}">
                <a16:creationId xmlns:a16="http://schemas.microsoft.com/office/drawing/2014/main" id="{8D891764-50C4-6639-C194-68D7A7418A45}"/>
              </a:ext>
            </a:extLst>
          </p:cNvPr>
          <p:cNvSpPr txBox="1"/>
          <p:nvPr/>
        </p:nvSpPr>
        <p:spPr>
          <a:xfrm>
            <a:off x="1013861" y="4769039"/>
            <a:ext cx="7243843" cy="384721"/>
          </a:xfrm>
          <a:prstGeom prst="rect">
            <a:avLst/>
          </a:prstGeom>
          <a:noFill/>
        </p:spPr>
        <p:txBody>
          <a:bodyPr wrap="none" rtlCol="0">
            <a:spAutoFit/>
          </a:bodyPr>
          <a:lstStyle/>
          <a:p>
            <a:pPr marL="285750" indent="-285750">
              <a:buFont typeface="Arial" panose="020B0604020202020204" pitchFamily="34" charset="0"/>
              <a:buChar char="•"/>
            </a:pPr>
            <a:r>
              <a:rPr lang="it-IT" sz="1900" dirty="0">
                <a:uFill>
                  <a:solidFill>
                    <a:srgbClr val="000000"/>
                  </a:solidFill>
                </a:uFill>
                <a:latin typeface="Calibri" panose="020F0502020204030204" pitchFamily="34" charset="0"/>
                <a:ea typeface="Tahoma" panose="020B0604030504040204" pitchFamily="34" charset="0"/>
                <a:cs typeface="Calibri" panose="020F0502020204030204" pitchFamily="34" charset="0"/>
              </a:rPr>
              <a:t>recupera le attrezzature necessarie per il contenimento degli animali</a:t>
            </a:r>
          </a:p>
        </p:txBody>
      </p:sp>
      <p:sp>
        <p:nvSpPr>
          <p:cNvPr id="13" name="CasellaDiTesto 12">
            <a:extLst>
              <a:ext uri="{FF2B5EF4-FFF2-40B4-BE49-F238E27FC236}">
                <a16:creationId xmlns:a16="http://schemas.microsoft.com/office/drawing/2014/main" id="{40803ED6-AEC5-40F9-FAF9-F116009103D2}"/>
              </a:ext>
            </a:extLst>
          </p:cNvPr>
          <p:cNvSpPr txBox="1"/>
          <p:nvPr/>
        </p:nvSpPr>
        <p:spPr>
          <a:xfrm>
            <a:off x="995087" y="5128619"/>
            <a:ext cx="7114320" cy="384721"/>
          </a:xfrm>
          <a:prstGeom prst="rect">
            <a:avLst/>
          </a:prstGeom>
          <a:noFill/>
        </p:spPr>
        <p:txBody>
          <a:bodyPr wrap="none" rtlCol="0">
            <a:spAutoFit/>
          </a:bodyPr>
          <a:lstStyle/>
          <a:p>
            <a:pPr marL="285750" indent="-285750">
              <a:buFont typeface="Arial" panose="020B0604020202020204" pitchFamily="34" charset="0"/>
              <a:buChar char="•"/>
            </a:pPr>
            <a:r>
              <a:rPr lang="it-IT" sz="19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contatta i soggetti preposti alla gestione degli animali e al trasporto</a:t>
            </a:r>
          </a:p>
        </p:txBody>
      </p:sp>
      <p:sp>
        <p:nvSpPr>
          <p:cNvPr id="15" name="CasellaDiTesto 14">
            <a:extLst>
              <a:ext uri="{FF2B5EF4-FFF2-40B4-BE49-F238E27FC236}">
                <a16:creationId xmlns:a16="http://schemas.microsoft.com/office/drawing/2014/main" id="{E5D92320-53D5-B916-AF22-A8D2F6AA4465}"/>
              </a:ext>
            </a:extLst>
          </p:cNvPr>
          <p:cNvSpPr txBox="1"/>
          <p:nvPr/>
        </p:nvSpPr>
        <p:spPr>
          <a:xfrm>
            <a:off x="995087" y="5479017"/>
            <a:ext cx="8759899" cy="384721"/>
          </a:xfrm>
          <a:prstGeom prst="rect">
            <a:avLst/>
          </a:prstGeom>
          <a:noFill/>
        </p:spPr>
        <p:txBody>
          <a:bodyPr wrap="none" rtlCol="0">
            <a:spAutoFit/>
          </a:bodyPr>
          <a:lstStyle/>
          <a:p>
            <a:pPr marL="285750" indent="-285750">
              <a:buFont typeface="Arial" panose="020B0604020202020204" pitchFamily="34" charset="0"/>
              <a:buChar char="•"/>
            </a:pPr>
            <a:r>
              <a:rPr lang="it-IT" sz="19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coordina l’esodo delle persone e degli animali presenti fino all’area sicura di raccolta</a:t>
            </a:r>
            <a:endParaRPr lang="it-IT" sz="1900" dirty="0">
              <a:latin typeface="Calibri" panose="020F0502020204030204" pitchFamily="34" charset="0"/>
              <a:cs typeface="Calibri" panose="020F0502020204030204" pitchFamily="34" charset="0"/>
            </a:endParaRPr>
          </a:p>
        </p:txBody>
      </p:sp>
      <p:sp>
        <p:nvSpPr>
          <p:cNvPr id="16" name="CasellaDiTesto 15">
            <a:extLst>
              <a:ext uri="{FF2B5EF4-FFF2-40B4-BE49-F238E27FC236}">
                <a16:creationId xmlns:a16="http://schemas.microsoft.com/office/drawing/2014/main" id="{A949A5CF-C2DF-B787-FEB7-57346A380161}"/>
              </a:ext>
            </a:extLst>
          </p:cNvPr>
          <p:cNvSpPr txBox="1"/>
          <p:nvPr/>
        </p:nvSpPr>
        <p:spPr>
          <a:xfrm>
            <a:off x="1033154" y="5842901"/>
            <a:ext cx="4184094" cy="384721"/>
          </a:xfrm>
          <a:prstGeom prst="rect">
            <a:avLst/>
          </a:prstGeom>
          <a:noFill/>
        </p:spPr>
        <p:txBody>
          <a:bodyPr wrap="none" rtlCol="0">
            <a:spAutoFit/>
          </a:bodyPr>
          <a:lstStyle/>
          <a:p>
            <a:pPr marL="285750" indent="-285750">
              <a:buFont typeface="Arial" panose="020B0604020202020204" pitchFamily="34" charset="0"/>
              <a:buChar char="•"/>
            </a:pPr>
            <a:r>
              <a:rPr lang="it-IT" sz="19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attiva l’assistenza veterinaria urgente </a:t>
            </a:r>
          </a:p>
        </p:txBody>
      </p:sp>
      <p:sp>
        <p:nvSpPr>
          <p:cNvPr id="17" name="CasellaDiTesto 16">
            <a:extLst>
              <a:ext uri="{FF2B5EF4-FFF2-40B4-BE49-F238E27FC236}">
                <a16:creationId xmlns:a16="http://schemas.microsoft.com/office/drawing/2014/main" id="{D17B489F-3765-656D-ADFB-2E40CF63ECA6}"/>
              </a:ext>
            </a:extLst>
          </p:cNvPr>
          <p:cNvSpPr txBox="1"/>
          <p:nvPr/>
        </p:nvSpPr>
        <p:spPr>
          <a:xfrm>
            <a:off x="1007860" y="4021276"/>
            <a:ext cx="9850710" cy="384721"/>
          </a:xfrm>
          <a:prstGeom prst="rect">
            <a:avLst/>
          </a:prstGeom>
          <a:noFill/>
        </p:spPr>
        <p:txBody>
          <a:bodyPr wrap="none" rtlCol="0">
            <a:spAutoFit/>
          </a:bodyPr>
          <a:lstStyle/>
          <a:p>
            <a:pPr marL="285750" lvl="0" indent="-285750" fontAlgn="base">
              <a:buFont typeface="Arial" panose="020B0604020202020204" pitchFamily="34" charset="0"/>
              <a:buChar char="•"/>
            </a:pPr>
            <a:r>
              <a:rPr lang="it-IT" sz="1900" dirty="0">
                <a:latin typeface="Calibri" panose="020F0502020204030204" pitchFamily="34" charset="0"/>
                <a:ea typeface="Open Sans" panose="020B0606030504020204" pitchFamily="34" charset="0"/>
                <a:cs typeface="Calibri" panose="020F0502020204030204" pitchFamily="34" charset="0"/>
              </a:rPr>
              <a:t>mette in sicurezza gli impianti disinserendo gli interruttori elettrici dai quadri generali o di area </a:t>
            </a:r>
          </a:p>
        </p:txBody>
      </p:sp>
      <p:sp>
        <p:nvSpPr>
          <p:cNvPr id="18" name="CasellaDiTesto 17">
            <a:extLst>
              <a:ext uri="{FF2B5EF4-FFF2-40B4-BE49-F238E27FC236}">
                <a16:creationId xmlns:a16="http://schemas.microsoft.com/office/drawing/2014/main" id="{3B6C9A2D-2FAD-041D-E59E-C6846D941504}"/>
              </a:ext>
            </a:extLst>
          </p:cNvPr>
          <p:cNvSpPr txBox="1"/>
          <p:nvPr/>
        </p:nvSpPr>
        <p:spPr>
          <a:xfrm>
            <a:off x="1007860" y="4403069"/>
            <a:ext cx="9953109" cy="384721"/>
          </a:xfrm>
          <a:prstGeom prst="rect">
            <a:avLst/>
          </a:prstGeom>
          <a:noFill/>
        </p:spPr>
        <p:txBody>
          <a:bodyPr wrap="none" rtlCol="0">
            <a:spAutoFit/>
          </a:bodyPr>
          <a:lstStyle/>
          <a:p>
            <a:pPr marL="285750" indent="-285750">
              <a:buFont typeface="Arial" panose="020B0604020202020204" pitchFamily="34" charset="0"/>
              <a:buChar char="•"/>
            </a:pPr>
            <a:r>
              <a:rPr lang="it-IT" sz="1900" dirty="0">
                <a:uFill>
                  <a:solidFill>
                    <a:srgbClr val="000000"/>
                  </a:solidFill>
                </a:uFill>
                <a:latin typeface="Calibri" panose="020F0502020204030204" pitchFamily="34" charset="0"/>
                <a:ea typeface="Tahoma" panose="020B0604030504040204" pitchFamily="34" charset="0"/>
                <a:cs typeface="Calibri" panose="020F0502020204030204" pitchFamily="34" charset="0"/>
              </a:rPr>
              <a:t>i</a:t>
            </a:r>
            <a:r>
              <a:rPr lang="it-IT" sz="1900" u="none" strike="noStrike" dirty="0">
                <a:effectLst/>
                <a:uFill>
                  <a:solidFill>
                    <a:srgbClr val="000000"/>
                  </a:solidFill>
                </a:uFill>
                <a:latin typeface="Calibri" panose="020F0502020204030204" pitchFamily="34" charset="0"/>
                <a:ea typeface="Tahoma" panose="020B0604030504040204" pitchFamily="34" charset="0"/>
                <a:cs typeface="Calibri" panose="020F0502020204030204" pitchFamily="34" charset="0"/>
              </a:rPr>
              <a:t>n caso di principio di incendio e se formato, utilizza i presidi disponibili per cercare di spegnerlo </a:t>
            </a:r>
            <a:endParaRPr lang="it-IT"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197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1" grpId="0"/>
      <p:bldP spid="13" grpId="0"/>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op Art Shocked Woman Making Video on Smartphone. Teenager Girl Taking  Photo on Mobile Phone Stock Vector - Illustration of fashion, mobile:  119233375">
            <a:extLst>
              <a:ext uri="{FF2B5EF4-FFF2-40B4-BE49-F238E27FC236}">
                <a16:creationId xmlns:a16="http://schemas.microsoft.com/office/drawing/2014/main" id="{7DF083CB-4203-A9C9-6BB6-1B1E70C42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692" y="0"/>
            <a:ext cx="2604975" cy="260497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04264C35-B468-4247-E73E-C551D707E92B}"/>
              </a:ext>
            </a:extLst>
          </p:cNvPr>
          <p:cNvSpPr txBox="1"/>
          <p:nvPr/>
        </p:nvSpPr>
        <p:spPr>
          <a:xfrm>
            <a:off x="1883854" y="711746"/>
            <a:ext cx="4623702" cy="523220"/>
          </a:xfrm>
          <a:prstGeom prst="rect">
            <a:avLst/>
          </a:prstGeom>
          <a:noFill/>
        </p:spPr>
        <p:txBody>
          <a:bodyPr wrap="none" rtlCol="0">
            <a:spAutoFit/>
          </a:bodyPr>
          <a:lstStyle/>
          <a:p>
            <a:r>
              <a:rPr lang="it-IT" sz="2800" b="1" dirty="0">
                <a:solidFill>
                  <a:srgbClr val="C00000"/>
                </a:solidFill>
                <a:latin typeface="Calibri" panose="020F0502020204030204" pitchFamily="34" charset="0"/>
                <a:cs typeface="Calibri" panose="020F0502020204030204" pitchFamily="34" charset="0"/>
              </a:rPr>
              <a:t>112 (numero unico nazionale)</a:t>
            </a:r>
          </a:p>
        </p:txBody>
      </p:sp>
      <p:sp>
        <p:nvSpPr>
          <p:cNvPr id="6" name="CasellaDiTesto 5">
            <a:extLst>
              <a:ext uri="{FF2B5EF4-FFF2-40B4-BE49-F238E27FC236}">
                <a16:creationId xmlns:a16="http://schemas.microsoft.com/office/drawing/2014/main" id="{C151F483-0F64-41E6-3CAE-828F939AB512}"/>
              </a:ext>
            </a:extLst>
          </p:cNvPr>
          <p:cNvSpPr txBox="1"/>
          <p:nvPr/>
        </p:nvSpPr>
        <p:spPr>
          <a:xfrm>
            <a:off x="928039" y="1329870"/>
            <a:ext cx="8624126" cy="2364109"/>
          </a:xfrm>
          <a:prstGeom prst="rect">
            <a:avLst/>
          </a:prstGeom>
          <a:noFill/>
        </p:spPr>
        <p:txBody>
          <a:bodyPr wrap="square" rtlCol="0">
            <a:spAutoFit/>
          </a:bodyPr>
          <a:lstStyle/>
          <a:p>
            <a:pPr>
              <a:lnSpc>
                <a:spcPct val="107000"/>
              </a:lnSpc>
              <a:spcAft>
                <a:spcPts val="800"/>
              </a:spcAft>
            </a:pPr>
            <a:r>
              <a:rPr lang="it-IT" sz="1800" dirty="0">
                <a:effectLst/>
                <a:latin typeface="Calibri" panose="020F0502020204030204" pitchFamily="34" charset="0"/>
                <a:ea typeface="Calibri" panose="020F0502020204030204" pitchFamily="34" charset="0"/>
                <a:cs typeface="Calibri" panose="020F0502020204030204" pitchFamily="34" charset="0"/>
              </a:rPr>
              <a:t>Qui è IL GATTILE ____________________________</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Calibri" panose="020F0502020204030204" pitchFamily="34" charset="0"/>
              </a:rPr>
              <a:t>sito in via ________________________ a ________________________</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Calibri" panose="020F0502020204030204" pitchFamily="34" charset="0"/>
              </a:rPr>
              <a:t>abbiamo necessità di un Vostro intervento a causa di __________________</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Calibri" panose="020F0502020204030204" pitchFamily="34" charset="0"/>
              </a:rPr>
              <a:t>verificatosi nell’area __________________________________________</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Calibri" panose="020F0502020204030204" pitchFamily="34" charset="0"/>
              </a:rPr>
              <a:t>Si teme per l’incolumità di n.______ persone e </a:t>
            </a:r>
            <a:r>
              <a:rPr lang="it-IT" sz="1800" dirty="0" err="1">
                <a:effectLst/>
                <a:latin typeface="Calibri" panose="020F0502020204030204" pitchFamily="34" charset="0"/>
                <a:ea typeface="Calibri" panose="020F0502020204030204" pitchFamily="34" charset="0"/>
                <a:cs typeface="Calibri" panose="020F0502020204030204" pitchFamily="34" charset="0"/>
              </a:rPr>
              <a:t>n</a:t>
            </a:r>
            <a:r>
              <a:rPr lang="it-IT" sz="1800" dirty="0">
                <a:effectLst/>
                <a:latin typeface="Calibri" panose="020F0502020204030204" pitchFamily="34" charset="0"/>
                <a:ea typeface="Calibri" panose="020F0502020204030204" pitchFamily="34" charset="0"/>
                <a:cs typeface="Calibri" panose="020F0502020204030204" pitchFamily="34" charset="0"/>
              </a:rPr>
              <a:t>  __________gatti.</a:t>
            </a:r>
          </a:p>
          <a:p>
            <a:r>
              <a:rPr lang="it-IT" sz="1800" dirty="0">
                <a:effectLst/>
                <a:latin typeface="Calibri" panose="020F0502020204030204" pitchFamily="34" charset="0"/>
                <a:ea typeface="Calibri" panose="020F0502020204030204" pitchFamily="34" charset="0"/>
                <a:cs typeface="Calibri" panose="020F0502020204030204" pitchFamily="34" charset="0"/>
              </a:rPr>
              <a:t>Vi aspetteremo al punto ________________________________</a:t>
            </a:r>
            <a:r>
              <a:rPr lang="it-IT" dirty="0">
                <a:effectLst/>
                <a:latin typeface="Calibri" panose="020F0502020204030204" pitchFamily="34" charset="0"/>
                <a:cs typeface="Calibri" panose="020F0502020204030204" pitchFamily="34" charset="0"/>
              </a:rPr>
              <a:t> </a:t>
            </a:r>
            <a:endParaRPr lang="it-IT" dirty="0">
              <a:latin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6E011494-7BF7-023A-C366-352083591B5E}"/>
              </a:ext>
            </a:extLst>
          </p:cNvPr>
          <p:cNvSpPr txBox="1"/>
          <p:nvPr/>
        </p:nvSpPr>
        <p:spPr>
          <a:xfrm>
            <a:off x="170121" y="3859816"/>
            <a:ext cx="9901927" cy="923330"/>
          </a:xfrm>
          <a:prstGeom prst="rect">
            <a:avLst/>
          </a:prstGeom>
          <a:noFill/>
        </p:spPr>
        <p:txBody>
          <a:bodyPr wrap="square" rtlCol="0">
            <a:spAutoFit/>
          </a:bodyPr>
          <a:lstStyle/>
          <a:p>
            <a:r>
              <a:rPr lang="it-IT" sz="1800" b="1" u="sng" dirty="0">
                <a:effectLst/>
                <a:latin typeface="Calibri" panose="020F0502020204030204" pitchFamily="34" charset="0"/>
                <a:ea typeface="Calibri" panose="020F0502020204030204" pitchFamily="34" charset="0"/>
                <a:cs typeface="Calibri" panose="020F0502020204030204" pitchFamily="34" charset="0"/>
              </a:rPr>
              <a:t>NON INTERROMPERE MAI LA COMUNICAZIONE </a:t>
            </a:r>
            <a:r>
              <a:rPr lang="it-IT" sz="1800" b="1" u="sng" dirty="0" err="1">
                <a:effectLst/>
                <a:latin typeface="Calibri" panose="020F0502020204030204" pitchFamily="34" charset="0"/>
                <a:ea typeface="Calibri" panose="020F0502020204030204" pitchFamily="34" charset="0"/>
                <a:cs typeface="Calibri" panose="020F0502020204030204" pitchFamily="34" charset="0"/>
              </a:rPr>
              <a:t>finchè</a:t>
            </a:r>
            <a:r>
              <a:rPr lang="it-IT" sz="1800" b="1" u="sng" dirty="0">
                <a:effectLst/>
                <a:latin typeface="Calibri" panose="020F0502020204030204" pitchFamily="34" charset="0"/>
                <a:ea typeface="Calibri" panose="020F0502020204030204" pitchFamily="34" charset="0"/>
                <a:cs typeface="Calibri" panose="020F0502020204030204" pitchFamily="34" charset="0"/>
              </a:rPr>
              <a:t> dall’altro capo della linea non è stato ripetuto l’indirizzo esatto del luogo dell’incidente.</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880E7D0F-6E00-72EC-21AD-E88DADB746C7}"/>
              </a:ext>
            </a:extLst>
          </p:cNvPr>
          <p:cNvSpPr txBox="1"/>
          <p:nvPr/>
        </p:nvSpPr>
        <p:spPr>
          <a:xfrm>
            <a:off x="3733079" y="5241123"/>
            <a:ext cx="6068648" cy="1477328"/>
          </a:xfrm>
          <a:prstGeom prst="rect">
            <a:avLst/>
          </a:prstGeom>
          <a:noFill/>
        </p:spPr>
        <p:txBody>
          <a:bodyPr wrap="square" rtlCol="0">
            <a:spAutoFit/>
          </a:bodyPr>
          <a:lstStyle/>
          <a:p>
            <a:r>
              <a:rPr lang="it-IT" sz="1800" dirty="0">
                <a:effectLst/>
                <a:latin typeface="Calibri" panose="020F0502020204030204" pitchFamily="34" charset="0"/>
                <a:ea typeface="Calibri" panose="020F0502020204030204" pitchFamily="34" charset="0"/>
                <a:cs typeface="Calibri" panose="020F0502020204030204" pitchFamily="34" charset="0"/>
              </a:rPr>
              <a:t>all’arrivo dei Vigili del Fuoco e degli addetti dell’Unità Operativa Sanitaria, tutto il personale risponderà alle direttive da essi impartite, svolgendo attività di supporto e non più decisionale. </a:t>
            </a:r>
          </a:p>
          <a:p>
            <a:endParaRPr lang="it-IT" dirty="0">
              <a:latin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611200A8-9DD7-9C8F-619C-85F233F6189F}"/>
              </a:ext>
            </a:extLst>
          </p:cNvPr>
          <p:cNvSpPr txBox="1"/>
          <p:nvPr/>
        </p:nvSpPr>
        <p:spPr>
          <a:xfrm>
            <a:off x="530920" y="139318"/>
            <a:ext cx="5252785" cy="523220"/>
          </a:xfrm>
          <a:prstGeom prst="rect">
            <a:avLst/>
          </a:prstGeom>
          <a:solidFill>
            <a:schemeClr val="accent1">
              <a:lumMod val="60000"/>
              <a:lumOff val="40000"/>
            </a:schemeClr>
          </a:solidFill>
        </p:spPr>
        <p:txBody>
          <a:bodyPr wrap="none" rtlCol="0">
            <a:spAutoFit/>
          </a:bodyPr>
          <a:lstStyle/>
          <a:p>
            <a:r>
              <a:rPr lang="it-IT" sz="2800" b="1" dirty="0">
                <a:latin typeface="Calibri" panose="020F0502020204030204" pitchFamily="34" charset="0"/>
                <a:cs typeface="Calibri" panose="020F0502020204030204" pitchFamily="34" charset="0"/>
              </a:rPr>
              <a:t>CHIAMATA DEI SOCCORSI ESTERNI</a:t>
            </a:r>
          </a:p>
        </p:txBody>
      </p:sp>
      <p:pic>
        <p:nvPicPr>
          <p:cNvPr id="4100" name="Picture 4" descr="Sam il pompiere con Giove! | Compilazione di 1 ora | Sam il pompiere |  Cartoni animati - YouTube">
            <a:extLst>
              <a:ext uri="{FF2B5EF4-FFF2-40B4-BE49-F238E27FC236}">
                <a16:creationId xmlns:a16="http://schemas.microsoft.com/office/drawing/2014/main" id="{A0171BAC-E72D-E14A-76C1-BB59326D43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32"/>
          <a:stretch/>
        </p:blipFill>
        <p:spPr bwMode="auto">
          <a:xfrm>
            <a:off x="170121" y="4614531"/>
            <a:ext cx="3181437" cy="224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5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e 5">
            <a:extLst>
              <a:ext uri="{FF2B5EF4-FFF2-40B4-BE49-F238E27FC236}">
                <a16:creationId xmlns:a16="http://schemas.microsoft.com/office/drawing/2014/main" id="{5DFB3AF4-E491-3B3D-9A55-BA987C6C1C55}"/>
              </a:ext>
            </a:extLst>
          </p:cNvPr>
          <p:cNvSpPr/>
          <p:nvPr/>
        </p:nvSpPr>
        <p:spPr>
          <a:xfrm>
            <a:off x="318978" y="899253"/>
            <a:ext cx="3147236" cy="2083603"/>
          </a:xfrm>
          <a:prstGeom prst="ellipse">
            <a:avLst/>
          </a:prstGeom>
          <a:solidFill>
            <a:srgbClr val="FF67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itolo 1">
            <a:extLst>
              <a:ext uri="{FF2B5EF4-FFF2-40B4-BE49-F238E27FC236}">
                <a16:creationId xmlns:a16="http://schemas.microsoft.com/office/drawing/2014/main" id="{832635BB-5ECA-FC55-42D8-1F6AC117F6DD}"/>
              </a:ext>
            </a:extLst>
          </p:cNvPr>
          <p:cNvSpPr>
            <a:spLocks noGrp="1"/>
          </p:cNvSpPr>
          <p:nvPr>
            <p:ph type="title"/>
          </p:nvPr>
        </p:nvSpPr>
        <p:spPr>
          <a:xfrm>
            <a:off x="2646948" y="126827"/>
            <a:ext cx="7218948" cy="689811"/>
          </a:xfrm>
        </p:spPr>
        <p:txBody>
          <a:bodyPr>
            <a:noAutofit/>
          </a:bodyPr>
          <a:lstStyle/>
          <a:p>
            <a:pPr algn="ctr"/>
            <a:r>
              <a:rPr lang="it-IT" sz="4000" b="1" dirty="0">
                <a:solidFill>
                  <a:schemeClr val="accent2">
                    <a:lumMod val="75000"/>
                  </a:schemeClr>
                </a:solidFill>
                <a:latin typeface="Calibri" panose="020F0502020204030204" pitchFamily="34" charset="0"/>
                <a:cs typeface="Calibri" panose="020F0502020204030204" pitchFamily="34" charset="0"/>
              </a:rPr>
              <a:t>SCENARI DI EMERGENZA</a:t>
            </a:r>
          </a:p>
        </p:txBody>
      </p:sp>
      <p:sp>
        <p:nvSpPr>
          <p:cNvPr id="5" name="CasellaDiTesto 4">
            <a:extLst>
              <a:ext uri="{FF2B5EF4-FFF2-40B4-BE49-F238E27FC236}">
                <a16:creationId xmlns:a16="http://schemas.microsoft.com/office/drawing/2014/main" id="{ECE33167-6B3E-C730-702E-96CF46EF51E6}"/>
              </a:ext>
            </a:extLst>
          </p:cNvPr>
          <p:cNvSpPr txBox="1"/>
          <p:nvPr/>
        </p:nvSpPr>
        <p:spPr>
          <a:xfrm>
            <a:off x="963019" y="1660648"/>
            <a:ext cx="1986441" cy="523220"/>
          </a:xfrm>
          <a:prstGeom prst="rect">
            <a:avLst/>
          </a:prstGeom>
          <a:noFill/>
        </p:spPr>
        <p:txBody>
          <a:bodyPr wrap="none" rtlCol="0">
            <a:spAutoFit/>
          </a:bodyPr>
          <a:lstStyle/>
          <a:p>
            <a:r>
              <a:rPr lang="it-IT" sz="2800" b="1" dirty="0">
                <a:latin typeface="Open Sans" panose="020B0606030504020204" pitchFamily="34" charset="0"/>
                <a:ea typeface="Open Sans" panose="020B0606030504020204" pitchFamily="34" charset="0"/>
                <a:cs typeface="Open Sans" panose="020B0606030504020204" pitchFamily="34" charset="0"/>
              </a:rPr>
              <a:t>INCENDIO</a:t>
            </a:r>
          </a:p>
        </p:txBody>
      </p:sp>
      <p:sp>
        <p:nvSpPr>
          <p:cNvPr id="7" name="Ovale 6">
            <a:extLst>
              <a:ext uri="{FF2B5EF4-FFF2-40B4-BE49-F238E27FC236}">
                <a16:creationId xmlns:a16="http://schemas.microsoft.com/office/drawing/2014/main" id="{3573CB3D-21EA-99F5-3715-78F39B4CEC6E}"/>
              </a:ext>
            </a:extLst>
          </p:cNvPr>
          <p:cNvSpPr/>
          <p:nvPr/>
        </p:nvSpPr>
        <p:spPr>
          <a:xfrm>
            <a:off x="3961398" y="1273838"/>
            <a:ext cx="3147236" cy="1956887"/>
          </a:xfrm>
          <a:prstGeom prst="ellipse">
            <a:avLst/>
          </a:prstGeom>
          <a:solidFill>
            <a:srgbClr val="FF9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A2D2C312-0A32-B342-B8E5-8E8A440F954F}"/>
              </a:ext>
            </a:extLst>
          </p:cNvPr>
          <p:cNvSpPr txBox="1"/>
          <p:nvPr/>
        </p:nvSpPr>
        <p:spPr>
          <a:xfrm>
            <a:off x="4348728" y="2044588"/>
            <a:ext cx="2383217" cy="523220"/>
          </a:xfrm>
          <a:prstGeom prst="rect">
            <a:avLst/>
          </a:prstGeom>
          <a:noFill/>
        </p:spPr>
        <p:txBody>
          <a:bodyPr wrap="none" rtlCol="0">
            <a:spAutoFit/>
          </a:bodyPr>
          <a:lstStyle/>
          <a:p>
            <a:r>
              <a:rPr lang="it-IT" sz="2800" b="1" dirty="0">
                <a:latin typeface="Open Sans" panose="020B0606030504020204" pitchFamily="34" charset="0"/>
                <a:ea typeface="Open Sans" panose="020B0606030504020204" pitchFamily="34" charset="0"/>
                <a:cs typeface="Open Sans" panose="020B0606030504020204" pitchFamily="34" charset="0"/>
              </a:rPr>
              <a:t>ESPLOSIONE</a:t>
            </a:r>
          </a:p>
        </p:txBody>
      </p:sp>
      <p:sp>
        <p:nvSpPr>
          <p:cNvPr id="9" name="Ovale 8">
            <a:extLst>
              <a:ext uri="{FF2B5EF4-FFF2-40B4-BE49-F238E27FC236}">
                <a16:creationId xmlns:a16="http://schemas.microsoft.com/office/drawing/2014/main" id="{4D6AD971-5952-5FC0-1301-B1C30FDA30E8}"/>
              </a:ext>
            </a:extLst>
          </p:cNvPr>
          <p:cNvSpPr/>
          <p:nvPr/>
        </p:nvSpPr>
        <p:spPr>
          <a:xfrm>
            <a:off x="963020" y="2982856"/>
            <a:ext cx="3321914" cy="208360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685A3705-F794-4471-6C43-1BD22968087E}"/>
              </a:ext>
            </a:extLst>
          </p:cNvPr>
          <p:cNvSpPr txBox="1"/>
          <p:nvPr/>
        </p:nvSpPr>
        <p:spPr>
          <a:xfrm>
            <a:off x="1643517" y="3770540"/>
            <a:ext cx="2237792" cy="523220"/>
          </a:xfrm>
          <a:prstGeom prst="rect">
            <a:avLst/>
          </a:prstGeom>
          <a:noFill/>
        </p:spPr>
        <p:txBody>
          <a:bodyPr wrap="none" rtlCol="0">
            <a:spAutoFit/>
          </a:bodyPr>
          <a:lstStyle/>
          <a:p>
            <a:r>
              <a:rPr lang="it-IT" sz="2800" b="1" dirty="0">
                <a:latin typeface="Open Sans" panose="020B0606030504020204" pitchFamily="34" charset="0"/>
                <a:ea typeface="Open Sans" panose="020B0606030504020204" pitchFamily="34" charset="0"/>
                <a:cs typeface="Open Sans" panose="020B0606030504020204" pitchFamily="34" charset="0"/>
              </a:rPr>
              <a:t>ALLUVIONE</a:t>
            </a:r>
          </a:p>
        </p:txBody>
      </p:sp>
      <p:sp>
        <p:nvSpPr>
          <p:cNvPr id="11" name="Ovale 10">
            <a:extLst>
              <a:ext uri="{FF2B5EF4-FFF2-40B4-BE49-F238E27FC236}">
                <a16:creationId xmlns:a16="http://schemas.microsoft.com/office/drawing/2014/main" id="{8C396599-10FF-AFF6-8AF4-E229D7E75A09}"/>
              </a:ext>
            </a:extLst>
          </p:cNvPr>
          <p:cNvSpPr/>
          <p:nvPr/>
        </p:nvSpPr>
        <p:spPr>
          <a:xfrm>
            <a:off x="4735032" y="3230726"/>
            <a:ext cx="3147236" cy="1990436"/>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3528C06A-5B9F-3154-6BE1-53F86D7D784F}"/>
              </a:ext>
            </a:extLst>
          </p:cNvPr>
          <p:cNvSpPr txBox="1"/>
          <p:nvPr/>
        </p:nvSpPr>
        <p:spPr>
          <a:xfrm>
            <a:off x="5130153" y="3987998"/>
            <a:ext cx="2367699" cy="523220"/>
          </a:xfrm>
          <a:prstGeom prst="rect">
            <a:avLst/>
          </a:prstGeom>
          <a:noFill/>
        </p:spPr>
        <p:txBody>
          <a:bodyPr wrap="none" rtlCol="0">
            <a:spAutoFit/>
          </a:bodyPr>
          <a:lstStyle/>
          <a:p>
            <a:r>
              <a:rPr lang="it-IT" sz="2800" b="1" dirty="0">
                <a:latin typeface="Open Sans" panose="020B0606030504020204" pitchFamily="34" charset="0"/>
                <a:ea typeface="Open Sans" panose="020B0606030504020204" pitchFamily="34" charset="0"/>
                <a:cs typeface="Open Sans" panose="020B0606030504020204" pitchFamily="34" charset="0"/>
              </a:rPr>
              <a:t>TERREMOTO</a:t>
            </a:r>
          </a:p>
        </p:txBody>
      </p:sp>
      <p:sp>
        <p:nvSpPr>
          <p:cNvPr id="13" name="Ovale 12">
            <a:extLst>
              <a:ext uri="{FF2B5EF4-FFF2-40B4-BE49-F238E27FC236}">
                <a16:creationId xmlns:a16="http://schemas.microsoft.com/office/drawing/2014/main" id="{C3F1DA4D-3226-3226-B809-2F767F3670D5}"/>
              </a:ext>
            </a:extLst>
          </p:cNvPr>
          <p:cNvSpPr/>
          <p:nvPr/>
        </p:nvSpPr>
        <p:spPr>
          <a:xfrm>
            <a:off x="2746895" y="4939743"/>
            <a:ext cx="3321914" cy="17914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513D6004-46C2-B54E-0A94-6D550A7A8E53}"/>
              </a:ext>
            </a:extLst>
          </p:cNvPr>
          <p:cNvSpPr txBox="1"/>
          <p:nvPr/>
        </p:nvSpPr>
        <p:spPr>
          <a:xfrm>
            <a:off x="3125552" y="5646167"/>
            <a:ext cx="2530967" cy="523220"/>
          </a:xfrm>
          <a:prstGeom prst="rect">
            <a:avLst/>
          </a:prstGeom>
          <a:noFill/>
        </p:spPr>
        <p:txBody>
          <a:bodyPr wrap="square" rtlCol="0">
            <a:spAutoFit/>
          </a:bodyPr>
          <a:lstStyle/>
          <a:p>
            <a:r>
              <a:rPr lang="it-IT" sz="2800" b="1" dirty="0">
                <a:latin typeface="Open Sans" panose="020B0606030504020204" pitchFamily="34" charset="0"/>
                <a:ea typeface="Open Sans" panose="020B0606030504020204" pitchFamily="34" charset="0"/>
                <a:cs typeface="Open Sans" panose="020B0606030504020204" pitchFamily="34" charset="0"/>
              </a:rPr>
              <a:t>INFORTUNIO</a:t>
            </a:r>
          </a:p>
        </p:txBody>
      </p:sp>
      <p:pic>
        <p:nvPicPr>
          <p:cNvPr id="2050" name="Picture 2" descr="Diseño de tornado | Vector Premium">
            <a:extLst>
              <a:ext uri="{FF2B5EF4-FFF2-40B4-BE49-F238E27FC236}">
                <a16:creationId xmlns:a16="http://schemas.microsoft.com/office/drawing/2014/main" id="{92E3C4EF-FCB4-2640-5E4B-263DA91EF2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113"/>
          <a:stretch/>
        </p:blipFill>
        <p:spPr bwMode="auto">
          <a:xfrm>
            <a:off x="8880218" y="3898565"/>
            <a:ext cx="3260086" cy="2832608"/>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a:extLst>
              <a:ext uri="{FF2B5EF4-FFF2-40B4-BE49-F238E27FC236}">
                <a16:creationId xmlns:a16="http://schemas.microsoft.com/office/drawing/2014/main" id="{FD373CB6-15B0-2DA9-544D-BDCDE6A10377}"/>
              </a:ext>
            </a:extLst>
          </p:cNvPr>
          <p:cNvSpPr/>
          <p:nvPr/>
        </p:nvSpPr>
        <p:spPr>
          <a:xfrm>
            <a:off x="7554144" y="1467168"/>
            <a:ext cx="3147236" cy="1956887"/>
          </a:xfrm>
          <a:prstGeom prst="ellipse">
            <a:avLst/>
          </a:prstGeom>
          <a:solidFill>
            <a:srgbClr val="B95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A53E45F7-F3C9-71EC-62B2-922EB8A3F7EB}"/>
              </a:ext>
            </a:extLst>
          </p:cNvPr>
          <p:cNvSpPr txBox="1"/>
          <p:nvPr/>
        </p:nvSpPr>
        <p:spPr>
          <a:xfrm>
            <a:off x="8423883" y="2170261"/>
            <a:ext cx="1407758" cy="523220"/>
          </a:xfrm>
          <a:prstGeom prst="rect">
            <a:avLst/>
          </a:prstGeom>
          <a:noFill/>
        </p:spPr>
        <p:txBody>
          <a:bodyPr wrap="none" rtlCol="0">
            <a:spAutoFit/>
          </a:bodyPr>
          <a:lstStyle/>
          <a:p>
            <a:r>
              <a:rPr lang="it-IT" sz="2800" b="1" dirty="0">
                <a:latin typeface="Open Sans" panose="020B0606030504020204" pitchFamily="34" charset="0"/>
                <a:ea typeface="Open Sans" panose="020B0606030504020204" pitchFamily="34" charset="0"/>
                <a:cs typeface="Open Sans" panose="020B0606030504020204" pitchFamily="34" charset="0"/>
              </a:rPr>
              <a:t>FRANA</a:t>
            </a:r>
          </a:p>
        </p:txBody>
      </p:sp>
    </p:spTree>
    <p:extLst>
      <p:ext uri="{BB962C8B-B14F-4D97-AF65-F5344CB8AC3E}">
        <p14:creationId xmlns:p14="http://schemas.microsoft.com/office/powerpoint/2010/main" val="2257874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1A31DDB-746C-75EB-7E94-D25B5BA26BE6}"/>
              </a:ext>
            </a:extLst>
          </p:cNvPr>
          <p:cNvSpPr txBox="1"/>
          <p:nvPr/>
        </p:nvSpPr>
        <p:spPr>
          <a:xfrm>
            <a:off x="717598" y="942729"/>
            <a:ext cx="8862735" cy="1650361"/>
          </a:xfrm>
          <a:prstGeom prst="rect">
            <a:avLst/>
          </a:prstGeom>
          <a:noFill/>
          <a:ln w="25400">
            <a:solidFill>
              <a:schemeClr val="accent2"/>
            </a:solidFill>
          </a:ln>
        </p:spPr>
        <p:txBody>
          <a:bodyPr wrap="square" lIns="360000" tIns="360000" rIns="360000" bIns="360000" rtlCol="0" anchor="ctr" anchorCtr="0">
            <a:spAutoFit/>
          </a:bodyPr>
          <a:lstStyle/>
          <a:p>
            <a:r>
              <a:rPr lang="it-IT" sz="2000" b="1" dirty="0">
                <a:effectLst/>
                <a:latin typeface="Calibri" panose="020F0502020204030204" pitchFamily="34" charset="0"/>
                <a:ea typeface="Calibri" panose="020F0502020204030204" pitchFamily="34" charset="0"/>
                <a:cs typeface="Calibri" panose="020F0502020204030204" pitchFamily="34" charset="0"/>
              </a:rPr>
              <a:t>La formazione degli addetti alla sicurezza è rispondente alla normativa vigente ed attuata in un percorso in collaborazione con Vigili del Fuoco, Protezione Civile, Servizio Veterinario ASL.</a:t>
            </a:r>
            <a:endParaRPr lang="it-IT"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CasellaDiTesto 3">
            <a:extLst>
              <a:ext uri="{FF2B5EF4-FFF2-40B4-BE49-F238E27FC236}">
                <a16:creationId xmlns:a16="http://schemas.microsoft.com/office/drawing/2014/main" id="{31AAEC5A-13EA-A055-34C9-0D4BDDA759EE}"/>
              </a:ext>
            </a:extLst>
          </p:cNvPr>
          <p:cNvSpPr txBox="1"/>
          <p:nvPr/>
        </p:nvSpPr>
        <p:spPr>
          <a:xfrm>
            <a:off x="779230" y="2890529"/>
            <a:ext cx="7255329" cy="1342584"/>
          </a:xfrm>
          <a:prstGeom prst="rect">
            <a:avLst/>
          </a:prstGeom>
          <a:noFill/>
          <a:ln w="25400">
            <a:solidFill>
              <a:schemeClr val="accent2"/>
            </a:solidFill>
          </a:ln>
        </p:spPr>
        <p:txBody>
          <a:bodyPr wrap="square" lIns="360000" tIns="360000" rIns="360000" bIns="360000" rtlCol="0" anchor="ctr" anchorCtr="0">
            <a:spAutoFit/>
          </a:bodyPr>
          <a:lstStyle/>
          <a:p>
            <a:r>
              <a:rPr lang="it-IT" sz="2000" b="1" dirty="0">
                <a:effectLst/>
                <a:latin typeface="Calibri" panose="020F0502020204030204" pitchFamily="34" charset="0"/>
                <a:ea typeface="Calibri" panose="020F0502020204030204" pitchFamily="34" charset="0"/>
                <a:cs typeface="Calibri" panose="020F0502020204030204" pitchFamily="34" charset="0"/>
              </a:rPr>
              <a:t>Al termine </a:t>
            </a:r>
            <a:r>
              <a:rPr lang="it-IT" sz="2000" b="1">
                <a:effectLst/>
                <a:latin typeface="Calibri" panose="020F0502020204030204" pitchFamily="34" charset="0"/>
                <a:ea typeface="Calibri" panose="020F0502020204030204" pitchFamily="34" charset="0"/>
                <a:cs typeface="Calibri" panose="020F0502020204030204" pitchFamily="34" charset="0"/>
              </a:rPr>
              <a:t>del percorso ci </a:t>
            </a:r>
            <a:r>
              <a:rPr lang="it-IT" sz="2000" b="1" dirty="0">
                <a:effectLst/>
                <a:latin typeface="Calibri" panose="020F0502020204030204" pitchFamily="34" charset="0"/>
                <a:ea typeface="Calibri" panose="020F0502020204030204" pitchFamily="34" charset="0"/>
                <a:cs typeface="Calibri" panose="020F0502020204030204" pitchFamily="34" charset="0"/>
              </a:rPr>
              <a:t>sarà una esercitazione pratica, con coinvolgimento almeno figurato, degli animali. </a:t>
            </a:r>
            <a:endParaRPr lang="it-IT"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itolo 1">
            <a:extLst>
              <a:ext uri="{FF2B5EF4-FFF2-40B4-BE49-F238E27FC236}">
                <a16:creationId xmlns:a16="http://schemas.microsoft.com/office/drawing/2014/main" id="{5A3BEAE5-6BC4-8C61-EB80-9E5F74A7CC34}"/>
              </a:ext>
            </a:extLst>
          </p:cNvPr>
          <p:cNvSpPr>
            <a:spLocks noGrp="1"/>
          </p:cNvSpPr>
          <p:nvPr>
            <p:ph type="title"/>
          </p:nvPr>
        </p:nvSpPr>
        <p:spPr>
          <a:xfrm>
            <a:off x="2646948" y="126827"/>
            <a:ext cx="7218948" cy="689811"/>
          </a:xfrm>
        </p:spPr>
        <p:txBody>
          <a:bodyPr>
            <a:noAutofit/>
          </a:bodyPr>
          <a:lstStyle/>
          <a:p>
            <a:pPr algn="ctr"/>
            <a:r>
              <a:rPr lang="it-IT" sz="4000" b="1" dirty="0">
                <a:solidFill>
                  <a:schemeClr val="accent2">
                    <a:lumMod val="75000"/>
                  </a:schemeClr>
                </a:solidFill>
                <a:latin typeface="Calibri" panose="020F0502020204030204" pitchFamily="34" charset="0"/>
                <a:cs typeface="Calibri" panose="020F0502020204030204" pitchFamily="34" charset="0"/>
              </a:rPr>
              <a:t>LA FORMAZIONE</a:t>
            </a:r>
          </a:p>
        </p:txBody>
      </p:sp>
      <p:pic>
        <p:nvPicPr>
          <p:cNvPr id="1026" name="Picture 2" descr="EVACUAZIONE DELLA SCUOLA - ppt video online scaricare">
            <a:extLst>
              <a:ext uri="{FF2B5EF4-FFF2-40B4-BE49-F238E27FC236}">
                <a16:creationId xmlns:a16="http://schemas.microsoft.com/office/drawing/2014/main" id="{C80E1A3A-28C0-8648-A80D-B05AFA0CFF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26" t="37827" r="35995" b="19189"/>
          <a:stretch/>
        </p:blipFill>
        <p:spPr bwMode="auto">
          <a:xfrm>
            <a:off x="6958443" y="4670764"/>
            <a:ext cx="3773725" cy="211968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28127D0D-A7E7-8CB9-5C2B-87FDCC31F826}"/>
              </a:ext>
            </a:extLst>
          </p:cNvPr>
          <p:cNvSpPr txBox="1"/>
          <p:nvPr/>
        </p:nvSpPr>
        <p:spPr>
          <a:xfrm>
            <a:off x="850857" y="4545942"/>
            <a:ext cx="4765473" cy="1342584"/>
          </a:xfrm>
          <a:prstGeom prst="rect">
            <a:avLst/>
          </a:prstGeom>
          <a:noFill/>
          <a:ln w="25400">
            <a:solidFill>
              <a:schemeClr val="accent2"/>
            </a:solidFill>
          </a:ln>
        </p:spPr>
        <p:txBody>
          <a:bodyPr wrap="square" lIns="360000" tIns="360000" rIns="360000" bIns="360000" rtlCol="0" anchor="ctr" anchorCtr="0">
            <a:spAutoFit/>
          </a:bodyPr>
          <a:lstStyle/>
          <a:p>
            <a:r>
              <a:rPr lang="it-IT" sz="2000" b="1" dirty="0">
                <a:effectLst/>
                <a:latin typeface="Calibri" panose="020F0502020204030204" pitchFamily="34" charset="0"/>
                <a:ea typeface="Calibri" panose="020F0502020204030204" pitchFamily="34" charset="0"/>
                <a:cs typeface="Calibri" panose="020F0502020204030204" pitchFamily="34" charset="0"/>
              </a:rPr>
              <a:t>E’ responsabilità del DATORE DI LAVORO (art. 43 </a:t>
            </a:r>
            <a:r>
              <a:rPr lang="it-IT" sz="2000" b="1" dirty="0" err="1">
                <a:effectLst/>
                <a:latin typeface="Calibri" panose="020F0502020204030204" pitchFamily="34" charset="0"/>
                <a:ea typeface="Calibri" panose="020F0502020204030204" pitchFamily="34" charset="0"/>
                <a:cs typeface="Calibri" panose="020F0502020204030204" pitchFamily="34" charset="0"/>
              </a:rPr>
              <a:t>DLgs</a:t>
            </a:r>
            <a:r>
              <a:rPr lang="it-IT" sz="2000" b="1" dirty="0">
                <a:effectLst/>
                <a:latin typeface="Calibri" panose="020F0502020204030204" pitchFamily="34" charset="0"/>
                <a:ea typeface="Calibri" panose="020F0502020204030204" pitchFamily="34" charset="0"/>
                <a:cs typeface="Calibri" panose="020F0502020204030204" pitchFamily="34" charset="0"/>
              </a:rPr>
              <a:t> 81/08)</a:t>
            </a:r>
            <a:endParaRPr lang="it-IT" sz="20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0242" name="Picture 2" descr="Come Mettere un Gatto in un Trasportino: 12 Passaggi">
            <a:extLst>
              <a:ext uri="{FF2B5EF4-FFF2-40B4-BE49-F238E27FC236}">
                <a16:creationId xmlns:a16="http://schemas.microsoft.com/office/drawing/2014/main" id="{29C40E79-DAE1-5DEC-A35A-046145714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5405" y="5718006"/>
            <a:ext cx="1429922" cy="107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4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8">
            <a:extLst>
              <a:ext uri="{FF2B5EF4-FFF2-40B4-BE49-F238E27FC236}">
                <a16:creationId xmlns:a16="http://schemas.microsoft.com/office/drawing/2014/main" id="{0565C35A-C6FA-4269-822E-6DB5B9C488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F8BBEF76-F066-4551-8A87-AAFD9969E5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97E701E2-9884-4313-A922-224D075A7C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32C9DF5B-371A-4170-9F46-B6EE7EF02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3" name="Rectangle 25">
              <a:extLst>
                <a:ext uri="{FF2B5EF4-FFF2-40B4-BE49-F238E27FC236}">
                  <a16:creationId xmlns:a16="http://schemas.microsoft.com/office/drawing/2014/main" id="{00EAEF78-4C36-4EC9-855A-C27427C36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4" name="Isosceles Triangle 13">
              <a:extLst>
                <a:ext uri="{FF2B5EF4-FFF2-40B4-BE49-F238E27FC236}">
                  <a16:creationId xmlns:a16="http://schemas.microsoft.com/office/drawing/2014/main" id="{5E397A22-38A0-4816-926B-740F8E189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5" name="Rectangle 27">
              <a:extLst>
                <a:ext uri="{FF2B5EF4-FFF2-40B4-BE49-F238E27FC236}">
                  <a16:creationId xmlns:a16="http://schemas.microsoft.com/office/drawing/2014/main" id="{A4756C8A-87DB-494D-999F-E6C0EB0BD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6" name="Rectangle 28">
              <a:extLst>
                <a:ext uri="{FF2B5EF4-FFF2-40B4-BE49-F238E27FC236}">
                  <a16:creationId xmlns:a16="http://schemas.microsoft.com/office/drawing/2014/main" id="{FB60A164-1613-43A9-A23E-870E89DD9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7" name="Rectangle 29">
              <a:extLst>
                <a:ext uri="{FF2B5EF4-FFF2-40B4-BE49-F238E27FC236}">
                  <a16:creationId xmlns:a16="http://schemas.microsoft.com/office/drawing/2014/main" id="{CA0CF5DE-8A99-4138-A0F0-C84DA0C73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8" name="Isosceles Triangle 17">
              <a:extLst>
                <a:ext uri="{FF2B5EF4-FFF2-40B4-BE49-F238E27FC236}">
                  <a16:creationId xmlns:a16="http://schemas.microsoft.com/office/drawing/2014/main" id="{B41D911B-1F2A-43C3-BDE4-77A1F3D85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sp>
          <p:nvSpPr>
            <p:cNvPr id="19" name="Isosceles Triangle 18">
              <a:extLst>
                <a:ext uri="{FF2B5EF4-FFF2-40B4-BE49-F238E27FC236}">
                  <a16:creationId xmlns:a16="http://schemas.microsoft.com/office/drawing/2014/main" id="{A429A86E-CFC2-4521-9A58-DF4BF96D9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a:p>
          </p:txBody>
        </p:sp>
      </p:grpSp>
      <p:sp>
        <p:nvSpPr>
          <p:cNvPr id="21" name="Freeform: Shape 20">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3" name="Straight Connector 22">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asellaDiTesto 4">
            <a:extLst>
              <a:ext uri="{FF2B5EF4-FFF2-40B4-BE49-F238E27FC236}">
                <a16:creationId xmlns:a16="http://schemas.microsoft.com/office/drawing/2014/main" id="{F922E06C-F23A-E57F-38BB-6591B5F4B676}"/>
              </a:ext>
            </a:extLst>
          </p:cNvPr>
          <p:cNvSpPr txBox="1"/>
          <p:nvPr/>
        </p:nvSpPr>
        <p:spPr>
          <a:xfrm rot="20753780">
            <a:off x="268886" y="986113"/>
            <a:ext cx="8847294" cy="830997"/>
          </a:xfrm>
          <a:prstGeom prst="rect">
            <a:avLst/>
          </a:prstGeom>
          <a:noFill/>
        </p:spPr>
        <p:txBody>
          <a:bodyPr wrap="none" rtlCol="0">
            <a:spAutoFit/>
          </a:bodyPr>
          <a:lstStyle/>
          <a:p>
            <a:r>
              <a:rPr lang="it-IT" sz="4800" b="1" dirty="0">
                <a:solidFill>
                  <a:schemeClr val="accent2">
                    <a:lumMod val="60000"/>
                    <a:lumOff val="40000"/>
                  </a:schemeClr>
                </a:solidFill>
                <a:latin typeface="Bradley Hand" pitchFamily="2" charset="77"/>
              </a:rPr>
              <a:t>GRAZIE PER L’ATTENZIONE</a:t>
            </a:r>
          </a:p>
        </p:txBody>
      </p:sp>
      <p:pic>
        <p:nvPicPr>
          <p:cNvPr id="3" name="Immagine 2" descr="Immagine che contiene gatto, Gatti di taglia piccola e media, Felidae, gattino&#10;&#10;Descrizione generata automaticamente">
            <a:extLst>
              <a:ext uri="{FF2B5EF4-FFF2-40B4-BE49-F238E27FC236}">
                <a16:creationId xmlns:a16="http://schemas.microsoft.com/office/drawing/2014/main" id="{1C1FEC07-92FC-97F2-0225-891E838007C3}"/>
              </a:ext>
            </a:extLst>
          </p:cNvPr>
          <p:cNvPicPr>
            <a:picLocks noChangeAspect="1"/>
          </p:cNvPicPr>
          <p:nvPr/>
        </p:nvPicPr>
        <p:blipFill>
          <a:blip r:embed="rId3"/>
          <a:stretch>
            <a:fillRect/>
          </a:stretch>
        </p:blipFill>
        <p:spPr>
          <a:xfrm>
            <a:off x="1452356" y="2513913"/>
            <a:ext cx="3000725" cy="3977277"/>
          </a:xfrm>
          <a:prstGeom prst="rect">
            <a:avLst/>
          </a:prstGeom>
        </p:spPr>
      </p:pic>
      <p:pic>
        <p:nvPicPr>
          <p:cNvPr id="7" name="Immagine 6" descr="Immagine che contiene Gatti di taglia piccola e media, Felidae, gatto domestico, gatto&#10;&#10;Descrizione generata automaticamente">
            <a:extLst>
              <a:ext uri="{FF2B5EF4-FFF2-40B4-BE49-F238E27FC236}">
                <a16:creationId xmlns:a16="http://schemas.microsoft.com/office/drawing/2014/main" id="{81F2B94B-37A5-E917-BBCB-E6D05D8EEEB6}"/>
              </a:ext>
            </a:extLst>
          </p:cNvPr>
          <p:cNvPicPr>
            <a:picLocks noChangeAspect="1"/>
          </p:cNvPicPr>
          <p:nvPr/>
        </p:nvPicPr>
        <p:blipFill rotWithShape="1">
          <a:blip r:embed="rId4"/>
          <a:srcRect t="4439" b="11866"/>
          <a:stretch/>
        </p:blipFill>
        <p:spPr>
          <a:xfrm>
            <a:off x="4489593" y="2513912"/>
            <a:ext cx="2868265" cy="3977277"/>
          </a:xfrm>
          <a:prstGeom prst="rect">
            <a:avLst/>
          </a:prstGeom>
        </p:spPr>
      </p:pic>
      <p:pic>
        <p:nvPicPr>
          <p:cNvPr id="9" name="Immagine 8" descr="Immagine che contiene mammifero, Gatti di taglia piccola e media, gatto, gatto domestico&#10;&#10;Descrizione generata automaticamente">
            <a:extLst>
              <a:ext uri="{FF2B5EF4-FFF2-40B4-BE49-F238E27FC236}">
                <a16:creationId xmlns:a16="http://schemas.microsoft.com/office/drawing/2014/main" id="{11D30A6D-7ED1-5DF7-F80E-963AE30CC77E}"/>
              </a:ext>
            </a:extLst>
          </p:cNvPr>
          <p:cNvPicPr>
            <a:picLocks noChangeAspect="1"/>
          </p:cNvPicPr>
          <p:nvPr/>
        </p:nvPicPr>
        <p:blipFill rotWithShape="1">
          <a:blip r:embed="rId5"/>
          <a:srcRect b="8444"/>
          <a:stretch/>
        </p:blipFill>
        <p:spPr>
          <a:xfrm>
            <a:off x="7377496" y="2513912"/>
            <a:ext cx="2985662" cy="3977277"/>
          </a:xfrm>
          <a:prstGeom prst="rect">
            <a:avLst/>
          </a:prstGeom>
        </p:spPr>
      </p:pic>
    </p:spTree>
    <p:extLst>
      <p:ext uri="{BB962C8B-B14F-4D97-AF65-F5344CB8AC3E}">
        <p14:creationId xmlns:p14="http://schemas.microsoft.com/office/powerpoint/2010/main" val="440733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 gattile Enpa di Lugo">
            <a:extLst>
              <a:ext uri="{FF2B5EF4-FFF2-40B4-BE49-F238E27FC236}">
                <a16:creationId xmlns:a16="http://schemas.microsoft.com/office/drawing/2014/main" id="{7CAF88A1-DC50-2834-E0A9-DC5051EF6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445"/>
          <a:stretch/>
        </p:blipFill>
        <p:spPr bwMode="auto">
          <a:xfrm>
            <a:off x="429618" y="139767"/>
            <a:ext cx="2940005" cy="335273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00942C3-EF62-9DE1-8784-E5CE477EDDBF}"/>
              </a:ext>
            </a:extLst>
          </p:cNvPr>
          <p:cNvSpPr txBox="1"/>
          <p:nvPr/>
        </p:nvSpPr>
        <p:spPr>
          <a:xfrm>
            <a:off x="3651101" y="374111"/>
            <a:ext cx="5975499" cy="954107"/>
          </a:xfrm>
          <a:prstGeom prst="rect">
            <a:avLst/>
          </a:prstGeom>
          <a:noFill/>
        </p:spPr>
        <p:txBody>
          <a:bodyPr wrap="square">
            <a:spAutoFit/>
          </a:bodyPr>
          <a:lstStyle/>
          <a:p>
            <a:pPr algn="just"/>
            <a:r>
              <a:rPr lang="it-IT" sz="2800" b="1" i="0" u="none" strike="noStrike" dirty="0">
                <a:solidFill>
                  <a:srgbClr val="333333"/>
                </a:solidFill>
                <a:effectLst/>
                <a:latin typeface="Calibri" panose="020F0502020204030204" pitchFamily="34" charset="0"/>
                <a:cs typeface="Calibri" panose="020F0502020204030204" pitchFamily="34" charset="0"/>
              </a:rPr>
              <a:t>Emergenza animali in Emilia-Romagna: evacuato il gattile </a:t>
            </a:r>
            <a:r>
              <a:rPr lang="it-IT" sz="2800" b="1" i="0" u="none" strike="noStrike" dirty="0" err="1">
                <a:solidFill>
                  <a:srgbClr val="333333"/>
                </a:solidFill>
                <a:effectLst/>
                <a:latin typeface="Calibri" panose="020F0502020204030204" pitchFamily="34" charset="0"/>
                <a:cs typeface="Calibri" panose="020F0502020204030204" pitchFamily="34" charset="0"/>
              </a:rPr>
              <a:t>Enpa</a:t>
            </a:r>
            <a:r>
              <a:rPr lang="it-IT" sz="2800" b="1" i="0" u="none" strike="noStrike" dirty="0">
                <a:solidFill>
                  <a:srgbClr val="333333"/>
                </a:solidFill>
                <a:effectLst/>
                <a:latin typeface="Calibri" panose="020F0502020204030204" pitchFamily="34" charset="0"/>
                <a:cs typeface="Calibri" panose="020F0502020204030204" pitchFamily="34" charset="0"/>
              </a:rPr>
              <a:t> di Lugo</a:t>
            </a:r>
          </a:p>
        </p:txBody>
      </p:sp>
      <p:sp>
        <p:nvSpPr>
          <p:cNvPr id="7" name="CasellaDiTesto 6">
            <a:extLst>
              <a:ext uri="{FF2B5EF4-FFF2-40B4-BE49-F238E27FC236}">
                <a16:creationId xmlns:a16="http://schemas.microsoft.com/office/drawing/2014/main" id="{E35B85FA-F155-A58C-DF56-7FCEADD3EB98}"/>
              </a:ext>
            </a:extLst>
          </p:cNvPr>
          <p:cNvSpPr txBox="1"/>
          <p:nvPr/>
        </p:nvSpPr>
        <p:spPr>
          <a:xfrm>
            <a:off x="3657599" y="1417697"/>
            <a:ext cx="5854701" cy="1815882"/>
          </a:xfrm>
          <a:prstGeom prst="rect">
            <a:avLst/>
          </a:prstGeom>
          <a:noFill/>
        </p:spPr>
        <p:txBody>
          <a:bodyPr wrap="square">
            <a:spAutoFit/>
          </a:bodyPr>
          <a:lstStyle/>
          <a:p>
            <a:pPr algn="just"/>
            <a:r>
              <a:rPr lang="it-IT" sz="1400" b="0" i="1" u="none" strike="noStrike" dirty="0">
                <a:solidFill>
                  <a:srgbClr val="333333"/>
                </a:solidFill>
                <a:effectLst/>
                <a:latin typeface="Calibri" panose="020F0502020204030204" pitchFamily="34" charset="0"/>
                <a:cs typeface="Calibri" panose="020F0502020204030204" pitchFamily="34" charset="0"/>
              </a:rPr>
              <a:t>«Questa notte tra mezzanotte e le due – racconta la volontaria </a:t>
            </a:r>
            <a:r>
              <a:rPr lang="it-IT" sz="1400" b="1" i="1" u="none" strike="noStrike" dirty="0">
                <a:solidFill>
                  <a:srgbClr val="333333"/>
                </a:solidFill>
                <a:effectLst/>
                <a:latin typeface="Calibri" panose="020F0502020204030204" pitchFamily="34" charset="0"/>
                <a:cs typeface="Calibri" panose="020F0502020204030204" pitchFamily="34" charset="0"/>
              </a:rPr>
              <a:t>Marianna</a:t>
            </a:r>
            <a:r>
              <a:rPr lang="it-IT" sz="1400" b="0" i="1" u="none" strike="noStrike" dirty="0">
                <a:solidFill>
                  <a:srgbClr val="333333"/>
                </a:solidFill>
                <a:effectLst/>
                <a:latin typeface="Calibri" panose="020F0502020204030204" pitchFamily="34" charset="0"/>
                <a:cs typeface="Calibri" panose="020F0502020204030204" pitchFamily="34" charset="0"/>
              </a:rPr>
              <a:t> – abbiamo messo in sicurezza 40 gatti, di cui 10 piccolini».</a:t>
            </a:r>
          </a:p>
          <a:p>
            <a:pPr algn="just"/>
            <a:r>
              <a:rPr lang="it-IT" sz="1400" b="0" i="1" u="none" strike="noStrike" dirty="0">
                <a:solidFill>
                  <a:srgbClr val="333333"/>
                </a:solidFill>
                <a:effectLst/>
                <a:latin typeface="Calibri" panose="020F0502020204030204" pitchFamily="34" charset="0"/>
                <a:cs typeface="Calibri" panose="020F0502020204030204" pitchFamily="34" charset="0"/>
              </a:rPr>
              <a:t>A dare supporto ai volontari è stata la </a:t>
            </a:r>
            <a:r>
              <a:rPr lang="it-IT" sz="1400" b="1" i="1" u="none" strike="noStrike" dirty="0">
                <a:solidFill>
                  <a:srgbClr val="333333"/>
                </a:solidFill>
                <a:effectLst/>
                <a:latin typeface="Calibri" panose="020F0502020204030204" pitchFamily="34" charset="0"/>
                <a:cs typeface="Calibri" panose="020F0502020204030204" pitchFamily="34" charset="0"/>
              </a:rPr>
              <a:t>chiesa Parrocchiale di Santa Maria Assunta a Bizzuno</a:t>
            </a:r>
            <a:r>
              <a:rPr lang="it-IT" sz="1400" b="0" i="1" u="none" strike="noStrike" dirty="0">
                <a:solidFill>
                  <a:srgbClr val="333333"/>
                </a:solidFill>
                <a:effectLst/>
                <a:latin typeface="Calibri" panose="020F0502020204030204" pitchFamily="34" charset="0"/>
                <a:cs typeface="Calibri" panose="020F0502020204030204" pitchFamily="34" charset="0"/>
              </a:rPr>
              <a:t>. «Ci ha dato la disponibilità degli spazi dell’oratorio e stanotte, grazie all’aiuto di due trattori che una ditta ci ha messo a disposizione, siamo riusciti a caricare le gabbie e a mettere in salvo tutti i gatti. Non ci sono parole per descrivere quello che sta accadendo e le conseguenze che avrà sulla nostra struttura», spiega Marianna.</a:t>
            </a:r>
            <a:endParaRPr lang="it-IT" sz="1400" i="1" dirty="0">
              <a:latin typeface="Calibri" panose="020F0502020204030204" pitchFamily="34" charset="0"/>
              <a:cs typeface="Calibri" panose="020F0502020204030204" pitchFamily="34" charset="0"/>
            </a:endParaRPr>
          </a:p>
        </p:txBody>
      </p:sp>
      <p:pic>
        <p:nvPicPr>
          <p:cNvPr id="2056" name="Picture 8">
            <a:extLst>
              <a:ext uri="{FF2B5EF4-FFF2-40B4-BE49-F238E27FC236}">
                <a16:creationId xmlns:a16="http://schemas.microsoft.com/office/drawing/2014/main" id="{B0CC7EDA-00E4-D667-DE92-CB74DC2314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636"/>
          <a:stretch/>
        </p:blipFill>
        <p:spPr bwMode="auto">
          <a:xfrm>
            <a:off x="427037" y="3604637"/>
            <a:ext cx="3900213" cy="30349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762E958-1556-B01D-A33A-57C775CB91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639"/>
          <a:stretch/>
        </p:blipFill>
        <p:spPr bwMode="auto">
          <a:xfrm>
            <a:off x="4884037" y="3606375"/>
            <a:ext cx="3307463" cy="30658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6F4A5A68-16A8-D6D8-28B5-A4D1FF417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8487" y="3541855"/>
            <a:ext cx="3147914" cy="3097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24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8764703-43A0-70E5-FB8B-7D0E6CDAA246}"/>
              </a:ext>
            </a:extLst>
          </p:cNvPr>
          <p:cNvPicPr>
            <a:picLocks noChangeAspect="1"/>
          </p:cNvPicPr>
          <p:nvPr/>
        </p:nvPicPr>
        <p:blipFill>
          <a:blip r:embed="rId2"/>
          <a:stretch>
            <a:fillRect/>
          </a:stretch>
        </p:blipFill>
        <p:spPr>
          <a:xfrm>
            <a:off x="315517" y="147205"/>
            <a:ext cx="7930412" cy="2133757"/>
          </a:xfrm>
          <a:prstGeom prst="rect">
            <a:avLst/>
          </a:prstGeom>
        </p:spPr>
      </p:pic>
      <p:pic>
        <p:nvPicPr>
          <p:cNvPr id="5" name="Picture 2" descr="Incendio all'Oasi felina di Pianoro: strage di gatti">
            <a:extLst>
              <a:ext uri="{FF2B5EF4-FFF2-40B4-BE49-F238E27FC236}">
                <a16:creationId xmlns:a16="http://schemas.microsoft.com/office/drawing/2014/main" id="{860AAC63-5825-1F13-1C96-424E7129F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87" y="2476500"/>
            <a:ext cx="7366340" cy="410729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7593E1A1-2934-5B9E-1E71-4727A48A9007}"/>
              </a:ext>
            </a:extLst>
          </p:cNvPr>
          <p:cNvSpPr txBox="1"/>
          <p:nvPr/>
        </p:nvSpPr>
        <p:spPr>
          <a:xfrm>
            <a:off x="8030695" y="2769321"/>
            <a:ext cx="2421405" cy="3046988"/>
          </a:xfrm>
          <a:prstGeom prst="rect">
            <a:avLst/>
          </a:prstGeom>
          <a:noFill/>
        </p:spPr>
        <p:txBody>
          <a:bodyPr wrap="square">
            <a:spAutoFit/>
          </a:bodyPr>
          <a:lstStyle/>
          <a:p>
            <a:r>
              <a:rPr lang="it-IT" sz="1200" b="0" i="1" u="none" strike="noStrike" dirty="0">
                <a:solidFill>
                  <a:srgbClr val="666666"/>
                </a:solidFill>
                <a:effectLst/>
                <a:latin typeface="Calibri" panose="020F0502020204030204" pitchFamily="34" charset="0"/>
                <a:cs typeface="Calibri" panose="020F0502020204030204" pitchFamily="34" charset="0"/>
              </a:rPr>
              <a:t>I Filmati delle telecamere di quella sera raccontano solo di un intenso fumo sviluppatosi verso la mezzanotte, che dopo qualche ora si è trasformato in fiamme che hanno bruciato tutto quello che potevano bruciare fino a circa le 5 del mattino, ora in cui un passante ha segnalato l’incendio e di conseguenza sono intervenuti i Vigili del Fuoco. Le telecamere non hanno evidenziato la presenza di persone né altre anomalie. Si esclude quindi la causa dell’incendio doloso. Probabile il surriscaldamento di una termocoperta.</a:t>
            </a:r>
            <a:endParaRPr lang="it-IT" sz="1200" i="1" dirty="0">
              <a:latin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26ADF6DD-D784-6D52-9EEA-5D2CEA7C3A23}"/>
              </a:ext>
            </a:extLst>
          </p:cNvPr>
          <p:cNvSpPr txBox="1"/>
          <p:nvPr/>
        </p:nvSpPr>
        <p:spPr>
          <a:xfrm>
            <a:off x="7324438" y="196625"/>
            <a:ext cx="1827744" cy="369332"/>
          </a:xfrm>
          <a:prstGeom prst="rect">
            <a:avLst/>
          </a:prstGeom>
          <a:noFill/>
        </p:spPr>
        <p:txBody>
          <a:bodyPr wrap="none" rtlCol="0">
            <a:spAutoFit/>
          </a:bodyPr>
          <a:lstStyle/>
          <a:p>
            <a:r>
              <a:rPr lang="it-IT" dirty="0">
                <a:solidFill>
                  <a:schemeClr val="accent2">
                    <a:lumMod val="75000"/>
                  </a:schemeClr>
                </a:solidFill>
              </a:rPr>
              <a:t>14 ottobre 2021</a:t>
            </a:r>
          </a:p>
        </p:txBody>
      </p:sp>
    </p:spTree>
    <p:extLst>
      <p:ext uri="{BB962C8B-B14F-4D97-AF65-F5344CB8AC3E}">
        <p14:creationId xmlns:p14="http://schemas.microsoft.com/office/powerpoint/2010/main" val="3082053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FCDCE7-B7BF-0040-9C59-E5BAA8F77D5E}"/>
              </a:ext>
            </a:extLst>
          </p:cNvPr>
          <p:cNvSpPr>
            <a:spLocks noGrp="1"/>
          </p:cNvSpPr>
          <p:nvPr>
            <p:ph type="title"/>
          </p:nvPr>
        </p:nvSpPr>
        <p:spPr>
          <a:xfrm>
            <a:off x="677334" y="609599"/>
            <a:ext cx="6860288" cy="2022390"/>
          </a:xfrm>
        </p:spPr>
        <p:txBody>
          <a:bodyPr>
            <a:noAutofit/>
          </a:bodyPr>
          <a:lstStyle/>
          <a:p>
            <a:r>
              <a:rPr lang="it-IT" sz="6000" b="1" dirty="0">
                <a:latin typeface="Calibri" panose="020F0502020204030204" pitchFamily="34" charset="0"/>
                <a:cs typeface="Calibri" panose="020F0502020204030204" pitchFamily="34" charset="0"/>
              </a:rPr>
              <a:t>Perché un piano di emergenza???</a:t>
            </a:r>
          </a:p>
        </p:txBody>
      </p:sp>
      <p:sp>
        <p:nvSpPr>
          <p:cNvPr id="3" name="CasellaDiTesto 2">
            <a:extLst>
              <a:ext uri="{FF2B5EF4-FFF2-40B4-BE49-F238E27FC236}">
                <a16:creationId xmlns:a16="http://schemas.microsoft.com/office/drawing/2014/main" id="{EE693F6D-1D3E-9546-9552-347B2CF81B8F}"/>
              </a:ext>
            </a:extLst>
          </p:cNvPr>
          <p:cNvSpPr txBox="1"/>
          <p:nvPr/>
        </p:nvSpPr>
        <p:spPr>
          <a:xfrm>
            <a:off x="1612233" y="3308684"/>
            <a:ext cx="4126831" cy="2246769"/>
          </a:xfrm>
          <a:prstGeom prst="rect">
            <a:avLst/>
          </a:prstGeom>
          <a:noFill/>
        </p:spPr>
        <p:txBody>
          <a:bodyPr wrap="square" rtlCol="0">
            <a:spAutoFit/>
          </a:bodyPr>
          <a:lstStyle/>
          <a:p>
            <a:r>
              <a:rPr lang="it-IT" sz="2000" i="1" dirty="0">
                <a:latin typeface="Arial" panose="020B0604020202020204" pitchFamily="34" charset="0"/>
                <a:cs typeface="Arial" panose="020B0604020202020204" pitchFamily="34" charset="0"/>
              </a:rPr>
              <a:t>«Strumento operativo mediante il quale vengono </a:t>
            </a:r>
            <a:r>
              <a:rPr lang="it-IT" sz="2000" b="1" i="1" dirty="0">
                <a:latin typeface="Arial" panose="020B0604020202020204" pitchFamily="34" charset="0"/>
                <a:cs typeface="Arial" panose="020B0604020202020204" pitchFamily="34" charset="0"/>
              </a:rPr>
              <a:t>studiate</a:t>
            </a:r>
            <a:r>
              <a:rPr lang="it-IT" sz="2000" i="1" dirty="0">
                <a:latin typeface="Arial" panose="020B0604020202020204" pitchFamily="34" charset="0"/>
                <a:cs typeface="Arial" panose="020B0604020202020204" pitchFamily="34" charset="0"/>
              </a:rPr>
              <a:t> e </a:t>
            </a:r>
            <a:r>
              <a:rPr lang="it-IT" sz="2000" b="1" i="1" dirty="0">
                <a:latin typeface="Arial" panose="020B0604020202020204" pitchFamily="34" charset="0"/>
                <a:cs typeface="Arial" panose="020B0604020202020204" pitchFamily="34" charset="0"/>
              </a:rPr>
              <a:t>pianificate</a:t>
            </a:r>
            <a:r>
              <a:rPr lang="it-IT" sz="2000" i="1" dirty="0">
                <a:latin typeface="Arial" panose="020B0604020202020204" pitchFamily="34" charset="0"/>
                <a:cs typeface="Arial" panose="020B0604020202020204" pitchFamily="34" charset="0"/>
              </a:rPr>
              <a:t> le operazioni da compiere in caso di emergenza, al fine di consentire un esodo </a:t>
            </a:r>
            <a:r>
              <a:rPr lang="it-IT" sz="2000" b="1" i="1" dirty="0">
                <a:latin typeface="Arial" panose="020B0604020202020204" pitchFamily="34" charset="0"/>
                <a:cs typeface="Arial" panose="020B0604020202020204" pitchFamily="34" charset="0"/>
              </a:rPr>
              <a:t>ordinato</a:t>
            </a:r>
            <a:r>
              <a:rPr lang="it-IT" sz="2000" i="1" dirty="0">
                <a:latin typeface="Arial" panose="020B0604020202020204" pitchFamily="34" charset="0"/>
                <a:cs typeface="Arial" panose="020B0604020202020204" pitchFamily="34" charset="0"/>
              </a:rPr>
              <a:t> e </a:t>
            </a:r>
            <a:r>
              <a:rPr lang="it-IT" sz="2000" b="1" i="1" dirty="0">
                <a:latin typeface="Arial" panose="020B0604020202020204" pitchFamily="34" charset="0"/>
                <a:cs typeface="Arial" panose="020B0604020202020204" pitchFamily="34" charset="0"/>
              </a:rPr>
              <a:t>sicuro</a:t>
            </a:r>
            <a:r>
              <a:rPr lang="it-IT" sz="2000" i="1" dirty="0">
                <a:latin typeface="Arial" panose="020B0604020202020204" pitchFamily="34" charset="0"/>
                <a:cs typeface="Arial" panose="020B0604020202020204" pitchFamily="34" charset="0"/>
              </a:rPr>
              <a:t> a tutti gli occupanti presenti»</a:t>
            </a:r>
          </a:p>
        </p:txBody>
      </p:sp>
      <p:pic>
        <p:nvPicPr>
          <p:cNvPr id="1032" name="Picture 8" descr="TITTI E GATTO SILVESTRO GIF e PNG">
            <a:extLst>
              <a:ext uri="{FF2B5EF4-FFF2-40B4-BE49-F238E27FC236}">
                <a16:creationId xmlns:a16="http://schemas.microsoft.com/office/drawing/2014/main" id="{D679979D-4505-F2B6-DF0A-A067BDB1F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811491" y="1975638"/>
            <a:ext cx="5331959" cy="415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1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69C2A8-0606-432B-AC24-41B36CC6B32F}"/>
              </a:ext>
            </a:extLst>
          </p:cNvPr>
          <p:cNvSpPr>
            <a:spLocks noGrp="1"/>
          </p:cNvSpPr>
          <p:nvPr>
            <p:ph type="title"/>
          </p:nvPr>
        </p:nvSpPr>
        <p:spPr>
          <a:xfrm>
            <a:off x="337229" y="434102"/>
            <a:ext cx="9340392" cy="1162429"/>
          </a:xfrm>
        </p:spPr>
        <p:txBody>
          <a:bodyPr>
            <a:normAutofit/>
          </a:bodyPr>
          <a:lstStyle/>
          <a:p>
            <a:r>
              <a:rPr lang="it-IT" sz="2800" b="1" dirty="0">
                <a:solidFill>
                  <a:schemeClr val="accent2">
                    <a:lumMod val="75000"/>
                  </a:schemeClr>
                </a:solidFill>
                <a:latin typeface="Calibri" panose="020F0502020204030204" pitchFamily="34" charset="0"/>
                <a:cs typeface="Calibri" panose="020F0502020204030204" pitchFamily="34" charset="0"/>
              </a:rPr>
              <a:t>PIANIFICAZIONE DI PROTEZIONE CIVILE </a:t>
            </a:r>
            <a:br>
              <a:rPr lang="it-IT" sz="2800" dirty="0">
                <a:solidFill>
                  <a:schemeClr val="accent2">
                    <a:lumMod val="75000"/>
                  </a:schemeClr>
                </a:solidFill>
                <a:latin typeface="Calibri" panose="020F0502020204030204" pitchFamily="34" charset="0"/>
                <a:cs typeface="Calibri" panose="020F0502020204030204" pitchFamily="34" charset="0"/>
              </a:rPr>
            </a:br>
            <a:r>
              <a:rPr lang="it-IT" altLang="it-IT" sz="2800" spc="-50" dirty="0">
                <a:solidFill>
                  <a:schemeClr val="accent2">
                    <a:lumMod val="75000"/>
                  </a:schemeClr>
                </a:solidFill>
                <a:latin typeface="Calibri" panose="020F0502020204030204" pitchFamily="34" charset="0"/>
                <a:cs typeface="Calibri" panose="020F0502020204030204" pitchFamily="34" charset="0"/>
              </a:rPr>
              <a:t>(Art. 18 </a:t>
            </a:r>
            <a:r>
              <a:rPr lang="it-IT" altLang="it-IT" sz="2800" dirty="0" err="1">
                <a:solidFill>
                  <a:schemeClr val="accent2">
                    <a:lumMod val="75000"/>
                  </a:schemeClr>
                </a:solidFill>
                <a:latin typeface="Calibri" panose="020F0502020204030204" pitchFamily="34" charset="0"/>
                <a:cs typeface="Calibri" panose="020F0502020204030204" pitchFamily="34" charset="0"/>
              </a:rPr>
              <a:t>D.Lgs</a:t>
            </a:r>
            <a:r>
              <a:rPr lang="it-IT" altLang="it-IT" sz="2800" dirty="0">
                <a:solidFill>
                  <a:schemeClr val="accent2">
                    <a:lumMod val="75000"/>
                  </a:schemeClr>
                </a:solidFill>
                <a:latin typeface="Calibri" panose="020F0502020204030204" pitchFamily="34" charset="0"/>
                <a:cs typeface="Calibri" panose="020F0502020204030204" pitchFamily="34" charset="0"/>
              </a:rPr>
              <a:t> 1/2018 Codice della Protezione Civile)</a:t>
            </a:r>
            <a:endParaRPr lang="it-IT" sz="2800" dirty="0">
              <a:solidFill>
                <a:schemeClr val="accent2">
                  <a:lumMod val="75000"/>
                </a:schemeClr>
              </a:solidFill>
              <a:latin typeface="Calibri" panose="020F0502020204030204" pitchFamily="34" charset="0"/>
              <a:cs typeface="Calibri" panose="020F0502020204030204" pitchFamily="34" charset="0"/>
            </a:endParaRPr>
          </a:p>
        </p:txBody>
      </p:sp>
      <p:sp>
        <p:nvSpPr>
          <p:cNvPr id="4" name="CasellaDiTesto 4">
            <a:extLst>
              <a:ext uri="{FF2B5EF4-FFF2-40B4-BE49-F238E27FC236}">
                <a16:creationId xmlns:a16="http://schemas.microsoft.com/office/drawing/2014/main" id="{11D1B27E-A3C2-43D0-A283-4DAED63F22ED}"/>
              </a:ext>
            </a:extLst>
          </p:cNvPr>
          <p:cNvSpPr txBox="1">
            <a:spLocks noChangeArrowheads="1"/>
          </p:cNvSpPr>
          <p:nvPr/>
        </p:nvSpPr>
        <p:spPr bwMode="auto">
          <a:xfrm>
            <a:off x="3809999" y="2174509"/>
            <a:ext cx="6483928" cy="163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9" rIns="91416" bIns="45709">
            <a:spAutoFit/>
          </a:bodyPr>
          <a:lstStyle>
            <a:lvl1pPr>
              <a:tabLst>
                <a:tab pos="271463" algn="l"/>
              </a:tabLst>
              <a:defRPr>
                <a:solidFill>
                  <a:schemeClr val="tx1"/>
                </a:solidFill>
                <a:latin typeface="Calibri" panose="020F0502020204030204" pitchFamily="34" charset="0"/>
              </a:defRPr>
            </a:lvl1pPr>
            <a:lvl2pPr marL="742950" indent="-285750">
              <a:tabLst>
                <a:tab pos="271463" algn="l"/>
              </a:tabLst>
              <a:defRPr>
                <a:solidFill>
                  <a:schemeClr val="tx1"/>
                </a:solidFill>
                <a:latin typeface="Calibri" panose="020F0502020204030204" pitchFamily="34" charset="0"/>
              </a:defRPr>
            </a:lvl2pPr>
            <a:lvl3pPr marL="1143000" indent="-228600">
              <a:tabLst>
                <a:tab pos="271463" algn="l"/>
              </a:tabLst>
              <a:defRPr>
                <a:solidFill>
                  <a:schemeClr val="tx1"/>
                </a:solidFill>
                <a:latin typeface="Calibri" panose="020F0502020204030204" pitchFamily="34" charset="0"/>
              </a:defRPr>
            </a:lvl3pPr>
            <a:lvl4pPr marL="1600200" indent="-228600">
              <a:tabLst>
                <a:tab pos="271463" algn="l"/>
              </a:tabLst>
              <a:defRPr>
                <a:solidFill>
                  <a:schemeClr val="tx1"/>
                </a:solidFill>
                <a:latin typeface="Calibri" panose="020F0502020204030204" pitchFamily="34" charset="0"/>
              </a:defRPr>
            </a:lvl4pPr>
            <a:lvl5pPr marL="2057400" indent="-228600">
              <a:tabLst>
                <a:tab pos="271463" algn="l"/>
              </a:tabLst>
              <a:defRPr>
                <a:solidFill>
                  <a:schemeClr val="tx1"/>
                </a:solidFill>
                <a:latin typeface="Calibri" panose="020F0502020204030204" pitchFamily="34" charset="0"/>
              </a:defRPr>
            </a:lvl5pPr>
            <a:lvl6pPr marL="2514600" indent="-228600" eaLnBrk="0" fontAlgn="base" hangingPunct="0">
              <a:spcBef>
                <a:spcPct val="0"/>
              </a:spcBef>
              <a:spcAft>
                <a:spcPct val="0"/>
              </a:spcAft>
              <a:tabLst>
                <a:tab pos="271463" algn="l"/>
              </a:tabLst>
              <a:defRPr>
                <a:solidFill>
                  <a:schemeClr val="tx1"/>
                </a:solidFill>
                <a:latin typeface="Calibri" panose="020F0502020204030204" pitchFamily="34" charset="0"/>
              </a:defRPr>
            </a:lvl6pPr>
            <a:lvl7pPr marL="2971800" indent="-228600" eaLnBrk="0" fontAlgn="base" hangingPunct="0">
              <a:spcBef>
                <a:spcPct val="0"/>
              </a:spcBef>
              <a:spcAft>
                <a:spcPct val="0"/>
              </a:spcAft>
              <a:tabLst>
                <a:tab pos="271463" algn="l"/>
              </a:tabLst>
              <a:defRPr>
                <a:solidFill>
                  <a:schemeClr val="tx1"/>
                </a:solidFill>
                <a:latin typeface="Calibri" panose="020F0502020204030204" pitchFamily="34" charset="0"/>
              </a:defRPr>
            </a:lvl7pPr>
            <a:lvl8pPr marL="3429000" indent="-228600" eaLnBrk="0" fontAlgn="base" hangingPunct="0">
              <a:spcBef>
                <a:spcPct val="0"/>
              </a:spcBef>
              <a:spcAft>
                <a:spcPct val="0"/>
              </a:spcAft>
              <a:tabLst>
                <a:tab pos="271463" algn="l"/>
              </a:tabLst>
              <a:defRPr>
                <a:solidFill>
                  <a:schemeClr val="tx1"/>
                </a:solidFill>
                <a:latin typeface="Calibri" panose="020F0502020204030204" pitchFamily="34" charset="0"/>
              </a:defRPr>
            </a:lvl8pPr>
            <a:lvl9pPr marL="3886200" indent="-228600" eaLnBrk="0" fontAlgn="base" hangingPunct="0">
              <a:spcBef>
                <a:spcPct val="0"/>
              </a:spcBef>
              <a:spcAft>
                <a:spcPct val="0"/>
              </a:spcAft>
              <a:tabLst>
                <a:tab pos="271463" algn="l"/>
              </a:tabLst>
              <a:defRPr>
                <a:solidFill>
                  <a:schemeClr val="tx1"/>
                </a:solidFill>
                <a:latin typeface="Calibri" panose="020F0502020204030204" pitchFamily="34" charset="0"/>
              </a:defRPr>
            </a:lvl9pPr>
          </a:lstStyle>
          <a:p>
            <a:pPr algn="just" eaLnBrk="1" hangingPunct="1">
              <a:buClr>
                <a:srgbClr val="003A70"/>
              </a:buClr>
            </a:pPr>
            <a:r>
              <a:rPr lang="it-IT" altLang="it-IT" sz="2000" b="1" i="1" dirty="0">
                <a:ea typeface="MS PGothic" panose="020B0600070205080204" pitchFamily="34" charset="-128"/>
                <a:cs typeface="Calibri" panose="020F0502020204030204" pitchFamily="34" charset="0"/>
              </a:rPr>
              <a:t>Prepararsi</a:t>
            </a:r>
            <a:r>
              <a:rPr lang="it-IT" altLang="it-IT" sz="2000" i="1" dirty="0">
                <a:ea typeface="MS PGothic" panose="020B0600070205080204" pitchFamily="34" charset="-128"/>
                <a:cs typeface="Calibri" panose="020F0502020204030204" pitchFamily="34" charset="0"/>
              </a:rPr>
              <a:t>, durante il periodo ordinario, a fronteggiare l’emergenza sin dalle prime fasi, in modo da ottimizzare la gestione delle risorse disponibili e garantire una prima risposta operativa, soprattutto per il soccorso e l’assistenza alla popolazione.</a:t>
            </a:r>
          </a:p>
        </p:txBody>
      </p:sp>
      <p:sp>
        <p:nvSpPr>
          <p:cNvPr id="5" name="CasellaDiTesto 2">
            <a:extLst>
              <a:ext uri="{FF2B5EF4-FFF2-40B4-BE49-F238E27FC236}">
                <a16:creationId xmlns:a16="http://schemas.microsoft.com/office/drawing/2014/main" id="{ED22EA3C-E490-4F95-944C-6CF5AB059CD3}"/>
              </a:ext>
            </a:extLst>
          </p:cNvPr>
          <p:cNvSpPr txBox="1">
            <a:spLocks noChangeArrowheads="1"/>
          </p:cNvSpPr>
          <p:nvPr/>
        </p:nvSpPr>
        <p:spPr bwMode="auto">
          <a:xfrm>
            <a:off x="3809999" y="1696432"/>
            <a:ext cx="5971308" cy="46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9" rIns="91416" bIns="45709">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it-IT" sz="2400" b="1" dirty="0">
                <a:latin typeface="Calibri" panose="020F0502020204030204" pitchFamily="34" charset="0"/>
                <a:ea typeface="+mn-ea"/>
                <a:cs typeface="Calibri" panose="020F0502020204030204" pitchFamily="34" charset="0"/>
              </a:rPr>
              <a:t>PERCHÉ PIANIFICARE L’EMERGENZA?</a:t>
            </a:r>
          </a:p>
        </p:txBody>
      </p:sp>
      <p:sp>
        <p:nvSpPr>
          <p:cNvPr id="7" name="CasellaDiTesto 6">
            <a:extLst>
              <a:ext uri="{FF2B5EF4-FFF2-40B4-BE49-F238E27FC236}">
                <a16:creationId xmlns:a16="http://schemas.microsoft.com/office/drawing/2014/main" id="{F034944B-42BE-48AF-82E9-7E39D7ACEF03}"/>
              </a:ext>
            </a:extLst>
          </p:cNvPr>
          <p:cNvSpPr txBox="1">
            <a:spLocks noChangeArrowheads="1"/>
          </p:cNvSpPr>
          <p:nvPr/>
        </p:nvSpPr>
        <p:spPr bwMode="auto">
          <a:xfrm>
            <a:off x="220490" y="3947272"/>
            <a:ext cx="5464571" cy="46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9" rIns="91416" bIns="45709">
            <a:spAutoFit/>
          </a:bodyPr>
          <a:lstStyle>
            <a:defPPr>
              <a:defRPr lang="en-US"/>
            </a:defPPr>
            <a:lvl1pPr algn="ctr">
              <a:defRPr sz="2800" b="1">
                <a:solidFill>
                  <a:srgbClr val="002060"/>
                </a:solidFill>
                <a:cs typeface="Arial" pitchFamily="34" charset="0"/>
              </a:defRPr>
            </a:lvl1pPr>
            <a:lvl2pPr marL="742950" indent="-285750">
              <a:defRPr>
                <a:latin typeface="Calibri" charset="0"/>
                <a:ea typeface="ＭＳ Ｐゴシック" charset="0"/>
              </a:defRPr>
            </a:lvl2pPr>
            <a:lvl3pPr marL="1143000" indent="-228600">
              <a:defRPr>
                <a:latin typeface="Calibri" charset="0"/>
                <a:ea typeface="ＭＳ Ｐゴシック" charset="0"/>
              </a:defRPr>
            </a:lvl3pPr>
            <a:lvl4pPr marL="1600200" indent="-228600">
              <a:defRPr>
                <a:latin typeface="Calibri" charset="0"/>
                <a:ea typeface="ＭＳ Ｐゴシック" charset="0"/>
              </a:defRPr>
            </a:lvl4pPr>
            <a:lvl5pPr marL="2057400" indent="-228600">
              <a:defRPr>
                <a:latin typeface="Calibri" charset="0"/>
                <a:ea typeface="ＭＳ Ｐゴシック" charset="0"/>
              </a:defRPr>
            </a:lvl5pPr>
            <a:lvl6pPr marL="2514600" indent="-228600" fontAlgn="base">
              <a:spcBef>
                <a:spcPct val="0"/>
              </a:spcBef>
              <a:spcAft>
                <a:spcPct val="0"/>
              </a:spcAft>
              <a:defRPr>
                <a:latin typeface="Calibri" charset="0"/>
                <a:ea typeface="ＭＳ Ｐゴシック" charset="0"/>
              </a:defRPr>
            </a:lvl6pPr>
            <a:lvl7pPr marL="2971800" indent="-228600" fontAlgn="base">
              <a:spcBef>
                <a:spcPct val="0"/>
              </a:spcBef>
              <a:spcAft>
                <a:spcPct val="0"/>
              </a:spcAft>
              <a:defRPr>
                <a:latin typeface="Calibri" charset="0"/>
                <a:ea typeface="ＭＳ Ｐゴシック" charset="0"/>
              </a:defRPr>
            </a:lvl7pPr>
            <a:lvl8pPr marL="3429000" indent="-228600" fontAlgn="base">
              <a:spcBef>
                <a:spcPct val="0"/>
              </a:spcBef>
              <a:spcAft>
                <a:spcPct val="0"/>
              </a:spcAft>
              <a:defRPr>
                <a:latin typeface="Calibri" charset="0"/>
                <a:ea typeface="ＭＳ Ｐゴシック" charset="0"/>
              </a:defRPr>
            </a:lvl8pPr>
            <a:lvl9pPr marL="3886200" indent="-228600" fontAlgn="base">
              <a:spcBef>
                <a:spcPct val="0"/>
              </a:spcBef>
              <a:spcAft>
                <a:spcPct val="0"/>
              </a:spcAft>
              <a:defRPr>
                <a:latin typeface="Calibri" charset="0"/>
                <a:ea typeface="ＭＳ Ｐゴシック" charset="0"/>
              </a:defRPr>
            </a:lvl9pPr>
          </a:lstStyle>
          <a:p>
            <a:r>
              <a:rPr lang="it-IT" sz="2400" dirty="0">
                <a:solidFill>
                  <a:schemeClr val="tx1"/>
                </a:solidFill>
                <a:latin typeface="Calibri" panose="020F0502020204030204" pitchFamily="34" charset="0"/>
                <a:cs typeface="Calibri" panose="020F0502020204030204" pitchFamily="34" charset="0"/>
              </a:rPr>
              <a:t>COSA E’ UN PIANO DI EMERGENZA?</a:t>
            </a:r>
          </a:p>
        </p:txBody>
      </p:sp>
      <p:pic>
        <p:nvPicPr>
          <p:cNvPr id="1026" name="Picture 2" descr="L'Arca di Noé e il Diluvio Universale - Report - NAUTICA REPORT">
            <a:extLst>
              <a:ext uri="{FF2B5EF4-FFF2-40B4-BE49-F238E27FC236}">
                <a16:creationId xmlns:a16="http://schemas.microsoft.com/office/drawing/2014/main" id="{9A3B1CA2-C031-A2CD-75BE-855F3B328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490" y="1650742"/>
            <a:ext cx="3367838" cy="196457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FA45FF6B-98E8-17B2-56B7-E435600E764C}"/>
              </a:ext>
            </a:extLst>
          </p:cNvPr>
          <p:cNvPicPr>
            <a:picLocks noChangeAspect="1"/>
          </p:cNvPicPr>
          <p:nvPr/>
        </p:nvPicPr>
        <p:blipFill>
          <a:blip r:embed="rId4"/>
          <a:stretch>
            <a:fillRect/>
          </a:stretch>
        </p:blipFill>
        <p:spPr>
          <a:xfrm>
            <a:off x="10293927" y="5278149"/>
            <a:ext cx="1898073" cy="1438450"/>
          </a:xfrm>
          <a:prstGeom prst="rect">
            <a:avLst/>
          </a:prstGeom>
        </p:spPr>
      </p:pic>
      <p:sp>
        <p:nvSpPr>
          <p:cNvPr id="8" name="Rettangolo 3">
            <a:extLst>
              <a:ext uri="{FF2B5EF4-FFF2-40B4-BE49-F238E27FC236}">
                <a16:creationId xmlns:a16="http://schemas.microsoft.com/office/drawing/2014/main" id="{0CEE8F9D-F8DD-F52C-0EE3-A923AC2F79CF}"/>
              </a:ext>
            </a:extLst>
          </p:cNvPr>
          <p:cNvSpPr>
            <a:spLocks noChangeArrowheads="1"/>
          </p:cNvSpPr>
          <p:nvPr/>
        </p:nvSpPr>
        <p:spPr bwMode="auto">
          <a:xfrm>
            <a:off x="337229" y="4417713"/>
            <a:ext cx="9444078" cy="646319"/>
          </a:xfrm>
          <a:prstGeom prst="rect">
            <a:avLst/>
          </a:prstGeom>
          <a:noFill/>
          <a:ln w="9525">
            <a:noFill/>
            <a:miter lim="800000"/>
            <a:headEnd/>
            <a:tailEnd/>
          </a:ln>
        </p:spPr>
        <p:txBody>
          <a:bodyPr wrap="square" lIns="91430" tIns="45714" rIns="91430" bIns="45714">
            <a:spAutoFit/>
          </a:bodyPr>
          <a:lstStyle/>
          <a:p>
            <a:pPr algn="just">
              <a:spcAft>
                <a:spcPts val="400"/>
              </a:spcAft>
              <a:defRPr/>
            </a:pPr>
            <a:r>
              <a:rPr lang="it-IT" dirty="0">
                <a:latin typeface="Calibri" panose="020F0502020204030204" pitchFamily="34" charset="0"/>
                <a:cs typeface="Calibri" panose="020F0502020204030204" pitchFamily="34" charset="0"/>
              </a:rPr>
              <a:t>Insieme delle procedure operative di intervento per fronteggiare una qualsiasi calamità attesa in un determinato territorio. Deve essere flessibile e in continuo aggiornamento</a:t>
            </a:r>
          </a:p>
        </p:txBody>
      </p:sp>
      <p:sp>
        <p:nvSpPr>
          <p:cNvPr id="9" name="Rettangolo 8">
            <a:extLst>
              <a:ext uri="{FF2B5EF4-FFF2-40B4-BE49-F238E27FC236}">
                <a16:creationId xmlns:a16="http://schemas.microsoft.com/office/drawing/2014/main" id="{2D62B627-CB10-951C-B823-9D6817D978EC}"/>
              </a:ext>
            </a:extLst>
          </p:cNvPr>
          <p:cNvSpPr>
            <a:spLocks noChangeArrowheads="1"/>
          </p:cNvSpPr>
          <p:nvPr/>
        </p:nvSpPr>
        <p:spPr bwMode="auto">
          <a:xfrm>
            <a:off x="1324298" y="5333709"/>
            <a:ext cx="7469940" cy="1200329"/>
          </a:xfrm>
          <a:prstGeom prst="rect">
            <a:avLst/>
          </a:prstGeom>
          <a:solidFill>
            <a:schemeClr val="bg1"/>
          </a:solidFill>
          <a:ln w="9525">
            <a:solidFill>
              <a:schemeClr val="tx2"/>
            </a:solidFill>
            <a:miter lim="800000"/>
            <a:headEnd/>
            <a:tailEnd/>
          </a:ln>
          <a:effectLst>
            <a:outerShdw blurRad="50800" dist="38100" dir="2700000" algn="tl" rotWithShape="0">
              <a:srgbClr val="808080">
                <a:alpha val="39998"/>
              </a:srgbClr>
            </a:outerShdw>
          </a:effectLst>
        </p:spPr>
        <p:txBody>
          <a:bodyPr wrap="square">
            <a:spAutoFit/>
          </a:bodyPr>
          <a:lstStyle/>
          <a:p>
            <a:pPr>
              <a:spcAft>
                <a:spcPts val="400"/>
              </a:spcAft>
              <a:defRPr/>
            </a:pPr>
            <a:r>
              <a:rPr lang="it-IT" i="1" dirty="0">
                <a:solidFill>
                  <a:srgbClr val="0070C0"/>
                </a:solidFill>
                <a:latin typeface="Calibri" panose="020F0502020204030204" pitchFamily="34" charset="0"/>
                <a:cs typeface="Calibri" panose="020F0502020204030204" pitchFamily="34" charset="0"/>
              </a:rPr>
              <a:t>L’art. 18 comma 3 del </a:t>
            </a:r>
            <a:r>
              <a:rPr lang="it-IT" i="1" dirty="0" err="1">
                <a:solidFill>
                  <a:srgbClr val="0070C0"/>
                </a:solidFill>
                <a:latin typeface="Calibri" panose="020F0502020204030204" pitchFamily="34" charset="0"/>
                <a:cs typeface="Calibri" panose="020F0502020204030204" pitchFamily="34" charset="0"/>
              </a:rPr>
              <a:t>D.Lgs</a:t>
            </a:r>
            <a:r>
              <a:rPr lang="it-IT" i="1" dirty="0">
                <a:solidFill>
                  <a:srgbClr val="0070C0"/>
                </a:solidFill>
                <a:latin typeface="Calibri" panose="020F0502020204030204" pitchFamily="34" charset="0"/>
                <a:cs typeface="Calibri" panose="020F0502020204030204" pitchFamily="34" charset="0"/>
              </a:rPr>
              <a:t> 1/2018, prevede che </a:t>
            </a:r>
            <a:r>
              <a:rPr lang="it-IT" i="1" u="sng" dirty="0">
                <a:solidFill>
                  <a:srgbClr val="0070C0"/>
                </a:solidFill>
                <a:latin typeface="Calibri" panose="020F0502020204030204" pitchFamily="34" charset="0"/>
                <a:cs typeface="Calibri" panose="020F0502020204030204" pitchFamily="34" charset="0"/>
              </a:rPr>
              <a:t>tutti i piani e i programmi di gestione, tutela e risanamento del territorio siano coordinati con i piani di protezione civile</a:t>
            </a:r>
            <a:r>
              <a:rPr lang="it-IT" i="1" dirty="0">
                <a:solidFill>
                  <a:srgbClr val="0070C0"/>
                </a:solidFill>
                <a:latin typeface="Calibri" panose="020F0502020204030204" pitchFamily="34" charset="0"/>
                <a:cs typeface="Calibri" panose="020F0502020204030204" pitchFamily="34" charset="0"/>
              </a:rPr>
              <a:t>, con particolare riferimento ai piani </a:t>
            </a:r>
            <a:r>
              <a:rPr lang="it-IT" i="1" u="sng" dirty="0">
                <a:solidFill>
                  <a:srgbClr val="0070C0"/>
                </a:solidFill>
                <a:latin typeface="Calibri" panose="020F0502020204030204" pitchFamily="34" charset="0"/>
                <a:cs typeface="Calibri" panose="020F0502020204030204" pitchFamily="34" charset="0"/>
              </a:rPr>
              <a:t>comunali</a:t>
            </a:r>
            <a:r>
              <a:rPr lang="it-IT" i="1" dirty="0">
                <a:solidFill>
                  <a:srgbClr val="0070C0"/>
                </a:solidFill>
                <a:latin typeface="Calibri" panose="020F0502020204030204" pitchFamily="34" charset="0"/>
                <a:cs typeface="Calibri" panose="020F0502020204030204" pitchFamily="34" charset="0"/>
              </a:rPr>
              <a:t> e ai piani </a:t>
            </a:r>
            <a:r>
              <a:rPr lang="it-IT" i="1" u="sng" dirty="0">
                <a:solidFill>
                  <a:srgbClr val="0070C0"/>
                </a:solidFill>
                <a:latin typeface="Calibri" panose="020F0502020204030204" pitchFamily="34" charset="0"/>
                <a:cs typeface="Calibri" panose="020F0502020204030204" pitchFamily="34" charset="0"/>
              </a:rPr>
              <a:t>regionali</a:t>
            </a:r>
            <a:r>
              <a:rPr lang="it-IT" i="1" dirty="0">
                <a:solidFill>
                  <a:srgbClr val="0070C0"/>
                </a:solidFill>
                <a:latin typeface="Calibri" panose="020F0502020204030204" pitchFamily="34" charset="0"/>
                <a:cs typeface="Calibri" panose="020F0502020204030204" pitchFamily="34" charset="0"/>
              </a:rPr>
              <a:t> di protezione civile.</a:t>
            </a:r>
          </a:p>
        </p:txBody>
      </p:sp>
    </p:spTree>
    <p:extLst>
      <p:ext uri="{BB962C8B-B14F-4D97-AF65-F5344CB8AC3E}">
        <p14:creationId xmlns:p14="http://schemas.microsoft.com/office/powerpoint/2010/main" val="378351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0C4979D-2418-47E7-8A71-2A533872DEC9}"/>
              </a:ext>
            </a:extLst>
          </p:cNvPr>
          <p:cNvSpPr txBox="1">
            <a:spLocks noChangeArrowheads="1"/>
          </p:cNvSpPr>
          <p:nvPr/>
        </p:nvSpPr>
        <p:spPr bwMode="auto">
          <a:xfrm>
            <a:off x="1524000" y="140863"/>
            <a:ext cx="9144000" cy="70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it-IT" sz="4000" b="1" spc="-50" dirty="0">
                <a:solidFill>
                  <a:srgbClr val="2D9741"/>
                </a:solidFill>
                <a:latin typeface="+mj-lt"/>
                <a:ea typeface="+mj-ea"/>
                <a:cs typeface="+mj-cs"/>
              </a:rPr>
              <a:t>Chi pianifica?</a:t>
            </a:r>
          </a:p>
        </p:txBody>
      </p:sp>
      <p:graphicFrame>
        <p:nvGraphicFramePr>
          <p:cNvPr id="6" name="Tabella 5">
            <a:extLst>
              <a:ext uri="{FF2B5EF4-FFF2-40B4-BE49-F238E27FC236}">
                <a16:creationId xmlns:a16="http://schemas.microsoft.com/office/drawing/2014/main" id="{D42A7DA6-637B-4B12-A4C5-9AC6D9E2A48E}"/>
              </a:ext>
            </a:extLst>
          </p:cNvPr>
          <p:cNvGraphicFramePr>
            <a:graphicFrameLocks noGrp="1"/>
          </p:cNvGraphicFramePr>
          <p:nvPr>
            <p:extLst>
              <p:ext uri="{D42A27DB-BD31-4B8C-83A1-F6EECF244321}">
                <p14:modId xmlns:p14="http://schemas.microsoft.com/office/powerpoint/2010/main" val="4002176113"/>
              </p:ext>
            </p:extLst>
          </p:nvPr>
        </p:nvGraphicFramePr>
        <p:xfrm>
          <a:off x="887187" y="925881"/>
          <a:ext cx="9755414" cy="4874143"/>
        </p:xfrm>
        <a:graphic>
          <a:graphicData uri="http://schemas.openxmlformats.org/drawingml/2006/table">
            <a:tbl>
              <a:tblPr firstRow="1" bandRow="1">
                <a:tableStyleId>{5C22544A-7EE6-4342-B048-85BDC9FD1C3A}</a:tableStyleId>
              </a:tblPr>
              <a:tblGrid>
                <a:gridCol w="1840644">
                  <a:extLst>
                    <a:ext uri="{9D8B030D-6E8A-4147-A177-3AD203B41FA5}">
                      <a16:colId xmlns:a16="http://schemas.microsoft.com/office/drawing/2014/main" val="20000"/>
                    </a:ext>
                  </a:extLst>
                </a:gridCol>
                <a:gridCol w="7914770">
                  <a:extLst>
                    <a:ext uri="{9D8B030D-6E8A-4147-A177-3AD203B41FA5}">
                      <a16:colId xmlns:a16="http://schemas.microsoft.com/office/drawing/2014/main" val="20001"/>
                    </a:ext>
                  </a:extLst>
                </a:gridCol>
              </a:tblGrid>
              <a:tr h="570311">
                <a:tc>
                  <a:txBody>
                    <a:bodyPr/>
                    <a:lstStyle/>
                    <a:p>
                      <a:pPr algn="ctr"/>
                      <a:r>
                        <a:rPr lang="it-IT" sz="1800" dirty="0"/>
                        <a:t>Livello</a:t>
                      </a:r>
                      <a:endParaRPr lang="en-US" sz="1800" dirty="0"/>
                    </a:p>
                  </a:txBody>
                  <a:tcPr marL="91437" marR="91437" marT="45708" marB="45708" anchor="ctr"/>
                </a:tc>
                <a:tc>
                  <a:txBody>
                    <a:bodyPr/>
                    <a:lstStyle/>
                    <a:p>
                      <a:endParaRPr lang="en-US" sz="1800" dirty="0"/>
                    </a:p>
                  </a:txBody>
                  <a:tcPr marL="91437" marR="91437" marT="45708" marB="45708"/>
                </a:tc>
                <a:extLst>
                  <a:ext uri="{0D108BD9-81ED-4DB2-BD59-A6C34878D82A}">
                    <a16:rowId xmlns:a16="http://schemas.microsoft.com/office/drawing/2014/main" val="10000"/>
                  </a:ext>
                </a:extLst>
              </a:tr>
              <a:tr h="1836048">
                <a:tc>
                  <a:txBody>
                    <a:bodyPr/>
                    <a:lstStyle/>
                    <a:p>
                      <a:pPr algn="ctr"/>
                      <a:r>
                        <a:rPr lang="it-IT" sz="2000" b="1" dirty="0"/>
                        <a:t>Nazionale</a:t>
                      </a:r>
                      <a:endParaRPr lang="en-US" sz="2000" b="1" dirty="0"/>
                    </a:p>
                  </a:txBody>
                  <a:tcPr marL="91437" marR="91437" marT="45708" marB="45708" anchor="ctr"/>
                </a:tc>
                <a:tc>
                  <a:txBody>
                    <a:bodyPr/>
                    <a:lstStyle/>
                    <a:p>
                      <a:pPr marL="342900" indent="-342900" algn="just">
                        <a:buAutoNum type="arabicParenR"/>
                      </a:pPr>
                      <a:r>
                        <a:rPr lang="it-IT" sz="1800" dirty="0"/>
                        <a:t>Piani nazionali </a:t>
                      </a:r>
                      <a:r>
                        <a:rPr lang="it-IT" sz="1800" dirty="0">
                          <a:sym typeface="Wingdings" panose="05000000000000000000" pitchFamily="2" charset="2"/>
                        </a:rPr>
                        <a:t> scenari</a:t>
                      </a:r>
                      <a:r>
                        <a:rPr lang="it-IT" sz="1800" baseline="0" dirty="0">
                          <a:sym typeface="Wingdings" panose="05000000000000000000" pitchFamily="2" charset="2"/>
                        </a:rPr>
                        <a:t> di evento ben definiti, </a:t>
                      </a:r>
                      <a:r>
                        <a:rPr lang="it-IT" sz="1800" kern="1200" baseline="0" dirty="0">
                          <a:solidFill>
                            <a:schemeClr val="dk1"/>
                          </a:solidFill>
                          <a:latin typeface="+mn-lt"/>
                          <a:ea typeface="+mn-ea"/>
                          <a:cs typeface="+mn-cs"/>
                        </a:rPr>
                        <a:t>contengono</a:t>
                      </a:r>
                      <a:r>
                        <a:rPr lang="it-IT" sz="1800" dirty="0">
                          <a:solidFill>
                            <a:srgbClr val="595959"/>
                          </a:solidFill>
                          <a:latin typeface="Arial" charset="0"/>
                          <a:cs typeface="Arial" charset="0"/>
                        </a:rPr>
                        <a:t> </a:t>
                      </a:r>
                      <a:r>
                        <a:rPr lang="it-IT" sz="1800" kern="1200" dirty="0">
                          <a:solidFill>
                            <a:schemeClr val="dk1"/>
                          </a:solidFill>
                          <a:latin typeface="+mn-lt"/>
                          <a:ea typeface="+mn-ea"/>
                          <a:cs typeface="+mn-cs"/>
                        </a:rPr>
                        <a:t>la previsione delle misure che tutti i soggetti interessati devono adottare (</a:t>
                      </a:r>
                      <a:r>
                        <a:rPr lang="it-IT" sz="1800" i="1" kern="1200" dirty="0">
                          <a:solidFill>
                            <a:schemeClr val="dk1"/>
                          </a:solidFill>
                          <a:latin typeface="+mn-lt"/>
                          <a:ea typeface="+mn-ea"/>
                          <a:cs typeface="+mn-cs"/>
                        </a:rPr>
                        <a:t>esempio Piano Vesuvio)</a:t>
                      </a:r>
                    </a:p>
                    <a:p>
                      <a:pPr marL="342900" indent="-342900" algn="just">
                        <a:buAutoNum type="arabicParenR"/>
                      </a:pPr>
                      <a:r>
                        <a:rPr lang="it-IT" sz="1800" kern="1200" dirty="0">
                          <a:solidFill>
                            <a:schemeClr val="dk1"/>
                          </a:solidFill>
                          <a:latin typeface="+mn-lt"/>
                          <a:ea typeface="+mn-ea"/>
                          <a:cs typeface="+mn-cs"/>
                        </a:rPr>
                        <a:t>Programmi nazionali di soccorso </a:t>
                      </a:r>
                      <a:r>
                        <a:rPr lang="it-IT" sz="1800" dirty="0">
                          <a:sym typeface="Wingdings" panose="05000000000000000000" pitchFamily="2" charset="2"/>
                        </a:rPr>
                        <a:t> </a:t>
                      </a:r>
                      <a:r>
                        <a:rPr lang="it-IT" sz="1800" kern="1200" dirty="0">
                          <a:solidFill>
                            <a:schemeClr val="dk1"/>
                          </a:solidFill>
                          <a:latin typeface="+mn-lt"/>
                          <a:ea typeface="+mn-ea"/>
                          <a:cs typeface="+mn-cs"/>
                        </a:rPr>
                        <a:t>prescindendo dal singolo scenario d’evento,</a:t>
                      </a:r>
                      <a:r>
                        <a:rPr lang="it-IT" sz="1800" kern="1200" baseline="0" dirty="0">
                          <a:solidFill>
                            <a:schemeClr val="dk1"/>
                          </a:solidFill>
                          <a:latin typeface="+mn-lt"/>
                          <a:ea typeface="+mn-ea"/>
                          <a:cs typeface="+mn-cs"/>
                        </a:rPr>
                        <a:t> contengono l’organizzazione di pc e gli elementi conoscitivi del territorio </a:t>
                      </a:r>
                      <a:r>
                        <a:rPr lang="it-IT" sz="1800" i="1" kern="1200" baseline="0" dirty="0">
                          <a:solidFill>
                            <a:schemeClr val="dk1"/>
                          </a:solidFill>
                          <a:latin typeface="+mn-lt"/>
                          <a:ea typeface="+mn-ea"/>
                          <a:cs typeface="+mn-cs"/>
                        </a:rPr>
                        <a:t>(esempio Programma nazionale di soccorso per il rischio sismico)</a:t>
                      </a:r>
                      <a:endParaRPr lang="en-US" sz="1800" i="1" kern="1200" dirty="0">
                        <a:solidFill>
                          <a:schemeClr val="dk1"/>
                        </a:solidFill>
                        <a:latin typeface="+mn-lt"/>
                        <a:ea typeface="+mn-ea"/>
                        <a:cs typeface="+mn-cs"/>
                      </a:endParaRPr>
                    </a:p>
                  </a:txBody>
                  <a:tcPr marL="91437" marR="91437" marT="45708" marB="45708"/>
                </a:tc>
                <a:extLst>
                  <a:ext uri="{0D108BD9-81ED-4DB2-BD59-A6C34878D82A}">
                    <a16:rowId xmlns:a16="http://schemas.microsoft.com/office/drawing/2014/main" val="10001"/>
                  </a:ext>
                </a:extLst>
              </a:tr>
              <a:tr h="826060">
                <a:tc>
                  <a:txBody>
                    <a:bodyPr/>
                    <a:lstStyle/>
                    <a:p>
                      <a:pPr algn="ctr"/>
                      <a:r>
                        <a:rPr lang="it-IT" sz="2000" b="1" dirty="0"/>
                        <a:t>Regionale</a:t>
                      </a:r>
                      <a:endParaRPr lang="en-US" sz="2000" b="1" dirty="0"/>
                    </a:p>
                  </a:txBody>
                  <a:tcPr marL="91437" marR="91437" marT="45708" marB="45708" anchor="ctr"/>
                </a:tc>
                <a:tc>
                  <a:txBody>
                    <a:bodyPr/>
                    <a:lstStyle/>
                    <a:p>
                      <a:pPr marL="0" marR="0" indent="0" algn="just" defTabSz="914294" rtl="0" eaLnBrk="1" fontAlgn="auto" latinLnBrk="0" hangingPunct="1">
                        <a:lnSpc>
                          <a:spcPct val="100000"/>
                        </a:lnSpc>
                        <a:spcBef>
                          <a:spcPts val="0"/>
                        </a:spcBef>
                        <a:spcAft>
                          <a:spcPts val="0"/>
                        </a:spcAft>
                        <a:buClrTx/>
                        <a:buSzTx/>
                        <a:buFontTx/>
                        <a:buNone/>
                        <a:tabLst/>
                        <a:defRPr/>
                      </a:pPr>
                      <a:r>
                        <a:rPr lang="it-IT" sz="1800" kern="1200" baseline="0" dirty="0">
                          <a:solidFill>
                            <a:schemeClr val="dk1"/>
                          </a:solidFill>
                          <a:latin typeface="+mn-lt"/>
                          <a:ea typeface="+mn-ea"/>
                          <a:cs typeface="+mn-cs"/>
                        </a:rPr>
                        <a:t>Piano di protezione civile regionale </a:t>
                      </a:r>
                      <a:r>
                        <a:rPr lang="it-IT" sz="1800" kern="1200" baseline="0" dirty="0">
                          <a:solidFill>
                            <a:schemeClr val="dk1"/>
                          </a:solidFill>
                          <a:latin typeface="+mn-lt"/>
                          <a:ea typeface="+mn-ea"/>
                          <a:cs typeface="+mn-cs"/>
                          <a:sym typeface="Wingdings" panose="05000000000000000000" pitchFamily="2" charset="2"/>
                        </a:rPr>
                        <a:t> </a:t>
                      </a:r>
                      <a:r>
                        <a:rPr lang="it-IT" sz="1800" kern="1200" dirty="0">
                          <a:solidFill>
                            <a:schemeClr val="dk1"/>
                          </a:solidFill>
                          <a:latin typeface="+mn-lt"/>
                          <a:ea typeface="+mn-ea"/>
                          <a:cs typeface="+mn-cs"/>
                        </a:rPr>
                        <a:t>viene predisposto dalla Regione e prevede criteri e modalità di intervento da seguire in caso di emergenza</a:t>
                      </a:r>
                    </a:p>
                  </a:txBody>
                  <a:tcPr marL="91437" marR="91437" marT="45708" marB="45708"/>
                </a:tc>
                <a:extLst>
                  <a:ext uri="{0D108BD9-81ED-4DB2-BD59-A6C34878D82A}">
                    <a16:rowId xmlns:a16="http://schemas.microsoft.com/office/drawing/2014/main" val="10002"/>
                  </a:ext>
                </a:extLst>
              </a:tr>
              <a:tr h="578241">
                <a:tc>
                  <a:txBody>
                    <a:bodyPr/>
                    <a:lstStyle/>
                    <a:p>
                      <a:pPr algn="ctr"/>
                      <a:r>
                        <a:rPr lang="it-IT" sz="2000" b="1" dirty="0"/>
                        <a:t>Provinciale</a:t>
                      </a:r>
                      <a:endParaRPr lang="en-US" sz="2000" b="1" dirty="0"/>
                    </a:p>
                  </a:txBody>
                  <a:tcPr marL="91437" marR="91437" marT="45708" marB="45708" anchor="ctr"/>
                </a:tc>
                <a:tc>
                  <a:txBody>
                    <a:bodyPr/>
                    <a:lstStyle/>
                    <a:p>
                      <a:pPr marL="0" marR="0" indent="0" algn="l" defTabSz="914294" rtl="0" eaLnBrk="1" fontAlgn="auto" latinLnBrk="0" hangingPunct="1">
                        <a:lnSpc>
                          <a:spcPct val="100000"/>
                        </a:lnSpc>
                        <a:spcBef>
                          <a:spcPts val="0"/>
                        </a:spcBef>
                        <a:spcAft>
                          <a:spcPts val="0"/>
                        </a:spcAft>
                        <a:buClrTx/>
                        <a:buSzTx/>
                        <a:buFontTx/>
                        <a:buNone/>
                        <a:tabLst/>
                        <a:defRPr/>
                      </a:pPr>
                      <a:r>
                        <a:rPr lang="it-IT" sz="1800" kern="1200" baseline="0" dirty="0">
                          <a:solidFill>
                            <a:schemeClr val="dk1"/>
                          </a:solidFill>
                          <a:latin typeface="+mn-lt"/>
                          <a:ea typeface="+mn-ea"/>
                          <a:cs typeface="+mn-cs"/>
                        </a:rPr>
                        <a:t>Piano di protezione civile provinciale </a:t>
                      </a:r>
                      <a:r>
                        <a:rPr lang="it-IT" sz="1800" kern="1200" baseline="0" dirty="0">
                          <a:solidFill>
                            <a:schemeClr val="dk1"/>
                          </a:solidFill>
                          <a:latin typeface="+mn-lt"/>
                          <a:ea typeface="+mn-ea"/>
                          <a:cs typeface="+mn-cs"/>
                          <a:sym typeface="Wingdings" panose="05000000000000000000" pitchFamily="2" charset="2"/>
                        </a:rPr>
                        <a:t> </a:t>
                      </a:r>
                      <a:r>
                        <a:rPr lang="it-IT" sz="1800" kern="1200" dirty="0">
                          <a:solidFill>
                            <a:schemeClr val="dk1"/>
                          </a:solidFill>
                          <a:latin typeface="+mn-lt"/>
                          <a:ea typeface="+mn-ea"/>
                          <a:cs typeface="+mn-cs"/>
                        </a:rPr>
                        <a:t>viene predisposto dal livello provinciale sulla base degli indirizzi regionali </a:t>
                      </a:r>
                    </a:p>
                  </a:txBody>
                  <a:tcPr marL="91437" marR="91437" marT="45708" marB="45708"/>
                </a:tc>
                <a:extLst>
                  <a:ext uri="{0D108BD9-81ED-4DB2-BD59-A6C34878D82A}">
                    <a16:rowId xmlns:a16="http://schemas.microsoft.com/office/drawing/2014/main" val="10003"/>
                  </a:ext>
                </a:extLst>
              </a:tr>
              <a:tr h="826060">
                <a:tc>
                  <a:txBody>
                    <a:bodyPr/>
                    <a:lstStyle/>
                    <a:p>
                      <a:pPr algn="ctr"/>
                      <a:r>
                        <a:rPr lang="it-IT" sz="2000" b="1" dirty="0"/>
                        <a:t>Comunale</a:t>
                      </a:r>
                      <a:endParaRPr lang="en-US" sz="2000" b="1" dirty="0"/>
                    </a:p>
                  </a:txBody>
                  <a:tcPr marL="91437" marR="91437" marT="45708" marB="45708" anchor="ctr"/>
                </a:tc>
                <a:tc>
                  <a:txBody>
                    <a:bodyPr/>
                    <a:lstStyle/>
                    <a:p>
                      <a:pPr marL="0" marR="0" indent="0" algn="l" defTabSz="914294" rtl="0" eaLnBrk="1" fontAlgn="auto" latinLnBrk="0" hangingPunct="1">
                        <a:lnSpc>
                          <a:spcPct val="100000"/>
                        </a:lnSpc>
                        <a:spcBef>
                          <a:spcPts val="0"/>
                        </a:spcBef>
                        <a:spcAft>
                          <a:spcPts val="0"/>
                        </a:spcAft>
                        <a:buClrTx/>
                        <a:buSzTx/>
                        <a:buFontTx/>
                        <a:buNone/>
                        <a:tabLst/>
                        <a:defRPr/>
                      </a:pPr>
                      <a:r>
                        <a:rPr lang="it-IT" sz="1800" kern="1200" baseline="0" dirty="0">
                          <a:solidFill>
                            <a:schemeClr val="dk1"/>
                          </a:solidFill>
                          <a:latin typeface="+mn-lt"/>
                          <a:ea typeface="+mn-ea"/>
                          <a:cs typeface="+mn-cs"/>
                        </a:rPr>
                        <a:t>Piano di protezione civile comunale </a:t>
                      </a:r>
                      <a:r>
                        <a:rPr lang="it-IT" sz="1800" kern="1200" baseline="0" dirty="0">
                          <a:solidFill>
                            <a:schemeClr val="dk1"/>
                          </a:solidFill>
                          <a:latin typeface="+mn-lt"/>
                          <a:ea typeface="+mn-ea"/>
                          <a:cs typeface="+mn-cs"/>
                          <a:sym typeface="Wingdings" panose="05000000000000000000" pitchFamily="2" charset="2"/>
                        </a:rPr>
                        <a:t> </a:t>
                      </a:r>
                      <a:r>
                        <a:rPr lang="it-IT" sz="1800" kern="1200" dirty="0">
                          <a:solidFill>
                            <a:schemeClr val="dk1"/>
                          </a:solidFill>
                          <a:latin typeface="+mn-lt"/>
                          <a:ea typeface="+mn-ea"/>
                          <a:cs typeface="+mn-cs"/>
                        </a:rPr>
                        <a:t>viene approvato - e periodicamente verificato e aggiornato - dal Comune, sulla base degli indirizzi regionali </a:t>
                      </a:r>
                    </a:p>
                  </a:txBody>
                  <a:tcPr marL="91437" marR="91437" marT="45708" marB="45708"/>
                </a:tc>
                <a:extLst>
                  <a:ext uri="{0D108BD9-81ED-4DB2-BD59-A6C34878D82A}">
                    <a16:rowId xmlns:a16="http://schemas.microsoft.com/office/drawing/2014/main" val="10004"/>
                  </a:ext>
                </a:extLst>
              </a:tr>
            </a:tbl>
          </a:graphicData>
        </a:graphic>
      </p:graphicFrame>
      <p:sp>
        <p:nvSpPr>
          <p:cNvPr id="4" name="CasellaDiTesto 3">
            <a:extLst>
              <a:ext uri="{FF2B5EF4-FFF2-40B4-BE49-F238E27FC236}">
                <a16:creationId xmlns:a16="http://schemas.microsoft.com/office/drawing/2014/main" id="{0D05BF2B-24AF-4085-A916-C6252613E136}"/>
              </a:ext>
            </a:extLst>
          </p:cNvPr>
          <p:cNvSpPr txBox="1"/>
          <p:nvPr/>
        </p:nvSpPr>
        <p:spPr>
          <a:xfrm>
            <a:off x="688533" y="6125957"/>
            <a:ext cx="9471467" cy="646331"/>
          </a:xfrm>
          <a:prstGeom prst="rect">
            <a:avLst/>
          </a:prstGeom>
          <a:noFill/>
        </p:spPr>
        <p:txBody>
          <a:bodyPr wrap="square">
            <a:spAutoFit/>
          </a:bodyPr>
          <a:lstStyle/>
          <a:p>
            <a:r>
              <a:rPr lang="it-IT" i="1" dirty="0">
                <a:latin typeface="Calibri" panose="020F0502020204030204" pitchFamily="34" charset="0"/>
                <a:cs typeface="Calibri" panose="020F0502020204030204" pitchFamily="34" charset="0"/>
              </a:rPr>
              <a:t>DIRETTIVA PCM del 6 LUGLIO 2021 RECANTE “INDIRIZZI PER LA PREDISPOSIZIONE DEI PIANI DI PROTEZIONE CIVILE AI DIVERSI LIVELLI TERRITORIALI”</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erba, cielo, aria aperta, tenda&#10;&#10;Descrizione generata automaticamente">
            <a:extLst>
              <a:ext uri="{FF2B5EF4-FFF2-40B4-BE49-F238E27FC236}">
                <a16:creationId xmlns:a16="http://schemas.microsoft.com/office/drawing/2014/main" id="{B41AE163-0AB3-7D6B-5F23-483D0783B868}"/>
              </a:ext>
            </a:extLst>
          </p:cNvPr>
          <p:cNvPicPr>
            <a:picLocks noChangeAspect="1"/>
          </p:cNvPicPr>
          <p:nvPr/>
        </p:nvPicPr>
        <p:blipFill>
          <a:blip r:embed="rId3"/>
          <a:stretch>
            <a:fillRect/>
          </a:stretch>
        </p:blipFill>
        <p:spPr>
          <a:xfrm>
            <a:off x="4159305" y="3655379"/>
            <a:ext cx="3831261" cy="2873446"/>
          </a:xfrm>
          <a:prstGeom prst="rect">
            <a:avLst/>
          </a:prstGeom>
        </p:spPr>
      </p:pic>
      <p:pic>
        <p:nvPicPr>
          <p:cNvPr id="9" name="Immagine 8" descr="Immagine che contiene erba, aria aperta, cielo, trasporto&#10;&#10;Descrizione generata automaticamente">
            <a:extLst>
              <a:ext uri="{FF2B5EF4-FFF2-40B4-BE49-F238E27FC236}">
                <a16:creationId xmlns:a16="http://schemas.microsoft.com/office/drawing/2014/main" id="{CE6D4541-028E-7166-2D60-735852270F74}"/>
              </a:ext>
            </a:extLst>
          </p:cNvPr>
          <p:cNvPicPr>
            <a:picLocks noChangeAspect="1"/>
          </p:cNvPicPr>
          <p:nvPr/>
        </p:nvPicPr>
        <p:blipFill>
          <a:blip r:embed="rId4"/>
          <a:stretch>
            <a:fillRect/>
          </a:stretch>
        </p:blipFill>
        <p:spPr>
          <a:xfrm>
            <a:off x="8032696" y="386315"/>
            <a:ext cx="3831262" cy="2873446"/>
          </a:xfrm>
          <a:prstGeom prst="rect">
            <a:avLst/>
          </a:prstGeom>
        </p:spPr>
      </p:pic>
      <p:pic>
        <p:nvPicPr>
          <p:cNvPr id="11" name="Immagine 10" descr="Immagine che contiene erba, aria aperta, cielo, albero&#10;&#10;Descrizione generata automaticamente">
            <a:extLst>
              <a:ext uri="{FF2B5EF4-FFF2-40B4-BE49-F238E27FC236}">
                <a16:creationId xmlns:a16="http://schemas.microsoft.com/office/drawing/2014/main" id="{4CB003EA-FAB1-B69A-79DD-1584FF120C2C}"/>
              </a:ext>
            </a:extLst>
          </p:cNvPr>
          <p:cNvPicPr>
            <a:picLocks noChangeAspect="1"/>
          </p:cNvPicPr>
          <p:nvPr/>
        </p:nvPicPr>
        <p:blipFill rotWithShape="1">
          <a:blip r:embed="rId5"/>
          <a:srcRect l="14319" r="7387" b="18650"/>
          <a:stretch/>
        </p:blipFill>
        <p:spPr>
          <a:xfrm>
            <a:off x="332226" y="3598334"/>
            <a:ext cx="3687373" cy="2873446"/>
          </a:xfrm>
          <a:prstGeom prst="rect">
            <a:avLst/>
          </a:prstGeom>
        </p:spPr>
      </p:pic>
      <p:pic>
        <p:nvPicPr>
          <p:cNvPr id="13" name="Immagine 12" descr="Immagine che contiene erba, cielo, aria aperta&#10;&#10;Descrizione generata automaticamente">
            <a:extLst>
              <a:ext uri="{FF2B5EF4-FFF2-40B4-BE49-F238E27FC236}">
                <a16:creationId xmlns:a16="http://schemas.microsoft.com/office/drawing/2014/main" id="{0ECEEB71-9DC9-21D3-61AC-525643F4BEB4}"/>
              </a:ext>
            </a:extLst>
          </p:cNvPr>
          <p:cNvPicPr>
            <a:picLocks noChangeAspect="1"/>
          </p:cNvPicPr>
          <p:nvPr/>
        </p:nvPicPr>
        <p:blipFill>
          <a:blip r:embed="rId6"/>
          <a:stretch>
            <a:fillRect/>
          </a:stretch>
        </p:blipFill>
        <p:spPr>
          <a:xfrm>
            <a:off x="8285073" y="3655379"/>
            <a:ext cx="3732501" cy="2799376"/>
          </a:xfrm>
          <a:prstGeom prst="rect">
            <a:avLst/>
          </a:prstGeom>
        </p:spPr>
      </p:pic>
      <p:pic>
        <p:nvPicPr>
          <p:cNvPr id="15" name="Immagine 14">
            <a:extLst>
              <a:ext uri="{FF2B5EF4-FFF2-40B4-BE49-F238E27FC236}">
                <a16:creationId xmlns:a16="http://schemas.microsoft.com/office/drawing/2014/main" id="{AE9E2854-A594-689C-7828-DC1E083036B6}"/>
              </a:ext>
            </a:extLst>
          </p:cNvPr>
          <p:cNvPicPr>
            <a:picLocks noChangeAspect="1"/>
          </p:cNvPicPr>
          <p:nvPr/>
        </p:nvPicPr>
        <p:blipFill rotWithShape="1">
          <a:blip r:embed="rId7"/>
          <a:srcRect l="1588" t="-609" r="-1588" b="30249"/>
          <a:stretch/>
        </p:blipFill>
        <p:spPr>
          <a:xfrm>
            <a:off x="4159305" y="34014"/>
            <a:ext cx="3732725" cy="2532558"/>
          </a:xfrm>
          <a:prstGeom prst="rect">
            <a:avLst/>
          </a:prstGeom>
        </p:spPr>
      </p:pic>
      <p:pic>
        <p:nvPicPr>
          <p:cNvPr id="17" name="Immagine 16">
            <a:extLst>
              <a:ext uri="{FF2B5EF4-FFF2-40B4-BE49-F238E27FC236}">
                <a16:creationId xmlns:a16="http://schemas.microsoft.com/office/drawing/2014/main" id="{40F963B1-DF97-D8B1-17A7-482FB500E142}"/>
              </a:ext>
            </a:extLst>
          </p:cNvPr>
          <p:cNvPicPr>
            <a:picLocks noChangeAspect="1"/>
          </p:cNvPicPr>
          <p:nvPr/>
        </p:nvPicPr>
        <p:blipFill rotWithShape="1">
          <a:blip r:embed="rId8"/>
          <a:srcRect l="12482" t="5806" r="3557" b="4045"/>
          <a:stretch/>
        </p:blipFill>
        <p:spPr>
          <a:xfrm>
            <a:off x="167380" y="567442"/>
            <a:ext cx="3732726" cy="2532558"/>
          </a:xfrm>
          <a:prstGeom prst="rect">
            <a:avLst/>
          </a:prstGeom>
        </p:spPr>
      </p:pic>
      <p:sp>
        <p:nvSpPr>
          <p:cNvPr id="19" name="CasellaDiTesto 18">
            <a:extLst>
              <a:ext uri="{FF2B5EF4-FFF2-40B4-BE49-F238E27FC236}">
                <a16:creationId xmlns:a16="http://schemas.microsoft.com/office/drawing/2014/main" id="{631970FC-1C8A-6DFC-1CFA-129D980D258A}"/>
              </a:ext>
            </a:extLst>
          </p:cNvPr>
          <p:cNvSpPr txBox="1"/>
          <p:nvPr/>
        </p:nvSpPr>
        <p:spPr>
          <a:xfrm>
            <a:off x="4446187" y="2599975"/>
            <a:ext cx="3257495" cy="923330"/>
          </a:xfrm>
          <a:prstGeom prst="rect">
            <a:avLst/>
          </a:prstGeom>
          <a:noFill/>
        </p:spPr>
        <p:txBody>
          <a:bodyPr wrap="square" rtlCol="0">
            <a:spAutoFit/>
          </a:bodyPr>
          <a:lstStyle/>
          <a:p>
            <a:r>
              <a:rPr lang="it-IT" b="1" dirty="0">
                <a:solidFill>
                  <a:srgbClr val="FF0000"/>
                </a:solidFill>
                <a:latin typeface="Calibri" panose="020F0502020204030204" pitchFamily="34" charset="0"/>
                <a:cs typeface="Calibri" panose="020F0502020204030204" pitchFamily="34" charset="0"/>
              </a:rPr>
              <a:t>MODULI DEDICATI AL SOCCORSO DEGLI ANIMALI D’AFFEZIONE E DA REDDITO</a:t>
            </a:r>
          </a:p>
        </p:txBody>
      </p:sp>
    </p:spTree>
    <p:extLst>
      <p:ext uri="{BB962C8B-B14F-4D97-AF65-F5344CB8AC3E}">
        <p14:creationId xmlns:p14="http://schemas.microsoft.com/office/powerpoint/2010/main" val="329317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06D236-79C1-E445-90C2-460145775BC5}"/>
              </a:ext>
            </a:extLst>
          </p:cNvPr>
          <p:cNvSpPr>
            <a:spLocks noGrp="1"/>
          </p:cNvSpPr>
          <p:nvPr>
            <p:ph type="title"/>
          </p:nvPr>
        </p:nvSpPr>
        <p:spPr>
          <a:xfrm>
            <a:off x="292324" y="450515"/>
            <a:ext cx="9316898" cy="1543385"/>
          </a:xfrm>
        </p:spPr>
        <p:txBody>
          <a:bodyPr>
            <a:normAutofit fontScale="90000"/>
          </a:bodyPr>
          <a:lstStyle/>
          <a:p>
            <a:r>
              <a:rPr lang="it-IT" b="1" dirty="0">
                <a:solidFill>
                  <a:schemeClr val="accent2">
                    <a:lumMod val="75000"/>
                  </a:schemeClr>
                </a:solidFill>
                <a:latin typeface="Calibri" panose="020F0502020204030204" pitchFamily="34" charset="0"/>
                <a:cs typeface="Calibri" panose="020F0502020204030204" pitchFamily="34" charset="0"/>
              </a:rPr>
              <a:t>Delibera della Giunta Regionale 12 aprile 2021, n. 472 </a:t>
            </a:r>
            <a:br>
              <a:rPr lang="it-IT" sz="3200" dirty="0">
                <a:solidFill>
                  <a:schemeClr val="accent2">
                    <a:lumMod val="75000"/>
                  </a:schemeClr>
                </a:solidFill>
                <a:latin typeface="Calibri" panose="020F0502020204030204" pitchFamily="34" charset="0"/>
                <a:cs typeface="Calibri" panose="020F0502020204030204" pitchFamily="34" charset="0"/>
              </a:rPr>
            </a:br>
            <a:r>
              <a:rPr lang="it-IT" sz="2200" dirty="0">
                <a:solidFill>
                  <a:schemeClr val="accent2">
                    <a:lumMod val="75000"/>
                  </a:schemeClr>
                </a:solidFill>
                <a:latin typeface="Calibri" panose="020F0502020204030204" pitchFamily="34" charset="0"/>
                <a:cs typeface="Calibri" panose="020F0502020204030204" pitchFamily="34" charset="0"/>
              </a:rPr>
              <a:t>(Aggiornamento e proroga DGR 1302/2013)</a:t>
            </a:r>
            <a:br>
              <a:rPr lang="it-IT" sz="2200" dirty="0">
                <a:solidFill>
                  <a:schemeClr val="accent2">
                    <a:lumMod val="75000"/>
                  </a:schemeClr>
                </a:solidFill>
                <a:latin typeface="Calibri" panose="020F0502020204030204" pitchFamily="34" charset="0"/>
                <a:cs typeface="Calibri" panose="020F0502020204030204" pitchFamily="34" charset="0"/>
              </a:rPr>
            </a:br>
            <a:r>
              <a:rPr lang="it-IT" sz="2700" b="1" dirty="0">
                <a:solidFill>
                  <a:schemeClr val="accent2">
                    <a:lumMod val="75000"/>
                  </a:schemeClr>
                </a:solidFill>
                <a:latin typeface="Calibri" panose="020F0502020204030204" pitchFamily="34" charset="0"/>
                <a:cs typeface="Calibri" panose="020F0502020204030204" pitchFamily="34" charset="0"/>
              </a:rPr>
              <a:t>Requisiti strutturali e gestionali per le strutture di ricovero e custodia di cani e gatti, oasi e colonie feline</a:t>
            </a:r>
          </a:p>
        </p:txBody>
      </p:sp>
      <p:sp>
        <p:nvSpPr>
          <p:cNvPr id="3" name="Segnaposto contenuto 2">
            <a:extLst>
              <a:ext uri="{FF2B5EF4-FFF2-40B4-BE49-F238E27FC236}">
                <a16:creationId xmlns:a16="http://schemas.microsoft.com/office/drawing/2014/main" id="{275AB0DB-6456-B948-BA60-DD3CB157EB35}"/>
              </a:ext>
            </a:extLst>
          </p:cNvPr>
          <p:cNvSpPr>
            <a:spLocks noGrp="1"/>
          </p:cNvSpPr>
          <p:nvPr>
            <p:ph idx="1"/>
          </p:nvPr>
        </p:nvSpPr>
        <p:spPr>
          <a:xfrm>
            <a:off x="677332" y="2807616"/>
            <a:ext cx="6637867" cy="3440785"/>
          </a:xfrm>
        </p:spPr>
        <p:txBody>
          <a:bodyPr>
            <a:noAutofit/>
          </a:bodyPr>
          <a:lstStyle/>
          <a:p>
            <a:r>
              <a:rPr lang="it-IT" sz="2400" b="1" dirty="0">
                <a:latin typeface="Calibri" panose="020F0502020204030204" pitchFamily="34" charset="0"/>
                <a:cs typeface="Calibri" panose="020F0502020204030204" pitchFamily="34" charset="0"/>
              </a:rPr>
              <a:t>Art. 17 – Gestione emergenze</a:t>
            </a:r>
          </a:p>
          <a:p>
            <a:pPr marL="0" indent="0">
              <a:buNone/>
            </a:pPr>
            <a:r>
              <a:rPr lang="it-IT" sz="2400" dirty="0">
                <a:latin typeface="Calibri" panose="020F0502020204030204" pitchFamily="34" charset="0"/>
                <a:cs typeface="Calibri" panose="020F0502020204030204" pitchFamily="34" charset="0"/>
              </a:rPr>
              <a:t>Deve essere previsto ed esplicitato un piano di gestione delle emergenze ipotizzabili, in riferimento alle caratteristiche della struttura e del territorio circostante, anche in ipotesi di evacuazione forzata dei cani o gatti della struttura.</a:t>
            </a:r>
          </a:p>
        </p:txBody>
      </p:sp>
      <p:pic>
        <p:nvPicPr>
          <p:cNvPr id="4104" name="Picture 8" descr="Alluvione in Emilia Romagna, il lavoro dei volontari per salvare gli  animali colpiti (FOTO e VIDEO): “Purtroppo abbiamo registrato molte  vittime”. Ecco come aiutare - il Dolomiti">
            <a:extLst>
              <a:ext uri="{FF2B5EF4-FFF2-40B4-BE49-F238E27FC236}">
                <a16:creationId xmlns:a16="http://schemas.microsoft.com/office/drawing/2014/main" id="{27E9135B-6C59-9D0D-5502-5005F7ACA5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241" t="7864"/>
          <a:stretch/>
        </p:blipFill>
        <p:spPr bwMode="auto">
          <a:xfrm>
            <a:off x="9048032" y="2275643"/>
            <a:ext cx="3143968" cy="458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797519"/>
      </p:ext>
    </p:extLst>
  </p:cSld>
  <p:clrMapOvr>
    <a:masterClrMapping/>
  </p:clrMapOvr>
</p:sld>
</file>

<file path=ppt/theme/theme1.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{8A0D0D42-5D17-F44A-A3B3-B1617C65DD6E}tf10001060</Template>
  <TotalTime>6847</TotalTime>
  <Words>2686</Words>
  <Application>Microsoft Macintosh PowerPoint</Application>
  <PresentationFormat>Widescreen</PresentationFormat>
  <Paragraphs>211</Paragraphs>
  <Slides>28</Slides>
  <Notes>10</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28</vt:i4>
      </vt:variant>
    </vt:vector>
  </HeadingPairs>
  <TitlesOfParts>
    <vt:vector size="39" baseType="lpstr">
      <vt:lpstr>Arial</vt:lpstr>
      <vt:lpstr>Bradley Hand</vt:lpstr>
      <vt:lpstr>Calibri</vt:lpstr>
      <vt:lpstr>Open Sans</vt:lpstr>
      <vt:lpstr>Tahoma</vt:lpstr>
      <vt:lpstr>Titillium Web</vt:lpstr>
      <vt:lpstr>Trebuchet MS</vt:lpstr>
      <vt:lpstr>Verdana</vt:lpstr>
      <vt:lpstr>Wingdings</vt:lpstr>
      <vt:lpstr>Wingdings 3</vt:lpstr>
      <vt:lpstr>Sfaccettatura</vt:lpstr>
      <vt:lpstr>PIANI DI EMERGENZA DEI GATTILI  </vt:lpstr>
      <vt:lpstr>Parco Canile di Milano 145 cani e 150 gatti</vt:lpstr>
      <vt:lpstr>Presentazione standard di PowerPoint</vt:lpstr>
      <vt:lpstr>Presentazione standard di PowerPoint</vt:lpstr>
      <vt:lpstr>Perché un piano di emergenza???</vt:lpstr>
      <vt:lpstr>PIANIFICAZIONE DI PROTEZIONE CIVILE  (Art. 18 D.Lgs 1/2018 Codice della Protezione Civile)</vt:lpstr>
      <vt:lpstr>Presentazione standard di PowerPoint</vt:lpstr>
      <vt:lpstr>Presentazione standard di PowerPoint</vt:lpstr>
      <vt:lpstr>Delibera della Giunta Regionale 12 aprile 2021, n. 472  (Aggiornamento e proroga DGR 1302/2013) Requisiti strutturali e gestionali per le strutture di ricovero e custodia di cani e gatti, oasi e colonie feline</vt:lpstr>
      <vt:lpstr>Presentazione standard di PowerPoint</vt:lpstr>
      <vt:lpstr>Presentazione standard di PowerPoint</vt:lpstr>
      <vt:lpstr>IDENTIFICAZIONE DI SCENARI DI RISCHIO PER I CANILI E GATTILI</vt:lpstr>
      <vt:lpstr>Presentazione standard di PowerPoint</vt:lpstr>
      <vt:lpstr>Presentazione standard di PowerPoint</vt:lpstr>
      <vt:lpstr>Presentazione standard di PowerPoint</vt:lpstr>
      <vt:lpstr>OPERATORI ADDETTI ALLA GESTIONE DELLE EMERGENZE</vt:lpstr>
      <vt:lpstr>LA PLANIMETRIA</vt:lpstr>
      <vt:lpstr>SEGNALETICA DEI BOX</vt:lpstr>
      <vt:lpstr>SEGNALETICA DEI REPARTI</vt:lpstr>
      <vt:lpstr>LA BACHECA</vt:lpstr>
      <vt:lpstr>LA RUBRICA TELEFONICA</vt:lpstr>
      <vt:lpstr>Prepararsi in tempo di pace……</vt:lpstr>
      <vt:lpstr>Prepararsi in tempo di pace……</vt:lpstr>
      <vt:lpstr>Presentazione standard di PowerPoint</vt:lpstr>
      <vt:lpstr>Presentazione standard di PowerPoint</vt:lpstr>
      <vt:lpstr>SCENARI DI EMERGENZA</vt:lpstr>
      <vt:lpstr>LA FORMAZIONE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PIANI DI EVACUAZIONE DEI CANILI E GATTILI </dc:title>
  <dc:creator>Microsoft Office User</dc:creator>
  <cp:lastModifiedBy>Microsoft Office User</cp:lastModifiedBy>
  <cp:revision>80</cp:revision>
  <dcterms:created xsi:type="dcterms:W3CDTF">2021-10-05T19:20:50Z</dcterms:created>
  <dcterms:modified xsi:type="dcterms:W3CDTF">2023-11-01T17:22:41Z</dcterms:modified>
</cp:coreProperties>
</file>