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5" r:id="rId3"/>
    <p:sldId id="257" r:id="rId4"/>
    <p:sldId id="264" r:id="rId5"/>
    <p:sldId id="276" r:id="rId6"/>
    <p:sldId id="265" r:id="rId7"/>
    <p:sldId id="258" r:id="rId8"/>
    <p:sldId id="259" r:id="rId9"/>
    <p:sldId id="260" r:id="rId10"/>
    <p:sldId id="274" r:id="rId11"/>
    <p:sldId id="266" r:id="rId12"/>
    <p:sldId id="267" r:id="rId13"/>
    <p:sldId id="271" r:id="rId14"/>
    <p:sldId id="272" r:id="rId15"/>
    <p:sldId id="273" r:id="rId16"/>
    <p:sldId id="270" r:id="rId17"/>
    <p:sldId id="261" r:id="rId18"/>
    <p:sldId id="277" r:id="rId19"/>
    <p:sldId id="278" r:id="rId20"/>
    <p:sldId id="279" r:id="rId21"/>
    <p:sldId id="280" r:id="rId22"/>
    <p:sldId id="262" r:id="rId23"/>
    <p:sldId id="263" r:id="rId24"/>
    <p:sldId id="268" r:id="rId25"/>
    <p:sldId id="269"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D5F02-5DF0-404D-AB36-C06F185457D8}" type="datetimeFigureOut">
              <a:rPr lang="it-IT" smtClean="0"/>
              <a:pPr/>
              <a:t>02/11/2023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8D153-0C50-4AA5-8D8D-EA7E0917073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A98D153-0C50-4AA5-8D8D-EA7E09170732}" type="slidenum">
              <a:rPr lang="it-IT" smtClean="0"/>
              <a:pPr/>
              <a:t>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algn="just">
              <a:spcBef>
                <a:spcPts val="0"/>
              </a:spcBef>
              <a:buNone/>
            </a:pPr>
            <a:endParaRPr lang="it-IT" sz="1200" dirty="0">
              <a:solidFill>
                <a:srgbClr val="0070C0"/>
              </a:solidFill>
            </a:endParaRPr>
          </a:p>
          <a:p>
            <a:pPr marL="0" algn="just">
              <a:spcBef>
                <a:spcPts val="0"/>
              </a:spcBef>
              <a:buNone/>
            </a:pPr>
            <a:r>
              <a:rPr lang="it-IT" sz="1200" dirty="0"/>
              <a:t>Diagnosi: emocolture, puntura lombare, </a:t>
            </a:r>
            <a:r>
              <a:rPr lang="it-IT" sz="1200" dirty="0" err="1"/>
              <a:t>urinocolture</a:t>
            </a:r>
            <a:r>
              <a:rPr lang="it-IT" sz="1200" dirty="0"/>
              <a:t>, test sierologici e PCR (</a:t>
            </a:r>
            <a:r>
              <a:rPr lang="it-IT" sz="1200" dirty="0" err="1"/>
              <a:t>Polymerase</a:t>
            </a:r>
            <a:r>
              <a:rPr lang="it-IT" sz="1200" dirty="0"/>
              <a:t> </a:t>
            </a:r>
            <a:r>
              <a:rPr lang="it-IT" sz="1200" dirty="0" err="1"/>
              <a:t>Chain</a:t>
            </a:r>
            <a:r>
              <a:rPr lang="it-IT" sz="1200" dirty="0"/>
              <a:t> </a:t>
            </a:r>
            <a:r>
              <a:rPr lang="it-IT" sz="1200" dirty="0" err="1"/>
              <a:t>Reaction</a:t>
            </a:r>
            <a:r>
              <a:rPr lang="it-IT" sz="1200" dirty="0"/>
              <a:t>).</a:t>
            </a:r>
          </a:p>
          <a:p>
            <a:endParaRPr lang="it-IT" dirty="0"/>
          </a:p>
        </p:txBody>
      </p:sp>
      <p:sp>
        <p:nvSpPr>
          <p:cNvPr id="4" name="Segnaposto numero diapositiva 3"/>
          <p:cNvSpPr>
            <a:spLocks noGrp="1"/>
          </p:cNvSpPr>
          <p:nvPr>
            <p:ph type="sldNum" sz="quarter" idx="10"/>
          </p:nvPr>
        </p:nvSpPr>
        <p:spPr/>
        <p:txBody>
          <a:bodyPr/>
          <a:lstStyle/>
          <a:p>
            <a:fld id="{1A98D153-0C50-4AA5-8D8D-EA7E09170732}" type="slidenum">
              <a:rPr lang="it-IT" smtClean="0"/>
              <a:pPr/>
              <a:t>24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CB05F1E-A86D-4B7D-8A26-C7B1C4E06C6B}" type="datetimeFigureOut">
              <a:rPr lang="it-IT" smtClean="0"/>
              <a:pPr/>
              <a:t>02/11/2023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115EFD-2287-452E-AA13-F2C1C70B2EB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5F1E-A86D-4B7D-8A26-C7B1C4E06C6B}" type="datetimeFigureOut">
              <a:rPr lang="it-IT" smtClean="0"/>
              <a:pPr/>
              <a:t>02/11/2023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15EFD-2287-452E-AA13-F2C1C70B2EB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00166" y="4000504"/>
            <a:ext cx="6400800" cy="1643074"/>
          </a:xfrm>
        </p:spPr>
        <p:txBody>
          <a:bodyPr>
            <a:normAutofit/>
          </a:bodyPr>
          <a:lstStyle/>
          <a:p>
            <a:r>
              <a:rPr lang="it-IT" sz="4000" b="1" dirty="0">
                <a:solidFill>
                  <a:srgbClr val="0070C0"/>
                </a:solidFill>
              </a:rPr>
              <a:t>La sicurezza degli operatori</a:t>
            </a:r>
          </a:p>
          <a:p>
            <a:endParaRPr lang="it-IT" sz="1600" dirty="0">
              <a:solidFill>
                <a:srgbClr val="0070C0"/>
              </a:solidFill>
            </a:endParaRPr>
          </a:p>
          <a:p>
            <a:r>
              <a:rPr lang="it-IT" sz="1600" dirty="0">
                <a:solidFill>
                  <a:srgbClr val="0070C0"/>
                </a:solidFill>
              </a:rPr>
              <a:t>Dr. Vincenzo </a:t>
            </a:r>
            <a:r>
              <a:rPr lang="it-IT" sz="1600" dirty="0" err="1">
                <a:solidFill>
                  <a:srgbClr val="0070C0"/>
                </a:solidFill>
              </a:rPr>
              <a:t>D’Elia</a:t>
            </a:r>
            <a:endParaRPr lang="it-IT" sz="1600" dirty="0">
              <a:solidFill>
                <a:srgbClr val="0070C0"/>
              </a:solidFill>
            </a:endParaRPr>
          </a:p>
          <a:p>
            <a:r>
              <a:rPr lang="it-IT" sz="1600" dirty="0">
                <a:solidFill>
                  <a:srgbClr val="0070C0"/>
                </a:solidFill>
              </a:rPr>
              <a:t>Azienda USL di Bologna</a:t>
            </a:r>
          </a:p>
        </p:txBody>
      </p:sp>
      <p:sp>
        <p:nvSpPr>
          <p:cNvPr id="1030" name="AutoShape 6" descr="Icona Del Punto Interrogativo Illustrazione Vettoriale - Illustrazione di  risposta, aiuto: 22495234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Icona Del Punto Interrogativo Illustrazione Vettoriale - Illustrazione di  risposta, aiuto: 22495234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 Punto interrogativo rosso Emoji — Significato, Copiare e Incollare,  Combinazi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6" name="Picture 2">
            <a:extLst>
              <a:ext uri="{FF2B5EF4-FFF2-40B4-BE49-F238E27FC236}">
                <a16:creationId xmlns:a16="http://schemas.microsoft.com/office/drawing/2014/main" id="{53A0A469-7C40-750D-2D63-DC4ACDDA6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1" b="32630"/>
          <a:stretch/>
        </p:blipFill>
        <p:spPr bwMode="auto">
          <a:xfrm>
            <a:off x="762000" y="596812"/>
            <a:ext cx="7620000"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normAutofit/>
          </a:bodyPr>
          <a:lstStyle/>
          <a:p>
            <a:pPr algn="ctr">
              <a:buNone/>
            </a:pPr>
            <a:r>
              <a:rPr lang="it-IT" sz="2000" dirty="0"/>
              <a:t>I DISPOSITIVI </a:t>
            </a:r>
            <a:r>
              <a:rPr lang="it-IT" sz="2000" dirty="0" err="1"/>
              <a:t>DI</a:t>
            </a:r>
            <a:r>
              <a:rPr lang="it-IT" sz="2000" dirty="0"/>
              <a:t> PROTEZIONE INDIVIDUALE (DPI)</a:t>
            </a:r>
          </a:p>
          <a:p>
            <a:pPr algn="ctr">
              <a:buNone/>
            </a:pPr>
            <a:endParaRPr lang="it-IT" sz="2000" dirty="0"/>
          </a:p>
        </p:txBody>
      </p:sp>
      <p:pic>
        <p:nvPicPr>
          <p:cNvPr id="5122" name="Picture 2"/>
          <p:cNvPicPr>
            <a:picLocks noChangeAspect="1" noChangeArrowheads="1"/>
          </p:cNvPicPr>
          <p:nvPr/>
        </p:nvPicPr>
        <p:blipFill>
          <a:blip r:embed="rId2"/>
          <a:srcRect/>
          <a:stretch>
            <a:fillRect/>
          </a:stretch>
        </p:blipFill>
        <p:spPr bwMode="auto">
          <a:xfrm>
            <a:off x="1052513" y="1062038"/>
            <a:ext cx="7038975" cy="47339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lstStyle/>
          <a:p>
            <a:pPr marL="0" indent="-514350" algn="just">
              <a:spcBef>
                <a:spcPts val="0"/>
              </a:spcBef>
              <a:buNone/>
            </a:pPr>
            <a:r>
              <a:rPr lang="it-IT" sz="2400" dirty="0"/>
              <a:t>Per i volontari che operano nell’ambito di una </a:t>
            </a:r>
            <a:r>
              <a:rPr lang="it-IT" sz="2400" b="1" i="1" dirty="0">
                <a:solidFill>
                  <a:schemeClr val="tx2"/>
                </a:solidFill>
              </a:rPr>
              <a:t>“organizzazione di un datore di lavoro” </a:t>
            </a:r>
            <a:r>
              <a:rPr lang="it-IT" sz="2400" dirty="0"/>
              <a:t>la formulazione dell’art. 3, c. 12 bis, rende implicito che:</a:t>
            </a:r>
          </a:p>
          <a:p>
            <a:pPr marL="0" indent="-514350" algn="just">
              <a:spcBef>
                <a:spcPts val="0"/>
              </a:spcBef>
              <a:buNone/>
            </a:pPr>
            <a:endParaRPr lang="it-IT" sz="2400" dirty="0"/>
          </a:p>
          <a:p>
            <a:pPr marL="504000" indent="-514350" algn="just">
              <a:spcBef>
                <a:spcPts val="0"/>
              </a:spcBef>
              <a:buFont typeface="+mj-lt"/>
              <a:buAutoNum type="alphaLcParenR"/>
            </a:pPr>
            <a:r>
              <a:rPr lang="it-IT" sz="2400" dirty="0"/>
              <a:t>sia già stata realizzata una attenta e dettagliata VR  che può essere trasformata in una dettagliata informativa sui rischi;</a:t>
            </a:r>
          </a:p>
          <a:p>
            <a:pPr marL="504000" indent="-514350" algn="just">
              <a:spcBef>
                <a:spcPts val="0"/>
              </a:spcBef>
              <a:buFont typeface="+mj-lt"/>
              <a:buAutoNum type="alphaLcParenR"/>
            </a:pPr>
            <a:r>
              <a:rPr lang="it-IT" sz="2400" dirty="0"/>
              <a:t>Siano già state definite ed attuate le misure di tutela necessarie;</a:t>
            </a:r>
          </a:p>
          <a:p>
            <a:pPr marL="504000" indent="-514350" algn="just">
              <a:spcBef>
                <a:spcPts val="0"/>
              </a:spcBef>
              <a:buFont typeface="+mj-lt"/>
              <a:buAutoNum type="alphaLcParenR"/>
            </a:pPr>
            <a:r>
              <a:rPr lang="it-IT" sz="2400" dirty="0"/>
              <a:t>Siano già state definite ed attuate le misure di emergenza necessarie;</a:t>
            </a:r>
          </a:p>
          <a:p>
            <a:pPr marL="504000" indent="-514350" algn="just">
              <a:spcBef>
                <a:spcPts val="0"/>
              </a:spcBef>
              <a:buFont typeface="+mj-lt"/>
              <a:buAutoNum type="alphaLcParenR"/>
            </a:pPr>
            <a:r>
              <a:rPr lang="it-IT" sz="2400" dirty="0"/>
              <a:t>Sia già stata realizzata una analisi ed una valutazione delle possibili interferenze derivanti dalla presenza del volontario.</a:t>
            </a:r>
          </a:p>
          <a:p>
            <a:pPr marL="504000" indent="-514350" algn="just">
              <a:spcBef>
                <a:spcPts val="0"/>
              </a:spcBef>
            </a:pPr>
            <a:endParaRPr lang="it-IT" sz="1800" dirty="0"/>
          </a:p>
          <a:p>
            <a:pPr>
              <a:buNone/>
            </a:pP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23528" y="642918"/>
            <a:ext cx="8353734" cy="567238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normAutofit/>
          </a:bodyPr>
          <a:lstStyle/>
          <a:p>
            <a:pPr algn="ctr">
              <a:buNone/>
            </a:pPr>
            <a:r>
              <a:rPr lang="it-IT" sz="1800" b="1" dirty="0">
                <a:solidFill>
                  <a:schemeClr val="tx2"/>
                </a:solidFill>
              </a:rPr>
              <a:t>GLI INFORTUNI</a:t>
            </a:r>
          </a:p>
          <a:p>
            <a:pPr>
              <a:buNone/>
            </a:pPr>
            <a:r>
              <a:rPr lang="it-IT" sz="1600" dirty="0"/>
              <a:t>Le cause principali degli infortuni si possono distinguere in 2 grandi gruppi</a:t>
            </a:r>
          </a:p>
          <a:p>
            <a:pPr>
              <a:buAutoNum type="arabicPeriod"/>
            </a:pPr>
            <a:r>
              <a:rPr lang="it-IT" sz="1600" b="1" dirty="0">
                <a:solidFill>
                  <a:srgbClr val="0070C0"/>
                </a:solidFill>
              </a:rPr>
              <a:t>Fattori connessi con l’ambiente di lavoro</a:t>
            </a:r>
          </a:p>
          <a:p>
            <a:pPr marL="800100" lvl="1" indent="-342900">
              <a:buFont typeface="+mj-lt"/>
              <a:buAutoNum type="alphaLcParenR"/>
            </a:pPr>
            <a:r>
              <a:rPr lang="it-IT" sz="1600" b="1" dirty="0">
                <a:solidFill>
                  <a:schemeClr val="tx2"/>
                </a:solidFill>
              </a:rPr>
              <a:t>Impianti elettrici</a:t>
            </a:r>
            <a:r>
              <a:rPr lang="it-IT" sz="1600" dirty="0"/>
              <a:t>: folgorazioni;</a:t>
            </a:r>
          </a:p>
          <a:p>
            <a:pPr marL="800100" lvl="1" indent="-342900"/>
            <a:r>
              <a:rPr lang="it-IT" sz="1600" dirty="0"/>
              <a:t>Dichiarazione di conformità dell’impianto elettrico (DM 37 del 2008)</a:t>
            </a:r>
          </a:p>
          <a:p>
            <a:pPr marL="800100" lvl="1" indent="-342900"/>
            <a:r>
              <a:rPr lang="it-IT" sz="1600" dirty="0"/>
              <a:t>Denuncia di messa a terra (proprietario o gestore)</a:t>
            </a:r>
          </a:p>
          <a:p>
            <a:pPr marL="800100" lvl="1" indent="-342900"/>
            <a:r>
              <a:rPr lang="it-IT" sz="1600" dirty="0"/>
              <a:t>attenzione all’eventuale necessità che prese e spine abbiano necessità di protezione dagli spruzzi (ad esempio IP44) o da getti d’acqua o pozzanghere (ad esempio IP67).</a:t>
            </a:r>
          </a:p>
          <a:p>
            <a:pPr marL="800100" lvl="1" indent="-342900">
              <a:buNone/>
            </a:pPr>
            <a:endParaRPr lang="it-IT" sz="1600" dirty="0"/>
          </a:p>
          <a:p>
            <a:pPr marL="800100" lvl="1" indent="-342900">
              <a:buFont typeface="+mj-lt"/>
              <a:buAutoNum type="alphaLcParenR" startAt="2"/>
            </a:pPr>
            <a:r>
              <a:rPr lang="it-IT" sz="1600" b="1" dirty="0">
                <a:solidFill>
                  <a:schemeClr val="tx2"/>
                </a:solidFill>
              </a:rPr>
              <a:t>Pavimenti</a:t>
            </a:r>
            <a:r>
              <a:rPr lang="it-IT" sz="1600" dirty="0"/>
              <a:t>: scivolamenti;</a:t>
            </a:r>
          </a:p>
          <a:p>
            <a:pPr marL="800100" lvl="1" indent="-342900">
              <a:buNone/>
            </a:pPr>
            <a:r>
              <a:rPr lang="it-IT" sz="1600" dirty="0"/>
              <a:t>	accurata manutenzione degli stessi, pulizia, utilizzo di scarpe antinfortunistiche</a:t>
            </a:r>
          </a:p>
          <a:p>
            <a:pPr marL="800100" lvl="1" indent="-342900">
              <a:buFont typeface="+mj-lt"/>
              <a:buAutoNum type="alphaLcParenR" startAt="3"/>
            </a:pPr>
            <a:r>
              <a:rPr lang="it-IT" sz="1600" b="1" dirty="0">
                <a:solidFill>
                  <a:schemeClr val="tx2"/>
                </a:solidFill>
              </a:rPr>
              <a:t>Vie di passaggio</a:t>
            </a:r>
            <a:r>
              <a:rPr lang="it-IT" sz="1600" dirty="0"/>
              <a:t>: cadute e distorsioni;</a:t>
            </a:r>
          </a:p>
          <a:p>
            <a:pPr marL="800100" lvl="1" indent="-342900">
              <a:buNone/>
            </a:pPr>
            <a:r>
              <a:rPr lang="it-IT" sz="1600" dirty="0"/>
              <a:t>	tali vie non devono , ad es., presentare buche o sporgenze pericolose, devono essere libere da materiali che intralcino, se necessario devono essere ben illuminate, </a:t>
            </a:r>
          </a:p>
          <a:p>
            <a:pPr marL="800100" lvl="1" indent="-342900">
              <a:buFont typeface="+mj-lt"/>
              <a:buAutoNum type="alphaLcParenR" startAt="4"/>
            </a:pPr>
            <a:r>
              <a:rPr lang="it-IT" sz="1600" b="1" dirty="0">
                <a:solidFill>
                  <a:schemeClr val="tx2"/>
                </a:solidFill>
              </a:rPr>
              <a:t>Rifiniture</a:t>
            </a:r>
            <a:r>
              <a:rPr lang="it-IT" sz="1600" dirty="0"/>
              <a:t>: tagli, graffi, escoriazioni.</a:t>
            </a:r>
          </a:p>
          <a:p>
            <a:pPr>
              <a:buFont typeface="+mj-lt"/>
              <a:buAutoNum type="arabicPeriod" startAt="2"/>
            </a:pPr>
            <a:r>
              <a:rPr lang="it-IT" sz="1600" b="1" dirty="0">
                <a:solidFill>
                  <a:srgbClr val="0070C0"/>
                </a:solidFill>
              </a:rPr>
              <a:t>Aggressione da parte degli ospiti</a:t>
            </a:r>
            <a:r>
              <a:rPr lang="it-IT" sz="1600" dirty="0"/>
              <a:t>: morsi e graffi che possono rappresentare una via di accesso ad alcuni patogeni.</a:t>
            </a:r>
          </a:p>
          <a:p>
            <a:pPr>
              <a:buNone/>
            </a:pPr>
            <a:r>
              <a:rPr lang="it-IT" sz="1600" dirty="0"/>
              <a:t>	</a:t>
            </a:r>
          </a:p>
          <a:p>
            <a:pPr lvl="1">
              <a:buNone/>
            </a:pPr>
            <a:endParaRPr lang="it-IT"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4714876" y="1142984"/>
            <a:ext cx="4171611" cy="320993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928794" y="214290"/>
            <a:ext cx="6057900" cy="866775"/>
          </a:xfrm>
          <a:prstGeom prst="rect">
            <a:avLst/>
          </a:prstGeom>
          <a:noFill/>
          <a:ln w="9525">
            <a:noFill/>
            <a:miter lim="800000"/>
            <a:headEnd/>
            <a:tailEnd/>
          </a:ln>
          <a:effectLst/>
        </p:spPr>
      </p:pic>
      <p:pic>
        <p:nvPicPr>
          <p:cNvPr id="2053" name="Picture 5"/>
          <p:cNvPicPr>
            <a:picLocks noGrp="1" noChangeAspect="1" noChangeArrowheads="1"/>
          </p:cNvPicPr>
          <p:nvPr>
            <p:ph idx="1"/>
          </p:nvPr>
        </p:nvPicPr>
        <p:blipFill>
          <a:blip r:embed="rId4"/>
          <a:srcRect/>
          <a:stretch>
            <a:fillRect/>
          </a:stretch>
        </p:blipFill>
        <p:spPr bwMode="auto">
          <a:xfrm>
            <a:off x="0" y="1071546"/>
            <a:ext cx="4786314" cy="2649029"/>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428596" y="4500570"/>
            <a:ext cx="8286776" cy="21611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000232" y="285728"/>
            <a:ext cx="4881577" cy="598699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600463" y="571500"/>
            <a:ext cx="3943074" cy="55546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Zoonosi</a:t>
            </a:r>
          </a:p>
        </p:txBody>
      </p:sp>
      <p:sp>
        <p:nvSpPr>
          <p:cNvPr id="3" name="Segnaposto contenuto 2"/>
          <p:cNvSpPr>
            <a:spLocks noGrp="1"/>
          </p:cNvSpPr>
          <p:nvPr>
            <p:ph idx="1"/>
          </p:nvPr>
        </p:nvSpPr>
        <p:spPr/>
        <p:txBody>
          <a:bodyPr>
            <a:normAutofit fontScale="62500" lnSpcReduction="20000"/>
          </a:bodyPr>
          <a:lstStyle/>
          <a:p>
            <a:pPr>
              <a:buNone/>
            </a:pPr>
            <a:r>
              <a:rPr lang="it-IT" dirty="0"/>
              <a:t>Articolo 268 - Classificazione degli agenti biologici</a:t>
            </a:r>
          </a:p>
          <a:p>
            <a:pPr>
              <a:buNone/>
            </a:pPr>
            <a:r>
              <a:rPr lang="it-IT" dirty="0"/>
              <a:t> 1. Gli agenti biologici sono ripartiti nei seguenti quattro gruppi a seconda del rischio di infezione:</a:t>
            </a:r>
          </a:p>
          <a:p>
            <a:pPr marL="971550" lvl="1" indent="-514350" algn="just">
              <a:buAutoNum type="alphaLcParenR"/>
            </a:pPr>
            <a:r>
              <a:rPr lang="it-IT" dirty="0"/>
              <a:t>agente biologico del </a:t>
            </a:r>
            <a:r>
              <a:rPr lang="it-IT" dirty="0">
                <a:solidFill>
                  <a:srgbClr val="FF0000"/>
                </a:solidFill>
              </a:rPr>
              <a:t>gruppo 1</a:t>
            </a:r>
            <a:r>
              <a:rPr lang="it-IT" dirty="0"/>
              <a:t>: un agente che presenta poche probabilità di causare malattie in soggetti umani;</a:t>
            </a:r>
          </a:p>
          <a:p>
            <a:pPr marL="971550" lvl="1" indent="-514350" algn="just">
              <a:buAutoNum type="alphaLcParenR"/>
            </a:pPr>
            <a:r>
              <a:rPr lang="it-IT" dirty="0"/>
              <a:t>b) agente biologico del </a:t>
            </a:r>
            <a:r>
              <a:rPr lang="it-IT" dirty="0">
                <a:solidFill>
                  <a:srgbClr val="FF0000"/>
                </a:solidFill>
              </a:rPr>
              <a:t>gruppo 2</a:t>
            </a:r>
            <a:r>
              <a:rPr lang="it-IT" dirty="0"/>
              <a:t>: un agente che può causare malattie in soggetti umani e costituire un rischio per i lavoratori; </a:t>
            </a:r>
            <a:r>
              <a:rPr lang="it-IT" dirty="0">
                <a:solidFill>
                  <a:srgbClr val="0070C0"/>
                </a:solidFill>
              </a:rPr>
              <a:t>è poco probabile che si propaga</a:t>
            </a:r>
            <a:r>
              <a:rPr lang="it-IT" dirty="0"/>
              <a:t> nella comunità; sono di norma </a:t>
            </a:r>
            <a:r>
              <a:rPr lang="it-IT" dirty="0">
                <a:solidFill>
                  <a:srgbClr val="0070C0"/>
                </a:solidFill>
              </a:rPr>
              <a:t>disponibili efficaci misure profilattiche o terapeutiche</a:t>
            </a:r>
            <a:r>
              <a:rPr lang="it-IT" dirty="0"/>
              <a:t>;</a:t>
            </a:r>
          </a:p>
          <a:p>
            <a:pPr marL="971550" lvl="1" indent="-514350" algn="just">
              <a:buAutoNum type="alphaLcParenR"/>
            </a:pPr>
            <a:r>
              <a:rPr lang="it-IT" dirty="0"/>
              <a:t>c) agente biologico del </a:t>
            </a:r>
            <a:r>
              <a:rPr lang="it-IT" dirty="0">
                <a:solidFill>
                  <a:srgbClr val="FF0000"/>
                </a:solidFill>
              </a:rPr>
              <a:t>gruppo 3</a:t>
            </a:r>
            <a:r>
              <a:rPr lang="it-IT" dirty="0"/>
              <a:t>: un agente che </a:t>
            </a:r>
            <a:r>
              <a:rPr lang="it-IT" dirty="0">
                <a:solidFill>
                  <a:srgbClr val="0070C0"/>
                </a:solidFill>
              </a:rPr>
              <a:t>può causare malattie gravi </a:t>
            </a:r>
            <a:r>
              <a:rPr lang="it-IT" dirty="0"/>
              <a:t>in soggetti umani e costituisce un serio rischio per i lavoratori; l’agente biologico può propagarsi nella comunità, </a:t>
            </a:r>
            <a:r>
              <a:rPr lang="it-IT" dirty="0">
                <a:solidFill>
                  <a:srgbClr val="0070C0"/>
                </a:solidFill>
              </a:rPr>
              <a:t>ma di norma sono disponibili efficaci misure profilattiche o terapeutiche</a:t>
            </a:r>
            <a:r>
              <a:rPr lang="it-IT" dirty="0"/>
              <a:t>;</a:t>
            </a:r>
          </a:p>
          <a:p>
            <a:pPr marL="971550" lvl="1" indent="-514350" algn="just">
              <a:buAutoNum type="alphaLcParenR"/>
            </a:pPr>
            <a:r>
              <a:rPr lang="it-IT" dirty="0"/>
              <a:t>d) agente biologico del </a:t>
            </a:r>
            <a:r>
              <a:rPr lang="it-IT" dirty="0">
                <a:solidFill>
                  <a:srgbClr val="FF0000"/>
                </a:solidFill>
              </a:rPr>
              <a:t>gruppo 4</a:t>
            </a:r>
            <a:r>
              <a:rPr lang="it-IT" dirty="0"/>
              <a:t>: un agente biologico che può provocare malattie gravi in soggetti umani e costituisce un </a:t>
            </a:r>
            <a:r>
              <a:rPr lang="it-IT" dirty="0">
                <a:solidFill>
                  <a:srgbClr val="0070C0"/>
                </a:solidFill>
              </a:rPr>
              <a:t>serio rischio per i lavoratori </a:t>
            </a:r>
            <a:r>
              <a:rPr lang="it-IT" dirty="0"/>
              <a:t>e può presentare un </a:t>
            </a:r>
            <a:r>
              <a:rPr lang="it-IT" dirty="0">
                <a:solidFill>
                  <a:srgbClr val="0070C0"/>
                </a:solidFill>
              </a:rPr>
              <a:t>elevato rischio di propagazione nella comunità</a:t>
            </a:r>
            <a:r>
              <a:rPr lang="it-IT" dirty="0"/>
              <a:t>; </a:t>
            </a:r>
            <a:r>
              <a:rPr lang="it-IT" dirty="0">
                <a:solidFill>
                  <a:srgbClr val="0070C0"/>
                </a:solidFill>
              </a:rPr>
              <a:t>non sono disponibili, di norma, efficaci misure profilattiche o terapeutiche.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FD7B57-9FB3-5629-71EA-DB5CD5EC6F42}"/>
              </a:ext>
            </a:extLst>
          </p:cNvPr>
          <p:cNvSpPr>
            <a:spLocks noGrp="1"/>
          </p:cNvSpPr>
          <p:nvPr>
            <p:ph type="ctrTitle"/>
          </p:nvPr>
        </p:nvSpPr>
        <p:spPr>
          <a:xfrm>
            <a:off x="179512" y="188640"/>
            <a:ext cx="3595936" cy="640557"/>
          </a:xfrm>
        </p:spPr>
        <p:txBody>
          <a:bodyPr>
            <a:normAutofit fontScale="90000"/>
          </a:bodyPr>
          <a:lstStyle/>
          <a:p>
            <a:r>
              <a:rPr lang="it-IT" dirty="0"/>
              <a:t>Toxoplasmosi</a:t>
            </a:r>
          </a:p>
        </p:txBody>
      </p:sp>
      <p:sp>
        <p:nvSpPr>
          <p:cNvPr id="3" name="Sottotitolo 2">
            <a:extLst>
              <a:ext uri="{FF2B5EF4-FFF2-40B4-BE49-F238E27FC236}">
                <a16:creationId xmlns:a16="http://schemas.microsoft.com/office/drawing/2014/main" id="{134E96D6-6FC1-4D90-4C6B-902DC931B04B}"/>
              </a:ext>
            </a:extLst>
          </p:cNvPr>
          <p:cNvSpPr>
            <a:spLocks noGrp="1"/>
          </p:cNvSpPr>
          <p:nvPr>
            <p:ph type="subTitle" idx="1"/>
          </p:nvPr>
        </p:nvSpPr>
        <p:spPr>
          <a:xfrm>
            <a:off x="1187624" y="4380816"/>
            <a:ext cx="6400800" cy="1464568"/>
          </a:xfrm>
        </p:spPr>
        <p:txBody>
          <a:bodyPr>
            <a:normAutofit fontScale="40000" lnSpcReduction="20000"/>
          </a:bodyPr>
          <a:lstStyle/>
          <a:p>
            <a:pPr algn="just" fontAlgn="base"/>
            <a:r>
              <a:rPr lang="it-IT" sz="5500" b="0" i="0" dirty="0">
                <a:solidFill>
                  <a:srgbClr val="000000"/>
                </a:solidFill>
                <a:effectLst/>
              </a:rPr>
              <a:t>Dato che </a:t>
            </a:r>
            <a:r>
              <a:rPr lang="it-IT" sz="5500" b="1" i="0" dirty="0">
                <a:solidFill>
                  <a:srgbClr val="000000"/>
                </a:solidFill>
                <a:effectLst/>
              </a:rPr>
              <a:t>l’essere umano può contrarre la malattia attraverso l’ingestione di escrementi dell’animale malato o portatore</a:t>
            </a:r>
            <a:r>
              <a:rPr lang="it-IT" sz="5500" b="0" i="0" dirty="0">
                <a:solidFill>
                  <a:srgbClr val="000000"/>
                </a:solidFill>
                <a:effectLst/>
              </a:rPr>
              <a:t>, è necessario adottare stringenti norme igieniche quali ad esempio utilizzare dei guanti, lavarsi bene le mani, non esporre donne in gravidanza</a:t>
            </a:r>
            <a:r>
              <a:rPr lang="it-IT" sz="5500" b="1" i="0" dirty="0">
                <a:solidFill>
                  <a:srgbClr val="000000"/>
                </a:solidFill>
                <a:effectLst/>
              </a:rPr>
              <a:t>.</a:t>
            </a:r>
            <a:endParaRPr lang="it-IT" sz="5500" b="0" i="0" dirty="0">
              <a:solidFill>
                <a:srgbClr val="000000"/>
              </a:solidFill>
              <a:effectLst/>
            </a:endParaRPr>
          </a:p>
          <a:p>
            <a:endParaRPr lang="it-IT" dirty="0"/>
          </a:p>
        </p:txBody>
      </p:sp>
      <p:pic>
        <p:nvPicPr>
          <p:cNvPr id="6146" name="Picture 2" descr="Toxoplasmosi: sintomi, alimentazione, incubazione, contagio ...">
            <a:extLst>
              <a:ext uri="{FF2B5EF4-FFF2-40B4-BE49-F238E27FC236}">
                <a16:creationId xmlns:a16="http://schemas.microsoft.com/office/drawing/2014/main" id="{211DA9A9-ECDE-1EFA-3C59-E2F4F0C96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52736"/>
            <a:ext cx="4413870" cy="331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1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930290-D582-92F0-D600-D9E694862630}"/>
              </a:ext>
            </a:extLst>
          </p:cNvPr>
          <p:cNvSpPr>
            <a:spLocks noGrp="1"/>
          </p:cNvSpPr>
          <p:nvPr>
            <p:ph type="ctrTitle"/>
          </p:nvPr>
        </p:nvSpPr>
        <p:spPr>
          <a:xfrm>
            <a:off x="3707904" y="260648"/>
            <a:ext cx="1581944" cy="628650"/>
          </a:xfrm>
        </p:spPr>
        <p:txBody>
          <a:bodyPr>
            <a:normAutofit/>
          </a:bodyPr>
          <a:lstStyle/>
          <a:p>
            <a:r>
              <a:rPr lang="it-IT" sz="2800" b="1" dirty="0"/>
              <a:t>Sintomi:</a:t>
            </a:r>
          </a:p>
        </p:txBody>
      </p:sp>
      <p:sp>
        <p:nvSpPr>
          <p:cNvPr id="3" name="Sottotitolo 2">
            <a:extLst>
              <a:ext uri="{FF2B5EF4-FFF2-40B4-BE49-F238E27FC236}">
                <a16:creationId xmlns:a16="http://schemas.microsoft.com/office/drawing/2014/main" id="{E36CE35B-E32B-F69E-44FB-FE3CB59DB0E7}"/>
              </a:ext>
            </a:extLst>
          </p:cNvPr>
          <p:cNvSpPr>
            <a:spLocks noGrp="1"/>
          </p:cNvSpPr>
          <p:nvPr>
            <p:ph type="subTitle" idx="1"/>
          </p:nvPr>
        </p:nvSpPr>
        <p:spPr>
          <a:xfrm>
            <a:off x="827584" y="889298"/>
            <a:ext cx="7704856" cy="4627934"/>
          </a:xfrm>
        </p:spPr>
        <p:txBody>
          <a:bodyPr>
            <a:normAutofit fontScale="70000" lnSpcReduction="20000"/>
          </a:bodyPr>
          <a:lstStyle/>
          <a:p>
            <a:pPr marL="457200" indent="-457200" algn="l">
              <a:buFont typeface="Wingdings" panose="05000000000000000000" pitchFamily="2" charset="2"/>
              <a:buChar char="§"/>
            </a:pPr>
            <a:r>
              <a:rPr lang="it-IT" b="0" i="0" dirty="0">
                <a:solidFill>
                  <a:srgbClr val="000000"/>
                </a:solidFill>
                <a:effectLst/>
                <a:latin typeface="Titillium Web" panose="00000500000000000000" pitchFamily="2" charset="0"/>
              </a:rPr>
              <a:t>ingrossamento delle linfoghiandole,</a:t>
            </a:r>
          </a:p>
          <a:p>
            <a:pPr marL="457200" indent="-457200" algn="l">
              <a:buFont typeface="Wingdings" panose="05000000000000000000" pitchFamily="2" charset="2"/>
              <a:buChar char="§"/>
            </a:pPr>
            <a:r>
              <a:rPr lang="it-IT" b="0" i="0" dirty="0">
                <a:solidFill>
                  <a:srgbClr val="000000"/>
                </a:solidFill>
                <a:effectLst/>
                <a:latin typeface="Titillium Web" panose="00000500000000000000" pitchFamily="2" charset="0"/>
              </a:rPr>
              <a:t>stanchezza, </a:t>
            </a:r>
          </a:p>
          <a:p>
            <a:pPr marL="457200" indent="-457200" algn="l">
              <a:buFont typeface="Wingdings" panose="05000000000000000000" pitchFamily="2" charset="2"/>
              <a:buChar char="§"/>
            </a:pPr>
            <a:r>
              <a:rPr lang="it-IT" b="0" i="0" dirty="0">
                <a:solidFill>
                  <a:srgbClr val="000000"/>
                </a:solidFill>
                <a:effectLst/>
                <a:latin typeface="Titillium Web" panose="00000500000000000000" pitchFamily="2" charset="0"/>
              </a:rPr>
              <a:t>mal di testa, </a:t>
            </a:r>
          </a:p>
          <a:p>
            <a:pPr marL="457200" indent="-457200" algn="l">
              <a:buFont typeface="Wingdings" panose="05000000000000000000" pitchFamily="2" charset="2"/>
              <a:buChar char="§"/>
            </a:pPr>
            <a:r>
              <a:rPr lang="it-IT" b="0" i="0" dirty="0">
                <a:solidFill>
                  <a:srgbClr val="000000"/>
                </a:solidFill>
                <a:effectLst/>
                <a:latin typeface="Titillium Web" panose="00000500000000000000" pitchFamily="2" charset="0"/>
              </a:rPr>
              <a:t>mal di gola, </a:t>
            </a:r>
          </a:p>
          <a:p>
            <a:pPr marL="457200" indent="-457200" algn="l">
              <a:buFont typeface="Wingdings" panose="05000000000000000000" pitchFamily="2" charset="2"/>
              <a:buChar char="§"/>
            </a:pPr>
            <a:r>
              <a:rPr lang="it-IT" b="0" i="0" dirty="0">
                <a:solidFill>
                  <a:srgbClr val="000000"/>
                </a:solidFill>
                <a:effectLst/>
                <a:latin typeface="Titillium Web" panose="00000500000000000000" pitchFamily="2" charset="0"/>
              </a:rPr>
              <a:t>senso di "ossa rotte", </a:t>
            </a:r>
          </a:p>
          <a:p>
            <a:pPr marL="457200" indent="-457200" algn="l">
              <a:buFont typeface="Wingdings" panose="05000000000000000000" pitchFamily="2" charset="2"/>
              <a:buChar char="§"/>
            </a:pPr>
            <a:r>
              <a:rPr lang="it-IT" b="0" i="0" dirty="0">
                <a:solidFill>
                  <a:srgbClr val="000000"/>
                </a:solidFill>
                <a:effectLst/>
                <a:latin typeface="Titillium Web" panose="00000500000000000000" pitchFamily="2" charset="0"/>
              </a:rPr>
              <a:t>a volte febbre e ingrossamento di fegato e milza,</a:t>
            </a:r>
          </a:p>
          <a:p>
            <a:pPr marL="457200" indent="-457200" algn="l">
              <a:buFont typeface="Wingdings" panose="05000000000000000000" pitchFamily="2" charset="2"/>
              <a:buChar char="§"/>
            </a:pPr>
            <a:r>
              <a:rPr lang="it-IT" dirty="0" err="1">
                <a:solidFill>
                  <a:srgbClr val="000000"/>
                </a:solidFill>
                <a:latin typeface="Titillium Web" panose="00000500000000000000" pitchFamily="2" charset="0"/>
              </a:rPr>
              <a:t>Corioretinite</a:t>
            </a:r>
            <a:endParaRPr lang="it-IT" dirty="0">
              <a:solidFill>
                <a:srgbClr val="000000"/>
              </a:solidFill>
              <a:latin typeface="Titillium Web" panose="00000500000000000000" pitchFamily="2" charset="0"/>
            </a:endParaRPr>
          </a:p>
          <a:p>
            <a:pPr marL="457200" indent="-457200" algn="l">
              <a:buFont typeface="Wingdings" panose="05000000000000000000" pitchFamily="2" charset="2"/>
              <a:buChar char="§"/>
            </a:pPr>
            <a:r>
              <a:rPr lang="it-IT" dirty="0">
                <a:solidFill>
                  <a:srgbClr val="000000"/>
                </a:solidFill>
                <a:latin typeface="Titillium Web" panose="00000500000000000000" pitchFamily="2" charset="0"/>
              </a:rPr>
              <a:t>Encefalite (immunodepressi)</a:t>
            </a:r>
          </a:p>
          <a:p>
            <a:pPr marL="457200" indent="-457200" algn="l">
              <a:buFont typeface="Wingdings" panose="05000000000000000000" pitchFamily="2" charset="2"/>
              <a:buChar char="§"/>
            </a:pPr>
            <a:endParaRPr lang="it-IT" dirty="0">
              <a:solidFill>
                <a:srgbClr val="000000"/>
              </a:solidFill>
              <a:latin typeface="Titillium Web" panose="00000500000000000000" pitchFamily="2" charset="0"/>
            </a:endParaRPr>
          </a:p>
          <a:p>
            <a:pPr algn="l"/>
            <a:r>
              <a:rPr lang="it-IT" b="0" i="0" dirty="0">
                <a:solidFill>
                  <a:srgbClr val="000000"/>
                </a:solidFill>
                <a:effectLst/>
                <a:latin typeface="Titillium Web" panose="00000500000000000000" pitchFamily="2" charset="0"/>
              </a:rPr>
              <a:t>La toxoplasmosi è ad alto rischio nel caso in cui venga contratta in </a:t>
            </a:r>
            <a:r>
              <a:rPr lang="it-IT" b="1" i="0" dirty="0">
                <a:solidFill>
                  <a:srgbClr val="000000"/>
                </a:solidFill>
                <a:effectLst/>
                <a:latin typeface="Titillium Web" panose="00000500000000000000" pitchFamily="2" charset="0"/>
              </a:rPr>
              <a:t>gravidanza</a:t>
            </a:r>
            <a:r>
              <a:rPr lang="it-IT" b="0" i="0" dirty="0">
                <a:solidFill>
                  <a:srgbClr val="000000"/>
                </a:solidFill>
                <a:effectLst/>
                <a:latin typeface="Titillium Web" panose="00000500000000000000" pitchFamily="2" charset="0"/>
              </a:rPr>
              <a:t>: l'infezione può infatti passare al bambino attraverso la placenta, provocando in determinate circostanze malformazioni o addirittura l'aborto o la morte in utero.</a:t>
            </a:r>
            <a:endParaRPr lang="it-IT" dirty="0">
              <a:solidFill>
                <a:srgbClr val="000000"/>
              </a:solidFill>
              <a:latin typeface="Titillium Web" panose="00000500000000000000" pitchFamily="2" charset="0"/>
            </a:endParaRPr>
          </a:p>
        </p:txBody>
      </p:sp>
    </p:spTree>
    <p:extLst>
      <p:ext uri="{BB962C8B-B14F-4D97-AF65-F5344CB8AC3E}">
        <p14:creationId xmlns:p14="http://schemas.microsoft.com/office/powerpoint/2010/main" val="290459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500034" y="2928934"/>
            <a:ext cx="6800850" cy="2924175"/>
          </a:xfrm>
          <a:prstGeom prst="rect">
            <a:avLst/>
          </a:prstGeom>
          <a:noFill/>
          <a:ln w="9525">
            <a:noFill/>
            <a:miter lim="800000"/>
            <a:headEnd/>
            <a:tailEnd/>
          </a:ln>
          <a:effectLst/>
        </p:spPr>
      </p:pic>
      <p:sp>
        <p:nvSpPr>
          <p:cNvPr id="6" name="Rettangolo 5"/>
          <p:cNvSpPr/>
          <p:nvPr/>
        </p:nvSpPr>
        <p:spPr>
          <a:xfrm>
            <a:off x="6286512" y="142852"/>
            <a:ext cx="540534" cy="1015663"/>
          </a:xfrm>
          <a:prstGeom prst="rect">
            <a:avLst/>
          </a:prstGeom>
          <a:noFill/>
        </p:spPr>
        <p:txBody>
          <a:bodyPr wrap="none" lIns="91440" tIns="45720" rIns="91440" bIns="45720">
            <a:spAutoFit/>
          </a:bodyPr>
          <a:lstStyle/>
          <a:p>
            <a:pPr algn="ctr"/>
            <a:r>
              <a:rPr lang="it-IT"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7" name="Rettangolo 6"/>
          <p:cNvSpPr/>
          <p:nvPr/>
        </p:nvSpPr>
        <p:spPr>
          <a:xfrm>
            <a:off x="7000892" y="0"/>
            <a:ext cx="546946" cy="1015663"/>
          </a:xfrm>
          <a:prstGeom prst="rect">
            <a:avLst/>
          </a:prstGeom>
          <a:noFill/>
        </p:spPr>
        <p:txBody>
          <a:bodyPr wrap="square" lIns="91440" tIns="45720" rIns="91440" bIns="45720">
            <a:spAutoFit/>
          </a:bodyPr>
          <a:lstStyle/>
          <a:p>
            <a:pPr algn="ctr"/>
            <a:r>
              <a:rPr lang="it-IT"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p:txBody>
      </p:sp>
      <p:sp>
        <p:nvSpPr>
          <p:cNvPr id="8" name="Rettangolo 7"/>
          <p:cNvSpPr/>
          <p:nvPr/>
        </p:nvSpPr>
        <p:spPr>
          <a:xfrm>
            <a:off x="7643834" y="285728"/>
            <a:ext cx="546946"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9" name="CasellaDiTesto 8"/>
          <p:cNvSpPr txBox="1"/>
          <p:nvPr/>
        </p:nvSpPr>
        <p:spPr>
          <a:xfrm>
            <a:off x="428596" y="1071546"/>
            <a:ext cx="4993803" cy="830997"/>
          </a:xfrm>
          <a:prstGeom prst="rect">
            <a:avLst/>
          </a:prstGeom>
          <a:noFill/>
        </p:spPr>
        <p:txBody>
          <a:bodyPr wrap="none" rtlCol="0">
            <a:spAutoFit/>
          </a:bodyPr>
          <a:lstStyle/>
          <a:p>
            <a:r>
              <a:rPr lang="it-IT" sz="2400" b="1" dirty="0">
                <a:solidFill>
                  <a:srgbClr val="0070C0"/>
                </a:solidFill>
              </a:rPr>
              <a:t>NORMATIVA SICUREZZA SUL LAVORO </a:t>
            </a:r>
          </a:p>
          <a:p>
            <a:pPr algn="ctr"/>
            <a:r>
              <a:rPr lang="it-IT" sz="2400" b="1" i="1" dirty="0">
                <a:solidFill>
                  <a:srgbClr val="0070C0"/>
                </a:solidFill>
              </a:rPr>
              <a:t>CENNI</a:t>
            </a:r>
          </a:p>
        </p:txBody>
      </p:sp>
      <p:pic>
        <p:nvPicPr>
          <p:cNvPr id="2050" name="Picture 2" descr="Felis silvestris catus - Wikipedia">
            <a:extLst>
              <a:ext uri="{FF2B5EF4-FFF2-40B4-BE49-F238E27FC236}">
                <a16:creationId xmlns:a16="http://schemas.microsoft.com/office/drawing/2014/main" id="{56A53183-3FB7-5E0E-4560-603C30974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375" y="1158515"/>
            <a:ext cx="1730525" cy="2304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E54852D-4E24-49A4-B506-788B1D46ADB3}"/>
              </a:ext>
            </a:extLst>
          </p:cNvPr>
          <p:cNvSpPr>
            <a:spLocks noGrp="1"/>
          </p:cNvSpPr>
          <p:nvPr>
            <p:ph type="subTitle" idx="1"/>
          </p:nvPr>
        </p:nvSpPr>
        <p:spPr>
          <a:xfrm>
            <a:off x="251520" y="188640"/>
            <a:ext cx="8568952" cy="5688632"/>
          </a:xfrm>
        </p:spPr>
        <p:txBody>
          <a:bodyPr>
            <a:normAutofit lnSpcReduction="10000"/>
          </a:bodyPr>
          <a:lstStyle/>
          <a:p>
            <a:pPr algn="l" fontAlgn="base"/>
            <a:r>
              <a:rPr lang="it-IT" sz="2400" b="1" i="0" dirty="0">
                <a:solidFill>
                  <a:srgbClr val="000000"/>
                </a:solidFill>
                <a:effectLst/>
                <a:latin typeface="inherit"/>
              </a:rPr>
              <a:t>MICOSI</a:t>
            </a:r>
            <a:endParaRPr lang="it-IT" b="1" i="0" dirty="0">
              <a:solidFill>
                <a:srgbClr val="000000"/>
              </a:solidFill>
              <a:effectLst/>
              <a:latin typeface="Work Sans" pitchFamily="2" charset="0"/>
            </a:endParaRPr>
          </a:p>
          <a:p>
            <a:pPr algn="l" fontAlgn="base"/>
            <a:r>
              <a:rPr lang="it-IT" sz="1800" b="1" i="0" dirty="0">
                <a:solidFill>
                  <a:srgbClr val="000000"/>
                </a:solidFill>
                <a:effectLst/>
                <a:latin typeface="inherit"/>
              </a:rPr>
              <a:t>Malattia della pelle</a:t>
            </a:r>
            <a:r>
              <a:rPr lang="it-IT" sz="1800" b="0" i="0" dirty="0">
                <a:solidFill>
                  <a:srgbClr val="000000"/>
                </a:solidFill>
                <a:effectLst/>
                <a:latin typeface="inherit"/>
              </a:rPr>
              <a:t> dovuta alla presenza di funghi e che nell’animale si presenta con la comparsa di aree tondeggianti e prive di pelo.</a:t>
            </a:r>
            <a:br>
              <a:rPr lang="it-IT" sz="1800" b="0" i="0" dirty="0">
                <a:solidFill>
                  <a:srgbClr val="000000"/>
                </a:solidFill>
                <a:effectLst/>
                <a:latin typeface="inherit"/>
              </a:rPr>
            </a:br>
            <a:r>
              <a:rPr lang="it-IT" sz="1800" b="0" i="0" dirty="0">
                <a:solidFill>
                  <a:srgbClr val="000000"/>
                </a:solidFill>
                <a:effectLst/>
                <a:latin typeface="inherit"/>
              </a:rPr>
              <a:t>La trasmissione di questa patologia avviene esclusivamente per contatto diretto ma in molti casi è favorita da un condizioni di immunodepressione dell’uomo.</a:t>
            </a:r>
            <a:br>
              <a:rPr lang="it-IT" sz="1800" b="0" i="0" dirty="0">
                <a:solidFill>
                  <a:srgbClr val="000000"/>
                </a:solidFill>
                <a:effectLst/>
                <a:latin typeface="inherit"/>
              </a:rPr>
            </a:br>
            <a:r>
              <a:rPr lang="it-IT" sz="1800" b="0" i="0" dirty="0">
                <a:solidFill>
                  <a:srgbClr val="000000"/>
                </a:solidFill>
                <a:effectLst/>
                <a:latin typeface="inherit"/>
              </a:rPr>
              <a:t>Alcune volte il gatto non presenta segni clinici di micosi ma può essere un portatore sano; in molti altri casi l’animale può non essere il responsabile di un’eventuale micosi del proprietario.</a:t>
            </a:r>
          </a:p>
          <a:p>
            <a:pPr algn="l" fontAlgn="base"/>
            <a:endParaRPr lang="it-IT" sz="1800" b="0" i="0" dirty="0">
              <a:solidFill>
                <a:srgbClr val="000000"/>
              </a:solidFill>
              <a:effectLst/>
              <a:latin typeface="inherit"/>
            </a:endParaRPr>
          </a:p>
          <a:p>
            <a:pPr algn="l" fontAlgn="base"/>
            <a:r>
              <a:rPr lang="it-IT" sz="2400" b="1" i="0" dirty="0">
                <a:solidFill>
                  <a:srgbClr val="000000"/>
                </a:solidFill>
                <a:effectLst/>
                <a:latin typeface="inherit"/>
              </a:rPr>
              <a:t>MALATTIA DEL GRAFFIO</a:t>
            </a:r>
            <a:endParaRPr lang="it-IT" sz="4000" b="1" i="0" dirty="0">
              <a:solidFill>
                <a:srgbClr val="000000"/>
              </a:solidFill>
              <a:effectLst/>
              <a:latin typeface="Work Sans" pitchFamily="2" charset="0"/>
            </a:endParaRPr>
          </a:p>
          <a:p>
            <a:pPr algn="l" fontAlgn="base"/>
            <a:r>
              <a:rPr lang="it-IT" sz="1800" b="0" i="0" dirty="0">
                <a:solidFill>
                  <a:srgbClr val="000000"/>
                </a:solidFill>
                <a:effectLst/>
                <a:latin typeface="inherit"/>
              </a:rPr>
              <a:t>Il gatto può inoltre trasmettere all’uomo è la cosiddetta “malattia del graffio”.</a:t>
            </a:r>
            <a:endParaRPr lang="it-IT" b="0" i="0" dirty="0">
              <a:solidFill>
                <a:srgbClr val="000000"/>
              </a:solidFill>
              <a:effectLst/>
              <a:latin typeface="Work Sans" pitchFamily="2" charset="0"/>
            </a:endParaRPr>
          </a:p>
          <a:p>
            <a:pPr algn="l" fontAlgn="base"/>
            <a:r>
              <a:rPr lang="it-IT" sz="1800" b="0" i="0" dirty="0">
                <a:solidFill>
                  <a:srgbClr val="000000"/>
                </a:solidFill>
                <a:effectLst/>
                <a:latin typeface="inherit"/>
              </a:rPr>
              <a:t>Si tratta di un infezione provocata da un microrganismo (</a:t>
            </a:r>
            <a:r>
              <a:rPr lang="it-IT" sz="1800" b="0" i="1" dirty="0" err="1">
                <a:solidFill>
                  <a:srgbClr val="000000"/>
                </a:solidFill>
                <a:effectLst/>
                <a:latin typeface="inherit"/>
              </a:rPr>
              <a:t>Bartonella</a:t>
            </a:r>
            <a:r>
              <a:rPr lang="it-IT" sz="1800" b="0" i="1" dirty="0">
                <a:solidFill>
                  <a:srgbClr val="000000"/>
                </a:solidFill>
                <a:effectLst/>
                <a:latin typeface="inherit"/>
              </a:rPr>
              <a:t> </a:t>
            </a:r>
            <a:r>
              <a:rPr lang="it-IT" sz="1800" b="0" i="1" dirty="0" err="1">
                <a:solidFill>
                  <a:srgbClr val="000000"/>
                </a:solidFill>
                <a:effectLst/>
                <a:latin typeface="inherit"/>
              </a:rPr>
              <a:t>henselae</a:t>
            </a:r>
            <a:r>
              <a:rPr lang="it-IT" sz="1800" b="0" i="0" dirty="0">
                <a:solidFill>
                  <a:srgbClr val="000000"/>
                </a:solidFill>
                <a:effectLst/>
                <a:latin typeface="inherit"/>
              </a:rPr>
              <a:t>), che può insorgere nell’essere umano in seguito ad una </a:t>
            </a:r>
            <a:r>
              <a:rPr lang="it-IT" sz="1800" b="1" i="0" dirty="0">
                <a:solidFill>
                  <a:srgbClr val="000000"/>
                </a:solidFill>
                <a:effectLst/>
                <a:latin typeface="inherit"/>
              </a:rPr>
              <a:t>lesione cutanea abbastanza profonda indotta dal morso o dal graffio del gatto</a:t>
            </a:r>
            <a:r>
              <a:rPr lang="it-IT" sz="1800" b="0" i="0" dirty="0">
                <a:solidFill>
                  <a:srgbClr val="000000"/>
                </a:solidFill>
                <a:effectLst/>
                <a:latin typeface="inherit"/>
              </a:rPr>
              <a:t>. Questa malattia ha un’evoluzione spontanea verso la guarigione e solo in alcuni casi è necessaria una terapia antibiotica.</a:t>
            </a:r>
            <a:br>
              <a:rPr lang="it-IT" sz="1800" b="0" i="0" dirty="0">
                <a:solidFill>
                  <a:srgbClr val="000000"/>
                </a:solidFill>
                <a:effectLst/>
                <a:latin typeface="inherit"/>
              </a:rPr>
            </a:br>
            <a:r>
              <a:rPr lang="it-IT" sz="1800" b="0" i="0" dirty="0">
                <a:solidFill>
                  <a:srgbClr val="000000"/>
                </a:solidFill>
                <a:effectLst/>
                <a:latin typeface="inherit"/>
              </a:rPr>
              <a:t>Al di là di questa malattia che costituisce un </a:t>
            </a:r>
            <a:r>
              <a:rPr lang="it-IT" sz="1800" b="1" i="0" dirty="0">
                <a:solidFill>
                  <a:srgbClr val="000000"/>
                </a:solidFill>
                <a:effectLst/>
                <a:latin typeface="inherit"/>
              </a:rPr>
              <a:t>fenomeno non molto frequente</a:t>
            </a:r>
            <a:r>
              <a:rPr lang="it-IT" sz="1800" b="0" i="0" dirty="0">
                <a:solidFill>
                  <a:srgbClr val="000000"/>
                </a:solidFill>
                <a:effectLst/>
                <a:latin typeface="inherit"/>
              </a:rPr>
              <a:t> è sempre importante </a:t>
            </a:r>
            <a:r>
              <a:rPr lang="it-IT" sz="1800" b="1" i="0" dirty="0">
                <a:solidFill>
                  <a:srgbClr val="000000"/>
                </a:solidFill>
                <a:effectLst/>
                <a:latin typeface="inherit"/>
              </a:rPr>
              <a:t>disinfettare bene le ferite inferte dagli artigli e dai denti del gatto</a:t>
            </a:r>
            <a:r>
              <a:rPr lang="it-IT" sz="1800" b="0" i="0" dirty="0">
                <a:solidFill>
                  <a:srgbClr val="000000"/>
                </a:solidFill>
                <a:effectLst/>
                <a:latin typeface="inherit"/>
              </a:rPr>
              <a:t>, ma anche quelle dovute al graffio di altri animali o dell’essere umano per evitare qualsiasi tipo di infezione sostenuta da microrganismi presenti nelle unghie, nel terreno e nella pelle.</a:t>
            </a:r>
            <a:endParaRPr lang="it-IT" b="0" i="0" dirty="0">
              <a:solidFill>
                <a:srgbClr val="000000"/>
              </a:solidFill>
              <a:effectLst/>
              <a:latin typeface="Work Sans" pitchFamily="2" charset="0"/>
            </a:endParaRPr>
          </a:p>
          <a:p>
            <a:pPr algn="l" fontAlgn="base"/>
            <a:endParaRPr lang="it-IT" b="0" i="0" dirty="0">
              <a:solidFill>
                <a:srgbClr val="000000"/>
              </a:solidFill>
              <a:effectLst/>
              <a:latin typeface="Work Sans" pitchFamily="2" charset="0"/>
            </a:endParaRPr>
          </a:p>
        </p:txBody>
      </p:sp>
    </p:spTree>
    <p:extLst>
      <p:ext uri="{BB962C8B-B14F-4D97-AF65-F5344CB8AC3E}">
        <p14:creationId xmlns:p14="http://schemas.microsoft.com/office/powerpoint/2010/main" val="34644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251E679-4308-E4EF-C019-C6F8D64B6EA4}"/>
              </a:ext>
            </a:extLst>
          </p:cNvPr>
          <p:cNvSpPr>
            <a:spLocks noGrp="1"/>
          </p:cNvSpPr>
          <p:nvPr>
            <p:ph type="subTitle" idx="1"/>
          </p:nvPr>
        </p:nvSpPr>
        <p:spPr>
          <a:xfrm>
            <a:off x="107504" y="0"/>
            <a:ext cx="8712968" cy="5373216"/>
          </a:xfrm>
        </p:spPr>
        <p:txBody>
          <a:bodyPr>
            <a:normAutofit fontScale="62500" lnSpcReduction="20000"/>
          </a:bodyPr>
          <a:lstStyle/>
          <a:p>
            <a:endParaRPr lang="it-IT" dirty="0"/>
          </a:p>
          <a:p>
            <a:r>
              <a:rPr lang="it-IT" sz="4400" b="1" dirty="0">
                <a:solidFill>
                  <a:schemeClr val="tx1"/>
                </a:solidFill>
              </a:rPr>
              <a:t>Tetano</a:t>
            </a:r>
            <a:endParaRPr lang="it-IT" b="1" dirty="0">
              <a:solidFill>
                <a:schemeClr val="tx1"/>
              </a:solidFill>
            </a:endParaRPr>
          </a:p>
          <a:p>
            <a:endParaRPr lang="it-IT" dirty="0"/>
          </a:p>
          <a:p>
            <a:pPr algn="just"/>
            <a:r>
              <a:rPr lang="it-IT" dirty="0"/>
              <a:t>I</a:t>
            </a:r>
            <a:r>
              <a:rPr lang="it-IT" b="0" i="0" dirty="0">
                <a:solidFill>
                  <a:srgbClr val="000000"/>
                </a:solidFill>
                <a:effectLst/>
                <a:latin typeface="Titillium Web" panose="00000500000000000000" pitchFamily="2" charset="0"/>
              </a:rPr>
              <a:t>l tetano è una malattia infettiva acuta non contagiosa causata dal batterio </a:t>
            </a:r>
            <a:r>
              <a:rPr lang="it-IT" b="0" i="1" dirty="0">
                <a:solidFill>
                  <a:srgbClr val="000000"/>
                </a:solidFill>
                <a:effectLst/>
                <a:latin typeface="Titillium Web" panose="00000500000000000000" pitchFamily="2" charset="0"/>
              </a:rPr>
              <a:t>Clostridium tetani.</a:t>
            </a:r>
          </a:p>
          <a:p>
            <a:pPr algn="just"/>
            <a:r>
              <a:rPr lang="it-IT" b="0" i="0" dirty="0">
                <a:solidFill>
                  <a:srgbClr val="000000"/>
                </a:solidFill>
                <a:effectLst/>
                <a:latin typeface="Titillium Web" panose="00000500000000000000" pitchFamily="2" charset="0"/>
              </a:rPr>
              <a:t>Il germe produce una tossina, detta </a:t>
            </a:r>
            <a:r>
              <a:rPr lang="it-IT" b="0" i="0" dirty="0" err="1">
                <a:solidFill>
                  <a:srgbClr val="000000"/>
                </a:solidFill>
                <a:effectLst/>
                <a:latin typeface="Titillium Web" panose="00000500000000000000" pitchFamily="2" charset="0"/>
              </a:rPr>
              <a:t>tetanospasmina</a:t>
            </a:r>
            <a:r>
              <a:rPr lang="it-IT" b="0" i="0" dirty="0">
                <a:solidFill>
                  <a:srgbClr val="000000"/>
                </a:solidFill>
                <a:effectLst/>
                <a:latin typeface="Titillium Web" panose="00000500000000000000" pitchFamily="2" charset="0"/>
              </a:rPr>
              <a:t>, che è neurotossica e causa i sintomi clinici della malattia.</a:t>
            </a:r>
          </a:p>
          <a:p>
            <a:pPr algn="just"/>
            <a:r>
              <a:rPr lang="it-IT" b="0" i="0" dirty="0">
                <a:solidFill>
                  <a:srgbClr val="000000"/>
                </a:solidFill>
                <a:effectLst/>
                <a:latin typeface="Titillium Web" panose="00000500000000000000" pitchFamily="2" charset="0"/>
              </a:rPr>
              <a:t>La tossina raggiunge attraverso il sangue e il sistema linfatico il sistema nervoso centrale, interferendo con il rilascio di neurotrasmettitori che regolano la muscolatura, causando contrazioni e spasmi diffusi.</a:t>
            </a:r>
          </a:p>
          <a:p>
            <a:pPr algn="just"/>
            <a:r>
              <a:rPr lang="it-IT" b="0" i="0" dirty="0">
                <a:solidFill>
                  <a:srgbClr val="000000"/>
                </a:solidFill>
                <a:effectLst/>
                <a:latin typeface="Titillium Web" panose="00000500000000000000" pitchFamily="2" charset="0"/>
              </a:rPr>
              <a:t>Le contrazioni muscolari di solito iniziano dal capo, e progrediscono poi verso il tronco e gli arti. Un caratteristico sintomo iniziale è il trisma, cioè la contrattura del muscolo massetere, che dà al volto del paziente un aspetto caratteristico (riso sardonico), seguito da rigidità del collo, difficoltà di deglutizione, rigidità dei muscoli addominali. Altri sintomi includono febbre, sudorazione, tachicardia. Il paziente rimane conscio e gli spasmi muscolari, provocati da stimoli anche minimi, causano dolore.</a:t>
            </a:r>
          </a:p>
          <a:p>
            <a:pPr algn="l"/>
            <a:r>
              <a:rPr lang="it-IT" b="0" i="0" dirty="0">
                <a:solidFill>
                  <a:srgbClr val="000000"/>
                </a:solidFill>
                <a:effectLst/>
                <a:latin typeface="Titillium Web" panose="00000500000000000000" pitchFamily="2" charset="0"/>
              </a:rPr>
              <a:t> </a:t>
            </a:r>
          </a:p>
          <a:p>
            <a:endParaRPr lang="it-IT" dirty="0"/>
          </a:p>
        </p:txBody>
      </p:sp>
    </p:spTree>
    <p:extLst>
      <p:ext uri="{BB962C8B-B14F-4D97-AF65-F5344CB8AC3E}">
        <p14:creationId xmlns:p14="http://schemas.microsoft.com/office/powerpoint/2010/main" val="135037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4" name="Picture 4" descr="La giardia nel cane: i 7 sintomi più comuni e le cure"/>
          <p:cNvPicPr>
            <a:picLocks noChangeAspect="1" noChangeArrowheads="1"/>
          </p:cNvPicPr>
          <p:nvPr/>
        </p:nvPicPr>
        <p:blipFill>
          <a:blip r:embed="rId2"/>
          <a:srcRect/>
          <a:stretch>
            <a:fillRect/>
          </a:stretch>
        </p:blipFill>
        <p:spPr bwMode="auto">
          <a:xfrm>
            <a:off x="642910" y="3857628"/>
            <a:ext cx="2742573" cy="2431749"/>
          </a:xfrm>
          <a:prstGeom prst="rect">
            <a:avLst/>
          </a:prstGeom>
          <a:noFill/>
        </p:spPr>
      </p:pic>
      <p:sp>
        <p:nvSpPr>
          <p:cNvPr id="3" name="Segnaposto contenuto 2"/>
          <p:cNvSpPr>
            <a:spLocks noGrp="1"/>
          </p:cNvSpPr>
          <p:nvPr>
            <p:ph idx="1"/>
          </p:nvPr>
        </p:nvSpPr>
        <p:spPr>
          <a:xfrm>
            <a:off x="457200" y="500042"/>
            <a:ext cx="8229600" cy="5626121"/>
          </a:xfrm>
        </p:spPr>
        <p:txBody>
          <a:bodyPr>
            <a:normAutofit/>
          </a:bodyPr>
          <a:lstStyle/>
          <a:p>
            <a:pPr marL="0" algn="just">
              <a:spcBef>
                <a:spcPts val="0"/>
              </a:spcBef>
              <a:buNone/>
            </a:pPr>
            <a:r>
              <a:rPr lang="it-IT" sz="1600" dirty="0"/>
              <a:t>La </a:t>
            </a:r>
            <a:r>
              <a:rPr lang="it-IT" sz="1600" b="1" dirty="0">
                <a:solidFill>
                  <a:srgbClr val="FF0000"/>
                </a:solidFill>
              </a:rPr>
              <a:t>GIARDIASI </a:t>
            </a:r>
            <a:r>
              <a:rPr lang="it-IT" sz="1600" dirty="0"/>
              <a:t>(gruppo 2) è causata da un parassita intestinale (il protozoo flagellato  </a:t>
            </a:r>
            <a:r>
              <a:rPr lang="it-IT" sz="1600" b="1" i="1" dirty="0" err="1"/>
              <a:t>Giardia</a:t>
            </a:r>
            <a:r>
              <a:rPr lang="it-IT" sz="1600" b="1" i="1" dirty="0"/>
              <a:t> </a:t>
            </a:r>
            <a:r>
              <a:rPr lang="it-IT" sz="1600" b="1" i="1" dirty="0" err="1"/>
              <a:t>duodenalis</a:t>
            </a:r>
            <a:r>
              <a:rPr lang="it-IT" sz="1600" b="1" i="1" dirty="0"/>
              <a:t>) </a:t>
            </a:r>
            <a:r>
              <a:rPr lang="it-IT" sz="1600" dirty="0"/>
              <a:t>che si insedia nell’intestino dell’animale e successivamente si diffonde nell’ambiente attraverso le feci.</a:t>
            </a:r>
          </a:p>
          <a:p>
            <a:pPr marL="0" indent="0" algn="just">
              <a:spcBef>
                <a:spcPts val="0"/>
              </a:spcBef>
              <a:buNone/>
            </a:pPr>
            <a:r>
              <a:rPr lang="it-IT" sz="1600" dirty="0"/>
              <a:t>I </a:t>
            </a:r>
            <a:r>
              <a:rPr lang="it-IT" sz="1600" dirty="0">
                <a:solidFill>
                  <a:srgbClr val="0070C0"/>
                </a:solidFill>
              </a:rPr>
              <a:t>sintomi</a:t>
            </a:r>
            <a:r>
              <a:rPr lang="it-IT" sz="1600" dirty="0"/>
              <a:t> più comuni sono </a:t>
            </a:r>
            <a:r>
              <a:rPr lang="it-IT" sz="1600" i="1" dirty="0"/>
              <a:t>diarrea, disidratazione, febbre, stanchezza, inappetenza, perdita di peso, feci macchiate di sangue, </a:t>
            </a:r>
            <a:r>
              <a:rPr lang="it-IT" sz="1600" i="1" dirty="0" err="1"/>
              <a:t>steatorrea</a:t>
            </a:r>
            <a:r>
              <a:rPr lang="it-IT" sz="1600" dirty="0"/>
              <a:t>. L’animale infestato espelle </a:t>
            </a:r>
            <a:r>
              <a:rPr lang="it-IT" sz="1600" dirty="0" err="1"/>
              <a:t>Giardia</a:t>
            </a:r>
            <a:r>
              <a:rPr lang="it-IT" sz="1600" dirty="0"/>
              <a:t> attraverso le feci e può contaminare l’acqua nelle ciotole e nelle pozzanghere ed il cibo. </a:t>
            </a:r>
          </a:p>
          <a:p>
            <a:pPr marL="0" indent="-514350" algn="just">
              <a:spcBef>
                <a:spcPts val="0"/>
              </a:spcBef>
              <a:buNone/>
            </a:pPr>
            <a:r>
              <a:rPr lang="it-IT" sz="1600" dirty="0"/>
              <a:t>La </a:t>
            </a:r>
            <a:r>
              <a:rPr lang="it-IT" sz="1600" dirty="0" err="1"/>
              <a:t>Giardia</a:t>
            </a:r>
            <a:r>
              <a:rPr lang="it-IT" sz="1600" dirty="0"/>
              <a:t> è molto comune nei cani. Per esempio, in un test PCR condotto a New York nel 2016, </a:t>
            </a:r>
            <a:r>
              <a:rPr lang="it-IT" sz="1600" dirty="0">
                <a:solidFill>
                  <a:srgbClr val="FF0000"/>
                </a:solidFill>
              </a:rPr>
              <a:t>il risultato è stato positivo nel 15% di tutti i cani partecipanti</a:t>
            </a:r>
            <a:endParaRPr lang="it-IT" sz="1600" dirty="0"/>
          </a:p>
          <a:p>
            <a:pPr marL="0" indent="-514350" algn="just">
              <a:spcBef>
                <a:spcPts val="0"/>
              </a:spcBef>
              <a:buNone/>
            </a:pPr>
            <a:r>
              <a:rPr lang="it-IT" sz="1600" dirty="0"/>
              <a:t>Nell’uomo la giardiasi può essere asintomatica o determinare sintomi che vanno dalla flatulenza intermittente al </a:t>
            </a:r>
            <a:r>
              <a:rPr lang="it-IT" sz="1600" u="sng" dirty="0"/>
              <a:t>malassorbimento cronico</a:t>
            </a:r>
            <a:r>
              <a:rPr lang="it-IT" sz="1600" dirty="0"/>
              <a:t>. La giardiasi è spesso accompagnata da </a:t>
            </a:r>
            <a:r>
              <a:rPr lang="it-IT" sz="1600" u="sng" dirty="0"/>
              <a:t>un'intolleranza al lattosio</a:t>
            </a:r>
            <a:r>
              <a:rPr lang="it-IT" sz="1600" dirty="0"/>
              <a:t> acquisita. Nei casi più gravi il malassorbimento dei grassi e degli zuccheri può portare a una significativa perdita di peso. La diagnosi si basa sull'identificazione del microrganismo nelle feci fresche, esiste trattamento medico (</a:t>
            </a:r>
            <a:r>
              <a:rPr lang="it-IT" sz="1600" dirty="0" err="1"/>
              <a:t>metronidazolo</a:t>
            </a:r>
            <a:r>
              <a:rPr lang="it-IT" sz="1600" dirty="0"/>
              <a:t>, </a:t>
            </a:r>
            <a:r>
              <a:rPr lang="it-IT" sz="1600" dirty="0" err="1"/>
              <a:t>tinidazolo</a:t>
            </a:r>
            <a:r>
              <a:rPr lang="it-IT" sz="1600" dirty="0"/>
              <a:t>, </a:t>
            </a:r>
            <a:r>
              <a:rPr lang="it-IT" sz="1600" dirty="0" err="1"/>
              <a:t>nitazoxanide</a:t>
            </a:r>
            <a:r>
              <a:rPr lang="it-IT" sz="1600" dirty="0"/>
              <a:t>, la </a:t>
            </a:r>
            <a:r>
              <a:rPr lang="it-IT" sz="1600" dirty="0" err="1"/>
              <a:t>paromomicina</a:t>
            </a:r>
            <a:r>
              <a:rPr lang="it-IT" sz="1600" dirty="0"/>
              <a:t>)</a:t>
            </a:r>
            <a:r>
              <a:rPr lang="it-IT" sz="1600" b="1" dirty="0"/>
              <a:t>.</a:t>
            </a:r>
          </a:p>
          <a:p>
            <a:pPr marL="514350" indent="-514350" algn="just">
              <a:buNone/>
            </a:pPr>
            <a:endParaRPr lang="it-IT"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42918"/>
            <a:ext cx="4829180" cy="5483245"/>
          </a:xfrm>
        </p:spPr>
        <p:txBody>
          <a:bodyPr>
            <a:normAutofit lnSpcReduction="10000"/>
          </a:bodyPr>
          <a:lstStyle/>
          <a:p>
            <a:pPr>
              <a:buNone/>
            </a:pPr>
            <a:r>
              <a:rPr lang="it-IT" sz="1700" b="1" dirty="0"/>
              <a:t>Echinococcosi (infezione da tenia del cane)</a:t>
            </a:r>
          </a:p>
          <a:p>
            <a:pPr>
              <a:buNone/>
            </a:pPr>
            <a:r>
              <a:rPr lang="it-IT" sz="1700" dirty="0"/>
              <a:t>(Gruppo 3**)</a:t>
            </a:r>
          </a:p>
          <a:p>
            <a:pPr marL="0">
              <a:spcBef>
                <a:spcPts val="0"/>
              </a:spcBef>
              <a:buNone/>
            </a:pPr>
            <a:r>
              <a:rPr lang="it-IT" sz="1400" dirty="0"/>
              <a:t>L’echinococcosi è causata dalle tenie del cane </a:t>
            </a:r>
            <a:r>
              <a:rPr lang="it-IT" sz="1400" i="1" dirty="0" err="1"/>
              <a:t>Echinococcus</a:t>
            </a:r>
            <a:r>
              <a:rPr lang="it-IT" sz="1400" i="1" dirty="0"/>
              <a:t> </a:t>
            </a:r>
            <a:r>
              <a:rPr lang="it-IT" sz="1400" i="1" dirty="0" err="1"/>
              <a:t>granulosus</a:t>
            </a:r>
            <a:r>
              <a:rPr lang="it-IT" sz="1400" dirty="0"/>
              <a:t> ed </a:t>
            </a:r>
            <a:r>
              <a:rPr lang="it-IT" sz="1400" i="1" dirty="0" err="1"/>
              <a:t>Echinococcus</a:t>
            </a:r>
            <a:r>
              <a:rPr lang="it-IT" sz="1400" i="1" dirty="0"/>
              <a:t> </a:t>
            </a:r>
            <a:r>
              <a:rPr lang="it-IT" sz="1400" i="1" dirty="0" err="1"/>
              <a:t>multilocularis</a:t>
            </a:r>
            <a:r>
              <a:rPr lang="it-IT" sz="1400" dirty="0"/>
              <a:t>. Nelle persone, le tenie possono causare la formazione di cisti piene di liquido o masse solide nel fegato o in altri organi.</a:t>
            </a:r>
          </a:p>
          <a:p>
            <a:r>
              <a:rPr lang="it-IT" sz="1400" dirty="0"/>
              <a:t>Le persone solitamente contraggono l’infezione quando ingeriscono accidentalmente terra, acqua o alimenti contaminati dalle uova di </a:t>
            </a:r>
            <a:r>
              <a:rPr lang="it-IT" sz="1400" i="1" dirty="0" err="1"/>
              <a:t>Echinococcus</a:t>
            </a:r>
            <a:r>
              <a:rPr lang="it-IT" sz="1400" dirty="0"/>
              <a:t> eliminate con le feci dal cane.</a:t>
            </a:r>
          </a:p>
          <a:p>
            <a:r>
              <a:rPr lang="it-IT" sz="1400" dirty="0"/>
              <a:t>Le cisti si formano nel fegato, nei polmoni o in altri organi e causano diversi sintomi, incluso il dolore.</a:t>
            </a:r>
          </a:p>
          <a:p>
            <a:pPr marL="0">
              <a:spcBef>
                <a:spcPts val="1200"/>
              </a:spcBef>
              <a:buNone/>
            </a:pPr>
            <a:r>
              <a:rPr lang="it-IT" sz="1400" dirty="0" err="1"/>
              <a:t>Trt</a:t>
            </a:r>
            <a:r>
              <a:rPr lang="it-IT" sz="1400" dirty="0"/>
              <a:t> : asportazione delle cisti o il loro drenaggio dopo iniezione di una soluzione salina per uccidere i parassiti e somministrazione di  </a:t>
            </a:r>
            <a:r>
              <a:rPr lang="it-IT" sz="1400" dirty="0" err="1"/>
              <a:t>albendazolo</a:t>
            </a:r>
            <a:endParaRPr lang="it-IT" sz="1400" dirty="0"/>
          </a:p>
          <a:p>
            <a:pPr>
              <a:buNone/>
            </a:pPr>
            <a:r>
              <a:rPr lang="it-IT" sz="1400" dirty="0"/>
              <a:t>Tra i sintomi: </a:t>
            </a:r>
            <a:r>
              <a:rPr lang="it-IT" sz="1400" dirty="0">
                <a:solidFill>
                  <a:srgbClr val="FF0000"/>
                </a:solidFill>
              </a:rPr>
              <a:t>dolore addominale </a:t>
            </a:r>
            <a:r>
              <a:rPr lang="it-IT" sz="1400" dirty="0"/>
              <a:t>e  </a:t>
            </a:r>
            <a:r>
              <a:rPr lang="it-IT" sz="1400" dirty="0">
                <a:solidFill>
                  <a:srgbClr val="FF0000"/>
                </a:solidFill>
              </a:rPr>
              <a:t>ittero</a:t>
            </a:r>
            <a:r>
              <a:rPr lang="it-IT" sz="1400" dirty="0"/>
              <a:t>, se le cisti si formano nel fegato;  </a:t>
            </a:r>
            <a:r>
              <a:rPr lang="it-IT" sz="1400" dirty="0">
                <a:solidFill>
                  <a:srgbClr val="FF0000"/>
                </a:solidFill>
              </a:rPr>
              <a:t>dolore toracico e tosse con sangue</a:t>
            </a:r>
            <a:r>
              <a:rPr lang="it-IT" sz="1400" dirty="0"/>
              <a:t>, se le cisti si formano nei polmoni; </a:t>
            </a:r>
            <a:r>
              <a:rPr lang="it-IT" sz="1400" dirty="0">
                <a:solidFill>
                  <a:srgbClr val="FF0000"/>
                </a:solidFill>
              </a:rPr>
              <a:t>orticaria</a:t>
            </a:r>
            <a:r>
              <a:rPr lang="it-IT" sz="1400" dirty="0"/>
              <a:t> o </a:t>
            </a:r>
            <a:r>
              <a:rPr lang="it-IT" sz="1400" dirty="0">
                <a:solidFill>
                  <a:srgbClr val="FF0000"/>
                </a:solidFill>
              </a:rPr>
              <a:t>grave reazione allergica  </a:t>
            </a:r>
            <a:r>
              <a:rPr lang="it-IT" sz="1400" dirty="0">
                <a:solidFill>
                  <a:srgbClr val="0070C0"/>
                </a:solidFill>
              </a:rPr>
              <a:t>sino all’anafilassi</a:t>
            </a:r>
            <a:r>
              <a:rPr lang="it-IT" sz="1400" dirty="0"/>
              <a:t>.</a:t>
            </a:r>
          </a:p>
          <a:p>
            <a:endParaRPr lang="it-IT" sz="1400" dirty="0"/>
          </a:p>
          <a:p>
            <a:pPr>
              <a:buNone/>
            </a:pPr>
            <a:r>
              <a:rPr lang="it-IT" sz="1400" dirty="0"/>
              <a:t>L’echinococcosi si può prevenire:</a:t>
            </a:r>
          </a:p>
          <a:p>
            <a:r>
              <a:rPr lang="it-IT" sz="1400" dirty="0"/>
              <a:t>Lavandosi accuratamente le mani</a:t>
            </a:r>
          </a:p>
          <a:p>
            <a:r>
              <a:rPr lang="it-IT" sz="1400" dirty="0"/>
              <a:t>Non consumando alimenti o acqua che potrebbero essere contaminati da feci di cane.</a:t>
            </a:r>
            <a:endParaRPr lang="it-IT" sz="1800" dirty="0"/>
          </a:p>
        </p:txBody>
      </p:sp>
      <p:pic>
        <p:nvPicPr>
          <p:cNvPr id="2050" name="Picture 2"/>
          <p:cNvPicPr>
            <a:picLocks noChangeAspect="1" noChangeArrowheads="1"/>
          </p:cNvPicPr>
          <p:nvPr/>
        </p:nvPicPr>
        <p:blipFill>
          <a:blip r:embed="rId2"/>
          <a:srcRect/>
          <a:stretch>
            <a:fillRect/>
          </a:stretch>
        </p:blipFill>
        <p:spPr bwMode="auto">
          <a:xfrm>
            <a:off x="5259696" y="357166"/>
            <a:ext cx="3702916" cy="30003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normAutofit/>
          </a:bodyPr>
          <a:lstStyle/>
          <a:p>
            <a:pPr marL="0" algn="just">
              <a:spcBef>
                <a:spcPts val="0"/>
              </a:spcBef>
              <a:buNone/>
            </a:pPr>
            <a:r>
              <a:rPr lang="it-IT" sz="1800" dirty="0"/>
              <a:t>La </a:t>
            </a:r>
            <a:r>
              <a:rPr lang="it-IT" sz="1800" dirty="0">
                <a:solidFill>
                  <a:srgbClr val="0070C0"/>
                </a:solidFill>
              </a:rPr>
              <a:t>LEPTOSPIROSI (gruppo 2) </a:t>
            </a:r>
            <a:r>
              <a:rPr lang="it-IT" sz="1800" dirty="0"/>
              <a:t>è una zoonosi che si riscontra in molti animali domestici e selvatici (in particolare cani e ratti); le infezioni umane sono rare, spesso decorrono asintomatiche, e sono acquisite dal </a:t>
            </a:r>
            <a:r>
              <a:rPr lang="it-IT" sz="1800" dirty="0">
                <a:solidFill>
                  <a:srgbClr val="FF0000"/>
                </a:solidFill>
              </a:rPr>
              <a:t>contatto con urina o tessuti infetti, acqua o suolo contaminati </a:t>
            </a:r>
            <a:r>
              <a:rPr lang="it-IT" sz="1800" dirty="0"/>
              <a:t>ed attraverso le mucose dell’occhio, del naso o della bocca, o ferite e lesioni della cute (pelle).</a:t>
            </a:r>
          </a:p>
          <a:p>
            <a:pPr marL="0" algn="just">
              <a:spcBef>
                <a:spcPts val="0"/>
              </a:spcBef>
              <a:buNone/>
            </a:pPr>
            <a:r>
              <a:rPr lang="it-IT" sz="1800" dirty="0"/>
              <a:t>L’acqua stagnante tra gli 0 ed i 20 °C è l’habitat ideale delle </a:t>
            </a:r>
            <a:r>
              <a:rPr lang="it-IT" sz="1800" dirty="0" err="1"/>
              <a:t>Leptospire</a:t>
            </a:r>
            <a:r>
              <a:rPr lang="it-IT" sz="1800" dirty="0"/>
              <a:t>.</a:t>
            </a:r>
          </a:p>
          <a:p>
            <a:pPr marL="0" algn="just">
              <a:spcBef>
                <a:spcPts val="600"/>
              </a:spcBef>
              <a:buNone/>
            </a:pPr>
            <a:r>
              <a:rPr lang="it-IT" sz="1800" dirty="0">
                <a:solidFill>
                  <a:srgbClr val="0070C0"/>
                </a:solidFill>
              </a:rPr>
              <a:t>SINTOMI NELL’UOMO</a:t>
            </a:r>
            <a:r>
              <a:rPr lang="it-IT" sz="1800" dirty="0"/>
              <a:t>: esordio improvviso con mal di testa, dolori muscolari intensi, febbre &gt; 39° C, brividi, tosse, mal di gola, soffusione congiuntivale, talvolta emottisi , talvolta </a:t>
            </a:r>
            <a:r>
              <a:rPr lang="it-IT" sz="1800" dirty="0">
                <a:solidFill>
                  <a:srgbClr val="0070C0"/>
                </a:solidFill>
              </a:rPr>
              <a:t>meningite</a:t>
            </a:r>
            <a:r>
              <a:rPr lang="it-IT" sz="1800" dirty="0"/>
              <a:t>. Se la leptospirosi viene contratta in gravidanza può provocare </a:t>
            </a:r>
            <a:r>
              <a:rPr lang="it-IT" sz="1800" dirty="0">
                <a:solidFill>
                  <a:srgbClr val="0070C0"/>
                </a:solidFill>
              </a:rPr>
              <a:t>aborto.</a:t>
            </a:r>
          </a:p>
          <a:p>
            <a:pPr marL="0">
              <a:spcBef>
                <a:spcPts val="600"/>
              </a:spcBef>
              <a:buNone/>
            </a:pPr>
            <a:r>
              <a:rPr lang="it-IT" sz="1800" dirty="0">
                <a:solidFill>
                  <a:srgbClr val="0070C0"/>
                </a:solidFill>
              </a:rPr>
              <a:t>SINTOMI NEL CANE</a:t>
            </a:r>
            <a:r>
              <a:rPr lang="it-IT" sz="1800" dirty="0"/>
              <a:t>: talvolta asintomatica, generalmente i sintomi più comuni sono: Febbre, inappetenza e/o perdita di peso, rigidità o scarsa mobilità, tremore, letargia e/o scarsa vitalità, vomito, dissenteria, sangue nelle urine e/o urine scure, difficoltà  respiratoria.</a:t>
            </a:r>
          </a:p>
          <a:p>
            <a:pPr marL="0" algn="just">
              <a:spcBef>
                <a:spcPts val="0"/>
              </a:spcBef>
              <a:buNone/>
            </a:pPr>
            <a:endParaRPr lang="it-IT" sz="1800" dirty="0"/>
          </a:p>
          <a:p>
            <a:pPr marL="0" algn="just">
              <a:spcBef>
                <a:spcPts val="0"/>
              </a:spcBef>
              <a:buNone/>
            </a:pPr>
            <a:r>
              <a:rPr lang="it-IT" sz="1800" dirty="0"/>
              <a:t>La </a:t>
            </a:r>
            <a:r>
              <a:rPr lang="it-IT" sz="1800" dirty="0">
                <a:solidFill>
                  <a:srgbClr val="0070C0"/>
                </a:solidFill>
              </a:rPr>
              <a:t>prevenzione</a:t>
            </a:r>
            <a:r>
              <a:rPr lang="it-IT" sz="1800" dirty="0"/>
              <a:t> della leptospirosi si basa sulla protezione da contatti con animali potenzialmente infetti o con acqua contaminata.</a:t>
            </a:r>
          </a:p>
          <a:p>
            <a:pPr marL="0">
              <a:spcBef>
                <a:spcPts val="0"/>
              </a:spcBef>
              <a:buNone/>
            </a:pPr>
            <a:r>
              <a:rPr lang="it-IT" sz="1800" dirty="0"/>
              <a:t>L’utilizzo di indumenti e protezioni adeguate, quali guanti, maschere ed occhiali o visiere, controllo dei roditori.</a:t>
            </a:r>
          </a:p>
          <a:p>
            <a:pPr marL="0" algn="just">
              <a:spcBef>
                <a:spcPts val="0"/>
              </a:spcBef>
              <a:buNone/>
            </a:pPr>
            <a:endParaRPr lang="it-IT" sz="1800" dirty="0"/>
          </a:p>
          <a:p>
            <a:pPr marL="0" algn="just">
              <a:spcBef>
                <a:spcPts val="0"/>
              </a:spcBef>
              <a:buNone/>
            </a:pPr>
            <a:endParaRPr lang="it-IT"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357166"/>
            <a:ext cx="8229600" cy="5786478"/>
          </a:xfrm>
        </p:spPr>
        <p:txBody>
          <a:bodyPr>
            <a:normAutofit fontScale="92500"/>
          </a:bodyPr>
          <a:lstStyle/>
          <a:p>
            <a:pPr marL="0">
              <a:lnSpc>
                <a:spcPct val="120000"/>
              </a:lnSpc>
              <a:spcBef>
                <a:spcPts val="0"/>
              </a:spcBef>
              <a:buNone/>
            </a:pPr>
            <a:r>
              <a:rPr lang="it-IT" sz="2000" dirty="0"/>
              <a:t>La </a:t>
            </a:r>
            <a:r>
              <a:rPr lang="it-IT" sz="2000" b="1" dirty="0">
                <a:solidFill>
                  <a:schemeClr val="tx2"/>
                </a:solidFill>
              </a:rPr>
              <a:t>rabbia</a:t>
            </a:r>
            <a:r>
              <a:rPr lang="it-IT" sz="2000" dirty="0"/>
              <a:t> (gruppo 3**) è una zoonosi, causata da un </a:t>
            </a:r>
            <a:r>
              <a:rPr lang="it-IT" sz="2000" dirty="0" err="1"/>
              <a:t>rabdovirus</a:t>
            </a:r>
            <a:r>
              <a:rPr lang="it-IT" sz="2000" dirty="0"/>
              <a:t> che si può trasmettere all’uomo per contatto con saliva di animali malati, quindi attraverso morsi, ferite, graffi, soluzioni di continuo della cute o contatto con mucose anche integre. Il cane, per il ciclo urbano, e la volpe, per il ciclo silvestre, sono attualmente gli animali maggiormente interessati sotto il profilo epidemiologico.</a:t>
            </a:r>
          </a:p>
          <a:p>
            <a:pPr marL="0">
              <a:lnSpc>
                <a:spcPct val="120000"/>
              </a:lnSpc>
              <a:spcBef>
                <a:spcPts val="0"/>
              </a:spcBef>
              <a:buNone/>
            </a:pPr>
            <a:endParaRPr lang="it-IT" sz="2400" dirty="0"/>
          </a:p>
          <a:p>
            <a:pPr marL="0">
              <a:lnSpc>
                <a:spcPct val="120000"/>
              </a:lnSpc>
              <a:spcBef>
                <a:spcPts val="0"/>
              </a:spcBef>
              <a:buNone/>
            </a:pPr>
            <a:r>
              <a:rPr lang="it-IT" sz="2000" dirty="0">
                <a:solidFill>
                  <a:schemeClr val="tx2"/>
                </a:solidFill>
              </a:rPr>
              <a:t>I sintomi iniziali </a:t>
            </a:r>
            <a:r>
              <a:rPr lang="it-IT" sz="2000" dirty="0"/>
              <a:t> sono aspecifici: febbre, cefalea e malessere.</a:t>
            </a:r>
          </a:p>
          <a:p>
            <a:pPr marL="0">
              <a:lnSpc>
                <a:spcPct val="120000"/>
              </a:lnSpc>
              <a:spcBef>
                <a:spcPts val="0"/>
              </a:spcBef>
              <a:buNone/>
            </a:pPr>
            <a:r>
              <a:rPr lang="it-IT" sz="2000" dirty="0"/>
              <a:t>In pochi giorni, si sviluppa </a:t>
            </a:r>
            <a:r>
              <a:rPr lang="it-IT" sz="2000" dirty="0">
                <a:solidFill>
                  <a:srgbClr val="0070C0"/>
                </a:solidFill>
              </a:rPr>
              <a:t>l'encefalite</a:t>
            </a:r>
            <a:r>
              <a:rPr lang="it-IT" sz="2000" dirty="0"/>
              <a:t> (forma furiosa 75 % dei casi circa )</a:t>
            </a:r>
          </a:p>
          <a:p>
            <a:pPr marL="0">
              <a:lnSpc>
                <a:spcPct val="120000"/>
              </a:lnSpc>
              <a:spcBef>
                <a:spcPts val="0"/>
              </a:spcBef>
              <a:buNone/>
            </a:pPr>
            <a:r>
              <a:rPr lang="it-IT" sz="2000" dirty="0"/>
              <a:t>o la </a:t>
            </a:r>
            <a:r>
              <a:rPr lang="it-IT" sz="2000" dirty="0">
                <a:solidFill>
                  <a:srgbClr val="0070C0"/>
                </a:solidFill>
              </a:rPr>
              <a:t>paralisi</a:t>
            </a:r>
            <a:r>
              <a:rPr lang="it-IT" sz="2000" dirty="0"/>
              <a:t> (forma paralitica 25% dei casi circa). L'encefalite causa </a:t>
            </a:r>
            <a:r>
              <a:rPr lang="it-IT" sz="2000" dirty="0">
                <a:solidFill>
                  <a:schemeClr val="tx2"/>
                </a:solidFill>
              </a:rPr>
              <a:t>inquietudine</a:t>
            </a:r>
            <a:r>
              <a:rPr lang="it-IT" sz="2000" dirty="0"/>
              <a:t>, </a:t>
            </a:r>
            <a:r>
              <a:rPr lang="it-IT" sz="2000" dirty="0">
                <a:solidFill>
                  <a:schemeClr val="tx2"/>
                </a:solidFill>
              </a:rPr>
              <a:t>confusione</a:t>
            </a:r>
            <a:r>
              <a:rPr lang="it-IT" sz="2000" dirty="0"/>
              <a:t>, </a:t>
            </a:r>
            <a:r>
              <a:rPr lang="it-IT" sz="2000" dirty="0">
                <a:solidFill>
                  <a:schemeClr val="tx2"/>
                </a:solidFill>
              </a:rPr>
              <a:t>agitazione</a:t>
            </a:r>
            <a:r>
              <a:rPr lang="it-IT" sz="2000" dirty="0"/>
              <a:t>, </a:t>
            </a:r>
            <a:r>
              <a:rPr lang="it-IT" sz="2000" dirty="0">
                <a:solidFill>
                  <a:schemeClr val="tx2"/>
                </a:solidFill>
              </a:rPr>
              <a:t>comportamento bizzarro</a:t>
            </a:r>
            <a:r>
              <a:rPr lang="it-IT" sz="2000" dirty="0"/>
              <a:t>, </a:t>
            </a:r>
            <a:r>
              <a:rPr lang="it-IT" sz="2000" dirty="0">
                <a:solidFill>
                  <a:schemeClr val="tx2"/>
                </a:solidFill>
              </a:rPr>
              <a:t>allucinazioni</a:t>
            </a:r>
            <a:r>
              <a:rPr lang="it-IT" sz="2000" dirty="0"/>
              <a:t> e </a:t>
            </a:r>
            <a:r>
              <a:rPr lang="it-IT" sz="2000" dirty="0">
                <a:solidFill>
                  <a:schemeClr val="tx2"/>
                </a:solidFill>
              </a:rPr>
              <a:t>insonnia</a:t>
            </a:r>
            <a:r>
              <a:rPr lang="it-IT" sz="2000" dirty="0"/>
              <a:t>.</a:t>
            </a:r>
          </a:p>
          <a:p>
            <a:pPr marL="0">
              <a:lnSpc>
                <a:spcPct val="120000"/>
              </a:lnSpc>
              <a:spcBef>
                <a:spcPts val="0"/>
              </a:spcBef>
              <a:buNone/>
            </a:pPr>
            <a:r>
              <a:rPr lang="it-IT" sz="2000" dirty="0"/>
              <a:t>La salivazione è eccessiva e anche i tentativi di bere provocano spasmi dolorosi dei muscoli laringei e faringei (idrofobia). Nella forma paralitica si sviluppano paralisi ascendente e tetraplegia senza delirium e idrofobia .</a:t>
            </a:r>
          </a:p>
          <a:p>
            <a:pPr marL="0" algn="just">
              <a:lnSpc>
                <a:spcPct val="120000"/>
              </a:lnSpc>
              <a:spcBef>
                <a:spcPts val="0"/>
              </a:spcBef>
              <a:buNone/>
            </a:pPr>
            <a:r>
              <a:rPr lang="it-IT" sz="2000" dirty="0"/>
              <a:t>La profilassi post-esposizione implica il trattamento delle ferite e l'immunoprofilassi passiva e attiva.</a:t>
            </a:r>
          </a:p>
          <a:p>
            <a:pPr>
              <a:buNone/>
            </a:pP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642918"/>
            <a:ext cx="8229600" cy="571504"/>
          </a:xfrm>
        </p:spPr>
        <p:txBody>
          <a:bodyPr>
            <a:normAutofit fontScale="90000"/>
          </a:bodyPr>
          <a:lstStyle/>
          <a:p>
            <a:br>
              <a:rPr lang="it-IT" dirty="0"/>
            </a:br>
            <a:r>
              <a:rPr lang="it-IT" sz="3100" dirty="0">
                <a:solidFill>
                  <a:srgbClr val="0070C0"/>
                </a:solidFill>
              </a:rPr>
              <a:t>Principali obblighi derivanti dal  </a:t>
            </a:r>
            <a:r>
              <a:rPr lang="it-IT" sz="3100" dirty="0" err="1">
                <a:solidFill>
                  <a:srgbClr val="0070C0"/>
                </a:solidFill>
              </a:rPr>
              <a:t>D.Lgs.</a:t>
            </a:r>
            <a:r>
              <a:rPr lang="it-IT" sz="3100" dirty="0">
                <a:solidFill>
                  <a:srgbClr val="0070C0"/>
                </a:solidFill>
              </a:rPr>
              <a:t> 81/08</a:t>
            </a:r>
            <a:br>
              <a:rPr lang="it-IT" sz="3100" dirty="0"/>
            </a:br>
            <a:endParaRPr lang="it-IT" sz="3100" dirty="0"/>
          </a:p>
        </p:txBody>
      </p:sp>
      <p:sp>
        <p:nvSpPr>
          <p:cNvPr id="3" name="Segnaposto contenuto 2"/>
          <p:cNvSpPr>
            <a:spLocks noGrp="1"/>
          </p:cNvSpPr>
          <p:nvPr>
            <p:ph idx="1"/>
          </p:nvPr>
        </p:nvSpPr>
        <p:spPr>
          <a:xfrm>
            <a:off x="285720" y="1571612"/>
            <a:ext cx="8229600" cy="4543444"/>
          </a:xfrm>
        </p:spPr>
        <p:txBody>
          <a:bodyPr>
            <a:normAutofit/>
          </a:bodyPr>
          <a:lstStyle/>
          <a:p>
            <a:pPr marL="457200" indent="-457200" algn="just">
              <a:buFont typeface="+mj-lt"/>
              <a:buAutoNum type="arabicPeriod"/>
            </a:pPr>
            <a:r>
              <a:rPr lang="it-IT" sz="1800" b="1" dirty="0"/>
              <a:t>VALUTAZIONE DEI RISCHI</a:t>
            </a:r>
            <a:r>
              <a:rPr lang="it-IT" sz="1800" dirty="0"/>
              <a:t>: Il datore di lavoro …. valuta tutti i rischi per la sicurezza e la salute dei lavoratori con la conseguente elaborazione del documento ….. (</a:t>
            </a:r>
            <a:r>
              <a:rPr lang="it-IT" sz="1800" i="1" dirty="0"/>
              <a:t>Artt. 17 e 28 </a:t>
            </a:r>
            <a:r>
              <a:rPr lang="it-IT" sz="1800" i="1" dirty="0" err="1"/>
              <a:t>D.Lgs.</a:t>
            </a:r>
            <a:r>
              <a:rPr lang="it-IT" sz="1800" i="1" dirty="0"/>
              <a:t> 81/08);</a:t>
            </a:r>
          </a:p>
          <a:p>
            <a:pPr marL="457200" indent="-457200" algn="just">
              <a:buFont typeface="+mj-lt"/>
              <a:buAutoNum type="arabicPeriod"/>
            </a:pPr>
            <a:r>
              <a:rPr lang="it-IT" sz="1800" b="1" dirty="0"/>
              <a:t>L’INFORMAZIONE</a:t>
            </a:r>
            <a:r>
              <a:rPr lang="it-IT" sz="1800" dirty="0"/>
              <a:t> E LA </a:t>
            </a:r>
            <a:r>
              <a:rPr lang="it-IT" sz="1800" b="1" dirty="0"/>
              <a:t>FORMAZIONE</a:t>
            </a:r>
            <a:r>
              <a:rPr lang="it-IT" sz="1800" dirty="0"/>
              <a:t>: Il D.L. ha l’obbligo di informare e formare i lavoratori sui rischi per la sicurezza e la salute e sulle misure di prevenzione e protezione adottate, affinché le stesse siano conosciute e rispettate dagli operatori;</a:t>
            </a:r>
          </a:p>
          <a:p>
            <a:pPr marL="457200" indent="-457200" algn="just">
              <a:buFont typeface="+mj-lt"/>
              <a:buAutoNum type="arabicPeriod"/>
            </a:pPr>
            <a:r>
              <a:rPr lang="it-IT" sz="1800" b="1" i="1" dirty="0"/>
              <a:t>SORVEGLIANZA SANITARIA;</a:t>
            </a:r>
          </a:p>
          <a:p>
            <a:pPr marL="457200" indent="-457200" algn="just">
              <a:buFont typeface="+mj-lt"/>
              <a:buAutoNum type="arabicPeriod"/>
            </a:pPr>
            <a:r>
              <a:rPr lang="it-IT" sz="1800" b="1" dirty="0"/>
              <a:t>Il D.L. </a:t>
            </a:r>
            <a:r>
              <a:rPr lang="it-IT" sz="1800" dirty="0"/>
              <a:t>designa preventivamente i lavoratori incaricati dell’attuazione delle misure di </a:t>
            </a:r>
            <a:r>
              <a:rPr lang="it-IT" sz="1800" b="1" dirty="0"/>
              <a:t>prevenzione incendi e lotta antincendio</a:t>
            </a:r>
            <a:r>
              <a:rPr lang="it-IT" sz="1800" dirty="0"/>
              <a:t>, di evacuazione dei luoghi di lavoro in caso di pericolo grave e immediato, di salvataggio, </a:t>
            </a:r>
            <a:r>
              <a:rPr lang="it-IT" sz="1800" b="1" dirty="0"/>
              <a:t>di primo soccorso</a:t>
            </a:r>
            <a:r>
              <a:rPr lang="it-IT" sz="1800" dirty="0"/>
              <a:t> e, comunque, di gestione dell’emergenza;</a:t>
            </a:r>
          </a:p>
          <a:p>
            <a:pPr algn="just">
              <a:buNone/>
            </a:pPr>
            <a:endParaRPr lang="it-IT" sz="2000" dirty="0"/>
          </a:p>
          <a:p>
            <a:endParaRPr lang="it-IT" sz="2000" dirty="0"/>
          </a:p>
          <a:p>
            <a:endParaRPr lang="it-IT"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28596" y="812804"/>
            <a:ext cx="4643470" cy="1840437"/>
          </a:xfrm>
          <a:prstGeom prst="rect">
            <a:avLst/>
          </a:prstGeom>
          <a:noFill/>
          <a:ln w="9525">
            <a:noFill/>
            <a:miter lim="800000"/>
            <a:headEnd/>
            <a:tailEnd/>
          </a:ln>
          <a:effectLst/>
        </p:spPr>
      </p:pic>
      <p:sp>
        <p:nvSpPr>
          <p:cNvPr id="9" name="CasellaDiTesto 8"/>
          <p:cNvSpPr txBox="1"/>
          <p:nvPr/>
        </p:nvSpPr>
        <p:spPr>
          <a:xfrm>
            <a:off x="642910" y="3071810"/>
            <a:ext cx="4786346" cy="2862322"/>
          </a:xfrm>
          <a:prstGeom prst="rect">
            <a:avLst/>
          </a:prstGeom>
          <a:noFill/>
        </p:spPr>
        <p:txBody>
          <a:bodyPr wrap="square" rtlCol="0">
            <a:spAutoFit/>
          </a:bodyPr>
          <a:lstStyle/>
          <a:p>
            <a:pPr>
              <a:buFont typeface="Arial" pitchFamily="34" charset="0"/>
              <a:buChar char="•"/>
            </a:pPr>
            <a:r>
              <a:rPr lang="it-IT" dirty="0"/>
              <a:t> Classificazione delle aziende;</a:t>
            </a:r>
          </a:p>
          <a:p>
            <a:pPr>
              <a:buFont typeface="Arial" pitchFamily="34" charset="0"/>
              <a:buChar char="•"/>
            </a:pPr>
            <a:r>
              <a:rPr lang="it-IT" dirty="0"/>
              <a:t> </a:t>
            </a:r>
            <a:r>
              <a:rPr lang="it-IT" dirty="0">
                <a:solidFill>
                  <a:srgbClr val="0070C0"/>
                </a:solidFill>
              </a:rPr>
              <a:t>Cassetta</a:t>
            </a:r>
            <a:r>
              <a:rPr lang="it-IT" dirty="0"/>
              <a:t> di pronto soccorso nelle aziende di gruppo A e B;</a:t>
            </a:r>
          </a:p>
          <a:p>
            <a:pPr>
              <a:buFont typeface="Arial" pitchFamily="34" charset="0"/>
              <a:buChar char="•"/>
            </a:pPr>
            <a:r>
              <a:rPr lang="it-IT" dirty="0"/>
              <a:t> </a:t>
            </a:r>
            <a:r>
              <a:rPr lang="it-IT" dirty="0">
                <a:solidFill>
                  <a:srgbClr val="0070C0"/>
                </a:solidFill>
              </a:rPr>
              <a:t>Pacchetto</a:t>
            </a:r>
            <a:r>
              <a:rPr lang="it-IT" dirty="0"/>
              <a:t> di medicazione nelle aziende di gruppo C;</a:t>
            </a:r>
          </a:p>
          <a:p>
            <a:pPr>
              <a:buFont typeface="Arial" pitchFamily="34" charset="0"/>
              <a:buChar char="•"/>
            </a:pPr>
            <a:r>
              <a:rPr lang="it-IT" dirty="0"/>
              <a:t> Mezzo di comunicazione idoneo ad attivare il sistema di  soccorso del SSN;</a:t>
            </a:r>
          </a:p>
          <a:p>
            <a:pPr>
              <a:buFont typeface="Arial" pitchFamily="34" charset="0"/>
              <a:buChar char="•"/>
            </a:pPr>
            <a:r>
              <a:rPr lang="it-IT" dirty="0"/>
              <a:t> Corso di formazione teorico e pratico differenziato a seconda del gruppo di appartenenza.</a:t>
            </a:r>
          </a:p>
        </p:txBody>
      </p:sp>
      <p:pic>
        <p:nvPicPr>
          <p:cNvPr id="1031" name="Picture 7"/>
          <p:cNvPicPr>
            <a:picLocks noChangeAspect="1" noChangeArrowheads="1"/>
          </p:cNvPicPr>
          <p:nvPr/>
        </p:nvPicPr>
        <p:blipFill>
          <a:blip r:embed="rId3"/>
          <a:srcRect/>
          <a:stretch>
            <a:fillRect/>
          </a:stretch>
        </p:blipFill>
        <p:spPr bwMode="auto">
          <a:xfrm>
            <a:off x="5500694" y="2315314"/>
            <a:ext cx="2829938" cy="3991508"/>
          </a:xfrm>
          <a:prstGeom prst="rect">
            <a:avLst/>
          </a:prstGeom>
          <a:noFill/>
          <a:ln w="9525">
            <a:noFill/>
            <a:miter lim="800000"/>
            <a:headEnd/>
            <a:tailEnd/>
          </a:ln>
          <a:effectLst/>
        </p:spPr>
      </p:pic>
      <p:pic>
        <p:nvPicPr>
          <p:cNvPr id="3074" name="Picture 2" descr="Perché il gatto ti fissa?">
            <a:extLst>
              <a:ext uri="{FF2B5EF4-FFF2-40B4-BE49-F238E27FC236}">
                <a16:creationId xmlns:a16="http://schemas.microsoft.com/office/drawing/2014/main" id="{A5022235-70F1-EA52-2347-522E853EB1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00445"/>
            <a:ext cx="2611131" cy="2204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srcRect/>
          <a:stretch>
            <a:fillRect/>
          </a:stretch>
        </p:blipFill>
        <p:spPr bwMode="auto">
          <a:xfrm>
            <a:off x="357158" y="668548"/>
            <a:ext cx="3929090" cy="5188798"/>
          </a:xfrm>
          <a:prstGeom prst="rect">
            <a:avLst/>
          </a:prstGeom>
          <a:noFill/>
          <a:ln w="9525">
            <a:noFill/>
            <a:miter lim="800000"/>
            <a:headEnd/>
            <a:tailEnd/>
          </a:ln>
          <a:effectLst/>
        </p:spPr>
      </p:pic>
      <p:pic>
        <p:nvPicPr>
          <p:cNvPr id="36869" name="Picture 5"/>
          <p:cNvPicPr>
            <a:picLocks noChangeAspect="1" noChangeArrowheads="1"/>
          </p:cNvPicPr>
          <p:nvPr/>
        </p:nvPicPr>
        <p:blipFill>
          <a:blip r:embed="rId3" cstate="print"/>
          <a:srcRect/>
          <a:stretch>
            <a:fillRect/>
          </a:stretch>
        </p:blipFill>
        <p:spPr bwMode="auto">
          <a:xfrm>
            <a:off x="4500562" y="1000108"/>
            <a:ext cx="3714776" cy="4582740"/>
          </a:xfrm>
          <a:prstGeom prst="rect">
            <a:avLst/>
          </a:prstGeom>
          <a:noFill/>
          <a:ln w="9525">
            <a:noFill/>
            <a:miter lim="800000"/>
            <a:headEnd/>
            <a:tailEnd/>
          </a:ln>
          <a:effectLst/>
        </p:spPr>
      </p:pic>
      <p:sp>
        <p:nvSpPr>
          <p:cNvPr id="8" name="CasellaDiTesto 7"/>
          <p:cNvSpPr txBox="1"/>
          <p:nvPr/>
        </p:nvSpPr>
        <p:spPr>
          <a:xfrm>
            <a:off x="1643042" y="214290"/>
            <a:ext cx="5890523" cy="369332"/>
          </a:xfrm>
          <a:prstGeom prst="rect">
            <a:avLst/>
          </a:prstGeom>
          <a:noFill/>
        </p:spPr>
        <p:txBody>
          <a:bodyPr wrap="none" rtlCol="0">
            <a:spAutoFit/>
          </a:bodyPr>
          <a:lstStyle/>
          <a:p>
            <a:r>
              <a:rPr lang="it-IT" dirty="0"/>
              <a:t>A titolo esemplificativo programma per aziende gruppo B e 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bwMode="auto">
          <a:xfrm>
            <a:off x="500034" y="214290"/>
            <a:ext cx="3000396" cy="1964402"/>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714348" y="2285992"/>
            <a:ext cx="2870787" cy="321471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4714876" y="357166"/>
            <a:ext cx="3214710" cy="505046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Tutte le curiosità da sapere sul gatto calico - YUUP!">
            <a:extLst>
              <a:ext uri="{FF2B5EF4-FFF2-40B4-BE49-F238E27FC236}">
                <a16:creationId xmlns:a16="http://schemas.microsoft.com/office/drawing/2014/main" id="{363A3CEE-20D1-3F12-A410-8FF793EA6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797" y="970693"/>
            <a:ext cx="3677035" cy="206769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14282" y="214290"/>
            <a:ext cx="8401080" cy="571504"/>
          </a:xfrm>
        </p:spPr>
        <p:txBody>
          <a:bodyPr>
            <a:normAutofit fontScale="90000"/>
          </a:bodyPr>
          <a:lstStyle/>
          <a:p>
            <a:br>
              <a:rPr lang="it-IT" b="1" i="1" dirty="0"/>
            </a:br>
            <a:r>
              <a:rPr lang="it-IT" b="1" i="1" dirty="0"/>
              <a:t>           </a:t>
            </a:r>
            <a:r>
              <a:rPr lang="it-IT" sz="2700" b="1" i="1" dirty="0" err="1"/>
              <a:t>D.Lgs.</a:t>
            </a:r>
            <a:r>
              <a:rPr lang="it-IT" sz="2700" b="1" i="1" dirty="0"/>
              <a:t> 81/08 -  Associazioni di Volontariato </a:t>
            </a:r>
            <a:br>
              <a:rPr lang="it-IT" dirty="0"/>
            </a:br>
            <a:endParaRPr lang="it-IT" dirty="0"/>
          </a:p>
        </p:txBody>
      </p:sp>
      <p:sp>
        <p:nvSpPr>
          <p:cNvPr id="3" name="Segnaposto contenuto 2"/>
          <p:cNvSpPr>
            <a:spLocks noGrp="1"/>
          </p:cNvSpPr>
          <p:nvPr>
            <p:ph idx="1"/>
          </p:nvPr>
        </p:nvSpPr>
        <p:spPr>
          <a:xfrm>
            <a:off x="539552" y="2824073"/>
            <a:ext cx="8229600" cy="3786214"/>
          </a:xfrm>
        </p:spPr>
        <p:txBody>
          <a:bodyPr>
            <a:normAutofit/>
          </a:bodyPr>
          <a:lstStyle/>
          <a:p>
            <a:pPr>
              <a:buNone/>
            </a:pPr>
            <a:r>
              <a:rPr lang="it-IT" sz="1800" dirty="0"/>
              <a:t>Articolo 3 - Campo di applicazione</a:t>
            </a:r>
          </a:p>
          <a:p>
            <a:pPr marL="0">
              <a:spcBef>
                <a:spcPts val="0"/>
              </a:spcBef>
              <a:buNone/>
            </a:pPr>
            <a:r>
              <a:rPr lang="it-IT" sz="1800" dirty="0"/>
              <a:t>12-bis.  nei confronti dei volontari di cui alla legge 11 agosto 1991, n. 266, …. dei … si     applicano le </a:t>
            </a:r>
            <a:r>
              <a:rPr lang="it-IT" sz="1800" dirty="0">
                <a:solidFill>
                  <a:srgbClr val="FF0000"/>
                </a:solidFill>
              </a:rPr>
              <a:t>disposizioni di cui all’articolo 21 </a:t>
            </a:r>
            <a:r>
              <a:rPr lang="it-IT" sz="1800" dirty="0"/>
              <a:t>del presente decreto.</a:t>
            </a:r>
          </a:p>
          <a:p>
            <a:pPr marL="0">
              <a:spcBef>
                <a:spcPts val="0"/>
              </a:spcBef>
              <a:buNone/>
            </a:pPr>
            <a:endParaRPr lang="it-IT" sz="1800" b="1" dirty="0"/>
          </a:p>
          <a:p>
            <a:pPr marL="0" algn="just">
              <a:spcBef>
                <a:spcPts val="0"/>
              </a:spcBef>
              <a:buNone/>
            </a:pPr>
            <a:r>
              <a:rPr lang="it-IT" sz="1800" b="1" dirty="0"/>
              <a:t>“</a:t>
            </a:r>
            <a:r>
              <a:rPr lang="it-IT" sz="1800" b="1" i="1" dirty="0"/>
              <a:t>…. </a:t>
            </a:r>
            <a:r>
              <a:rPr lang="it-IT" sz="1800" i="1" dirty="0"/>
              <a:t>Ove uno dei soggetti di cui al primo periodo svolga la sua prestazione nell’ambito di un’organizzazione di un datore di lavoro, questi è tenuto a fornire al soggetto dettagliate </a:t>
            </a:r>
            <a:r>
              <a:rPr lang="it-IT" sz="1800" i="1" dirty="0">
                <a:solidFill>
                  <a:srgbClr val="0070C0"/>
                </a:solidFill>
              </a:rPr>
              <a:t>informazioni sui rischi </a:t>
            </a:r>
            <a:r>
              <a:rPr lang="it-IT" sz="1800" i="1" dirty="0"/>
              <a:t>specifici esistenti negli ambienti nei quali è chiamato ad operare </a:t>
            </a:r>
            <a:r>
              <a:rPr lang="it-IT" sz="1800" i="1" dirty="0">
                <a:solidFill>
                  <a:srgbClr val="0070C0"/>
                </a:solidFill>
              </a:rPr>
              <a:t>e sulle misure di prevenzione e di emergenza adottate </a:t>
            </a:r>
            <a:r>
              <a:rPr lang="it-IT" sz="1800" i="1" dirty="0"/>
              <a:t>in relazione alla sua attività. Egli è altresì tenuto ad adottare le </a:t>
            </a:r>
            <a:r>
              <a:rPr lang="it-IT" sz="1800" i="1" dirty="0">
                <a:solidFill>
                  <a:srgbClr val="FF0000"/>
                </a:solidFill>
              </a:rPr>
              <a:t>misure utili a eliminare </a:t>
            </a:r>
            <a:r>
              <a:rPr lang="it-IT" sz="1800" i="1" dirty="0"/>
              <a:t>o, ove ciò non sia possibile, a </a:t>
            </a:r>
            <a:r>
              <a:rPr lang="it-IT" sz="1800" i="1" dirty="0">
                <a:solidFill>
                  <a:srgbClr val="FF0000"/>
                </a:solidFill>
              </a:rPr>
              <a:t>ridurre al minimo i rischi da interferenze </a:t>
            </a:r>
            <a:r>
              <a:rPr lang="it-IT" sz="1800" i="1" dirty="0"/>
              <a:t>tra la prestazione del soggetto e altre attività che si svolgano nell’ambito della medesima organizzazione.”</a:t>
            </a:r>
            <a:r>
              <a:rPr lang="it-IT" sz="1800" dirty="0"/>
              <a:t> </a:t>
            </a:r>
            <a:endParaRPr lang="it-IT" sz="1800" b="1" dirty="0"/>
          </a:p>
          <a:p>
            <a:pPr>
              <a:buNone/>
            </a:pPr>
            <a:endParaRPr lang="it-IT" sz="1800" b="1" dirty="0"/>
          </a:p>
          <a:p>
            <a:pPr>
              <a:buNone/>
            </a:pPr>
            <a:endParaRPr lang="it-IT" sz="1800" b="1" dirty="0"/>
          </a:p>
          <a:p>
            <a:pPr>
              <a:buNone/>
            </a:pPr>
            <a:endParaRPr lang="it-IT" sz="1800" b="1" dirty="0"/>
          </a:p>
          <a:p>
            <a:pPr>
              <a:buNone/>
            </a:pPr>
            <a:endParaRPr lang="it-IT" sz="1800" b="1" dirty="0"/>
          </a:p>
          <a:p>
            <a:pPr>
              <a:buNone/>
            </a:pPr>
            <a:endParaRPr lang="it-IT" sz="1800" b="1" dirty="0"/>
          </a:p>
          <a:p>
            <a:pPr>
              <a:buNone/>
            </a:pPr>
            <a:endParaRPr lang="it-IT" dirty="0"/>
          </a:p>
        </p:txBody>
      </p:sp>
      <p:sp>
        <p:nvSpPr>
          <p:cNvPr id="5" name="Rettangolo 4"/>
          <p:cNvSpPr/>
          <p:nvPr/>
        </p:nvSpPr>
        <p:spPr>
          <a:xfrm>
            <a:off x="6929454" y="857232"/>
            <a:ext cx="417723" cy="923330"/>
          </a:xfrm>
          <a:prstGeom prst="rect">
            <a:avLst/>
          </a:prstGeom>
          <a:noFill/>
        </p:spPr>
        <p:txBody>
          <a:bodyPr wrap="square" lIns="91440" tIns="45720" rIns="91440" bIns="45720">
            <a:spAutoFit/>
          </a:bodyPr>
          <a:lstStyle/>
          <a:p>
            <a:pPr algn="ctr"/>
            <a:r>
              <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6" name="Rettangolo 5"/>
          <p:cNvSpPr/>
          <p:nvPr/>
        </p:nvSpPr>
        <p:spPr>
          <a:xfrm>
            <a:off x="7143768" y="428604"/>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7" name="Rettangolo 6"/>
          <p:cNvSpPr/>
          <p:nvPr/>
        </p:nvSpPr>
        <p:spPr>
          <a:xfrm>
            <a:off x="8072462" y="214290"/>
            <a:ext cx="50526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5400" b="1" cap="none" spc="0" dirty="0">
                <a:ln/>
                <a:solidFill>
                  <a:schemeClr val="accent3"/>
                </a:solidFill>
                <a:effectLs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normAutofit fontScale="62500" lnSpcReduction="20000"/>
          </a:bodyPr>
          <a:lstStyle/>
          <a:p>
            <a:pPr algn="just">
              <a:buNone/>
            </a:pPr>
            <a:r>
              <a:rPr lang="it-IT" b="1" dirty="0"/>
              <a:t>      INTERPELLO N. 8/2014 del 13/03/2014 - Obbligo di redazione del documento di valutazione dei rischi per i volontari</a:t>
            </a:r>
            <a:endParaRPr lang="it-IT" dirty="0"/>
          </a:p>
          <a:p>
            <a:endParaRPr lang="it-IT" dirty="0"/>
          </a:p>
          <a:p>
            <a:pPr algn="just">
              <a:buNone/>
            </a:pPr>
            <a:r>
              <a:rPr lang="it-IT" dirty="0"/>
              <a:t>       …. Inoltre, è opportuno evidenziare che, l’art. 3 comma 12-bis del decreto in parola, prevede anche che qualora i soggetti di cui sopra svolgano la loro “</a:t>
            </a:r>
            <a:r>
              <a:rPr lang="it-IT" i="1" dirty="0"/>
              <a:t>prestazione nell’ambito di un’organizzazione di un datore di lavoro, questi è tenuto a fornire al soggetto dettagliate </a:t>
            </a:r>
            <a:r>
              <a:rPr lang="it-IT" i="1" dirty="0">
                <a:solidFill>
                  <a:srgbClr val="FF0000"/>
                </a:solidFill>
              </a:rPr>
              <a:t>informazioni sui rischi specifici</a:t>
            </a:r>
            <a:r>
              <a:rPr lang="it-IT" i="1" dirty="0"/>
              <a:t> esistenti negli ambienti nei quali è chiamato ad operare e </a:t>
            </a:r>
            <a:r>
              <a:rPr lang="it-IT" i="1" dirty="0">
                <a:solidFill>
                  <a:srgbClr val="FF0000"/>
                </a:solidFill>
              </a:rPr>
              <a:t>sulle misure di prevenzione e di emergenza adottate</a:t>
            </a:r>
            <a:r>
              <a:rPr lang="it-IT" i="1" dirty="0"/>
              <a:t> in relazione alla sua attività. Egli </a:t>
            </a:r>
            <a:r>
              <a:rPr lang="it-IT" i="1" dirty="0">
                <a:solidFill>
                  <a:srgbClr val="FF0000"/>
                </a:solidFill>
              </a:rPr>
              <a:t>è altresì tenuto ad adottare le misure utili a eliminare o, ove ciò non sia possibile, a ridurre al minimo i rischi da interferenze </a:t>
            </a:r>
            <a:r>
              <a:rPr lang="it-IT" i="1" dirty="0"/>
              <a:t>tra la prestazione del soggetto e altre attività che si svolgano nell’ambito della medesima organizzazione</a:t>
            </a:r>
            <a:r>
              <a:rPr lang="it-IT" dirty="0"/>
              <a:t>”. </a:t>
            </a:r>
          </a:p>
          <a:p>
            <a:pPr algn="just">
              <a:buNone/>
            </a:pPr>
            <a:r>
              <a:rPr lang="it-IT" b="1" i="1" dirty="0"/>
              <a:t>      </a:t>
            </a:r>
            <a:r>
              <a:rPr lang="it-IT" i="1" dirty="0">
                <a:solidFill>
                  <a:srgbClr val="FF0000"/>
                </a:solidFill>
              </a:rPr>
              <a:t>Restano fermi i principi generali di diritto che impongono al responsabile dell’impianto o dell’associazione sportiva </a:t>
            </a:r>
            <a:r>
              <a:rPr lang="it-IT" i="1" dirty="0"/>
              <a:t>dilettantistica che di esso abbia la disponibilità</a:t>
            </a:r>
            <a:r>
              <a:rPr lang="it-IT" dirty="0"/>
              <a:t> – da individuare secondo la normativa di settore che regola la materia – </a:t>
            </a:r>
            <a:r>
              <a:rPr lang="it-IT" i="1" dirty="0">
                <a:solidFill>
                  <a:srgbClr val="FF0000"/>
                </a:solidFill>
              </a:rPr>
              <a:t>di predisporre adeguate misure di tutela nei confronti di chi venga chiamato ad operare nell’ambito delle attività di riferimento dell’associazione sportiva dilettantistica e che, pertanto, ne sanciscono la responsabilità secondo </a:t>
            </a:r>
            <a:r>
              <a:rPr lang="it-IT" b="1" i="1" dirty="0">
                <a:solidFill>
                  <a:srgbClr val="FF0000"/>
                </a:solidFill>
              </a:rPr>
              <a:t>i principi comuni civili e penali nel caso di danni causati a terzi da cose in disponibilità </a:t>
            </a:r>
            <a:r>
              <a:rPr lang="it-IT" dirty="0">
                <a:solidFill>
                  <a:srgbClr val="FF0000"/>
                </a:solidFill>
              </a:rPr>
              <a:t>….</a:t>
            </a:r>
          </a:p>
          <a:p>
            <a:pPr>
              <a:buNone/>
            </a:pP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tto Europeo: storia, aspetto, carattere, cura e prezzo">
            <a:extLst>
              <a:ext uri="{FF2B5EF4-FFF2-40B4-BE49-F238E27FC236}">
                <a16:creationId xmlns:a16="http://schemas.microsoft.com/office/drawing/2014/main" id="{FCC19ED5-892E-390D-79A1-DA3E1F275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889" y="3717032"/>
            <a:ext cx="2613111" cy="314096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457200" y="642918"/>
            <a:ext cx="8229600" cy="5643602"/>
          </a:xfrm>
        </p:spPr>
        <p:txBody>
          <a:bodyPr>
            <a:noAutofit/>
          </a:bodyPr>
          <a:lstStyle/>
          <a:p>
            <a:pPr algn="ctr">
              <a:spcBef>
                <a:spcPts val="0"/>
              </a:spcBef>
              <a:buNone/>
            </a:pPr>
            <a:r>
              <a:rPr lang="it-IT" sz="2400" b="1" dirty="0">
                <a:solidFill>
                  <a:srgbClr val="0070C0"/>
                </a:solidFill>
              </a:rPr>
              <a:t>Adempimenti specifici</a:t>
            </a:r>
          </a:p>
          <a:p>
            <a:pPr algn="ctr">
              <a:spcBef>
                <a:spcPts val="0"/>
              </a:spcBef>
              <a:buNone/>
            </a:pPr>
            <a:endParaRPr lang="it-IT" sz="2200" dirty="0"/>
          </a:p>
          <a:p>
            <a:pPr marL="514350" indent="-514350" algn="just">
              <a:spcBef>
                <a:spcPts val="0"/>
              </a:spcBef>
              <a:buFont typeface="+mj-lt"/>
              <a:buAutoNum type="arabicPeriod"/>
            </a:pPr>
            <a:r>
              <a:rPr lang="it-IT" sz="1800" dirty="0"/>
              <a:t>Le </a:t>
            </a:r>
            <a:r>
              <a:rPr lang="it-IT" sz="1800" b="1" dirty="0">
                <a:solidFill>
                  <a:srgbClr val="0070C0"/>
                </a:solidFill>
              </a:rPr>
              <a:t>attrezzature di lavoro </a:t>
            </a:r>
            <a:r>
              <a:rPr lang="it-IT" sz="1800" dirty="0"/>
              <a:t>devono essere </a:t>
            </a:r>
            <a:r>
              <a:rPr lang="it-IT" sz="1800" b="1" dirty="0">
                <a:solidFill>
                  <a:srgbClr val="0070C0"/>
                </a:solidFill>
              </a:rPr>
              <a:t>idonee</a:t>
            </a:r>
            <a:r>
              <a:rPr lang="it-IT" sz="1800" dirty="0"/>
              <a:t> e rispondenti ai requisiti della norma;</a:t>
            </a:r>
          </a:p>
          <a:p>
            <a:pPr marL="514350" indent="-514350" algn="just">
              <a:spcBef>
                <a:spcPts val="0"/>
              </a:spcBef>
              <a:buFont typeface="+mj-lt"/>
              <a:buAutoNum type="arabicPeriod"/>
            </a:pPr>
            <a:r>
              <a:rPr lang="it-IT" sz="1800" dirty="0"/>
              <a:t>Utilizzo, se necessari, di </a:t>
            </a:r>
            <a:r>
              <a:rPr lang="it-IT" sz="1800" b="1" dirty="0">
                <a:solidFill>
                  <a:srgbClr val="0070C0"/>
                </a:solidFill>
              </a:rPr>
              <a:t>dispositivi di protezione individuale idonei</a:t>
            </a:r>
            <a:r>
              <a:rPr lang="it-IT" sz="1800" dirty="0"/>
              <a:t>;</a:t>
            </a:r>
          </a:p>
          <a:p>
            <a:pPr marL="514350" indent="-514350" algn="just">
              <a:spcBef>
                <a:spcPts val="0"/>
              </a:spcBef>
              <a:buFont typeface="+mj-lt"/>
              <a:buAutoNum type="arabicPeriod"/>
            </a:pPr>
            <a:r>
              <a:rPr lang="it-IT" sz="1800" dirty="0"/>
              <a:t>Esposizione di una tessera di riconoscimento;</a:t>
            </a:r>
          </a:p>
          <a:p>
            <a:pPr marL="514350" indent="-514350" algn="just">
              <a:spcBef>
                <a:spcPts val="0"/>
              </a:spcBef>
              <a:buFont typeface="+mj-lt"/>
              <a:buAutoNum type="arabicPeriod"/>
            </a:pPr>
            <a:r>
              <a:rPr lang="it-IT" sz="1800" dirty="0"/>
              <a:t>Il volontario, relativamente ai rischi propri delle attività svolte e </a:t>
            </a:r>
            <a:r>
              <a:rPr lang="it-IT" sz="1800" i="1" dirty="0">
                <a:solidFill>
                  <a:srgbClr val="0070C0"/>
                </a:solidFill>
              </a:rPr>
              <a:t>con oneri a proprio carico</a:t>
            </a:r>
            <a:r>
              <a:rPr lang="it-IT" sz="1800" dirty="0">
                <a:solidFill>
                  <a:srgbClr val="FF0000"/>
                </a:solidFill>
              </a:rPr>
              <a:t> </a:t>
            </a:r>
            <a:r>
              <a:rPr lang="it-IT" sz="1800" dirty="0"/>
              <a:t>ha facoltà di:</a:t>
            </a:r>
          </a:p>
          <a:p>
            <a:pPr marL="971550" lvl="1" indent="-514350" algn="just">
              <a:spcBef>
                <a:spcPts val="0"/>
              </a:spcBef>
              <a:buAutoNum type="alphaLcParenR"/>
            </a:pPr>
            <a:r>
              <a:rPr lang="it-IT" sz="1800" dirty="0"/>
              <a:t>beneficiare della </a:t>
            </a:r>
            <a:r>
              <a:rPr lang="it-IT" sz="1800" dirty="0">
                <a:solidFill>
                  <a:srgbClr val="FF0000"/>
                </a:solidFill>
              </a:rPr>
              <a:t>sorveglianza sanitaria </a:t>
            </a:r>
            <a:r>
              <a:rPr lang="it-IT" sz="1800" dirty="0"/>
              <a:t>secondo le previsioni di cui all’articolo 41, fermi restando gli obblighi previsti da norme speciali;</a:t>
            </a:r>
          </a:p>
          <a:p>
            <a:pPr marL="971550" lvl="1" indent="-514350" algn="just">
              <a:spcBef>
                <a:spcPts val="0"/>
              </a:spcBef>
              <a:buAutoNum type="alphaLcParenR"/>
            </a:pPr>
            <a:r>
              <a:rPr lang="it-IT" sz="1800" dirty="0"/>
              <a:t>partecipare a </a:t>
            </a:r>
            <a:r>
              <a:rPr lang="it-IT" sz="1800" dirty="0">
                <a:solidFill>
                  <a:srgbClr val="FF0000"/>
                </a:solidFill>
              </a:rPr>
              <a:t>corsi di formazione specifici </a:t>
            </a:r>
            <a:r>
              <a:rPr lang="it-IT" sz="1800" dirty="0"/>
              <a:t>in materia di salute e sicurezza sul lavoro, incentrati sui rischi propri delle attività svolte, secondo le previsioni di cui all’articolo 37, fermi restando gli obblighi previsti da norme speciali.</a:t>
            </a:r>
          </a:p>
          <a:p>
            <a:pPr marL="0" indent="-514350" algn="just">
              <a:spcBef>
                <a:spcPts val="0"/>
              </a:spcBef>
              <a:buNone/>
            </a:pPr>
            <a:r>
              <a:rPr lang="it-IT" sz="1800" dirty="0"/>
              <a:t>Appare pertanto opportuno </a:t>
            </a:r>
            <a:r>
              <a:rPr lang="it-IT" sz="1800" dirty="0">
                <a:solidFill>
                  <a:srgbClr val="FF0000"/>
                </a:solidFill>
              </a:rPr>
              <a:t>analizzare</a:t>
            </a:r>
            <a:r>
              <a:rPr lang="it-IT" sz="1800" dirty="0"/>
              <a:t> e </a:t>
            </a:r>
            <a:r>
              <a:rPr lang="it-IT" sz="1800" dirty="0">
                <a:solidFill>
                  <a:srgbClr val="FF0000"/>
                </a:solidFill>
              </a:rPr>
              <a:t>valutare</a:t>
            </a:r>
            <a:r>
              <a:rPr lang="it-IT" sz="1800" dirty="0"/>
              <a:t> le attività svolte (seppur senza particolari formalità e/o adempimenti di natura burocratica) al fine di poter predisporre le opportune misure di tutela.</a:t>
            </a:r>
          </a:p>
          <a:p>
            <a:pPr marL="0" indent="-514350" algn="just">
              <a:spcBef>
                <a:spcPts val="0"/>
              </a:spcBef>
              <a:buNone/>
            </a:pPr>
            <a:endParaRPr lang="it-IT" sz="16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2498</Words>
  <Application>Microsoft Office PowerPoint</Application>
  <PresentationFormat>Presentazione su schermo (4:3)</PresentationFormat>
  <Paragraphs>135</Paragraphs>
  <Slides>25</Slides>
  <Notes>2</Notes>
  <HiddenSlides>4</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25</vt:i4>
      </vt:variant>
    </vt:vector>
  </HeadingPairs>
  <TitlesOfParts>
    <vt:vector size="32" baseType="lpstr">
      <vt:lpstr>Arial</vt:lpstr>
      <vt:lpstr>Calibri</vt:lpstr>
      <vt:lpstr>inherit</vt:lpstr>
      <vt:lpstr>Titillium Web</vt:lpstr>
      <vt:lpstr>Wingdings</vt:lpstr>
      <vt:lpstr>Work Sans</vt:lpstr>
      <vt:lpstr>Tema di Office</vt:lpstr>
      <vt:lpstr>Presentazione standard di PowerPoint</vt:lpstr>
      <vt:lpstr>Presentazione standard di PowerPoint</vt:lpstr>
      <vt:lpstr> Principali obblighi derivanti dal  D.Lgs. 81/08 </vt:lpstr>
      <vt:lpstr>Presentazione standard di PowerPoint</vt:lpstr>
      <vt:lpstr>Presentazione standard di PowerPoint</vt:lpstr>
      <vt:lpstr>Presentazione standard di PowerPoint</vt:lpstr>
      <vt:lpstr>            D.Lgs. 81/08 -  Associazioni di Volontariato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Zoonosi</vt:lpstr>
      <vt:lpstr>Toxoplasmosi</vt:lpstr>
      <vt:lpstr>Sintomi: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formazione per gestori e addetti ai canili</dc:title>
  <dc:creator>D'Elia Vincenzo</dc:creator>
  <cp:lastModifiedBy>Miriam D'Elia - miriam.delia2@studio.unibo.it</cp:lastModifiedBy>
  <cp:revision>86</cp:revision>
  <dcterms:created xsi:type="dcterms:W3CDTF">2023-05-22T08:00:44Z</dcterms:created>
  <dcterms:modified xsi:type="dcterms:W3CDTF">2023-11-02T15:12:01Z</dcterms:modified>
</cp:coreProperties>
</file>