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1139" r:id="rId2"/>
    <p:sldId id="970" r:id="rId3"/>
    <p:sldId id="1131" r:id="rId4"/>
    <p:sldId id="1133" r:id="rId5"/>
    <p:sldId id="1132" r:id="rId6"/>
    <p:sldId id="1137" r:id="rId7"/>
    <p:sldId id="1134" r:id="rId8"/>
    <p:sldId id="1136" r:id="rId9"/>
    <p:sldId id="892" r:id="rId10"/>
    <p:sldId id="1126" r:id="rId11"/>
    <p:sldId id="838" r:id="rId12"/>
    <p:sldId id="835" r:id="rId13"/>
    <p:sldId id="903" r:id="rId14"/>
    <p:sldId id="836" r:id="rId15"/>
    <p:sldId id="904" r:id="rId16"/>
    <p:sldId id="1138" r:id="rId17"/>
    <p:sldId id="1065" r:id="rId18"/>
    <p:sldId id="114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FF3300"/>
    <a:srgbClr val="000066"/>
    <a:srgbClr val="4D4D4D"/>
    <a:srgbClr val="CC3300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AEEE1C-C7A5-49FF-A1FB-E7B9D0FE6F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BCD91B-B8B1-47CC-B1F1-EBD2C6A7F671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5E2757F-B632-4102-9F81-5C1949CE5C55}" type="slidenum">
              <a:rPr lang="it-IT" altLang="it-IT" smtClean="0">
                <a:latin typeface="Arial" charset="0"/>
              </a:rPr>
              <a:pPr eaLnBrk="1" hangingPunct="1"/>
              <a:t>5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1AC86-F4CA-4C95-814B-FDE888D9465B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BAB120-4A3C-439C-A7D5-07B8E670B757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994514-6A43-46E9-97D3-767A2D6FE36D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E03CC5-0069-4D5B-84D7-45280C4DA02C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0EF669-F174-4638-B452-93C8CF18C654}" type="slidenum">
              <a:rPr lang="it-IT" altLang="it-IT" smtClean="0"/>
              <a:pPr/>
              <a:t>16</a:t>
            </a:fld>
            <a:endParaRPr lang="it-IT" altLang="it-IT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2AA8-662E-49BA-AD89-F74002D86D1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AA68-6293-4681-A1D4-B0DCFD1EB12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92D8-4595-4494-A674-E9CEDB6DD0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4779-5419-4FCE-9012-84D67A8E510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5B71-2E38-41E3-BF38-E9DD0409096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B5D7-D96B-4AAA-A524-614B2AE46ED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77BB-E67A-43DE-B7F9-8C50CE4D926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7DB3-C445-4233-A2D6-C12394A1CB4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02F1-5FC9-42EC-8E3E-19B33EB7AE6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7FF6-3C8C-4338-8525-EEFA21C1BB8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F84D-D8E7-4C01-83D9-160235EDDB6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2110-7FEA-44B1-A4EE-AB2FEF865EA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3D98-DC41-41D3-8496-7153650C715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8862-8F1D-4248-95D8-4731A26D82E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6B5F-DF83-4F43-AD25-2645918EE5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522B-0160-472F-B6B9-90800F7A66D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5D9DDE-E15F-4CF8-8124-57DD0FEC3C5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file:///C:\Users\Sina\Desktop\corso%20eco%202020%20ottobre\Sofia_Algoritmi\Nuova%20cartella\m11.wmv" TargetMode="External"/><Relationship Id="rId7" Type="http://schemas.openxmlformats.org/officeDocument/2006/relationships/image" Target="../media/image9.png"/><Relationship Id="rId2" Type="http://schemas.openxmlformats.org/officeDocument/2006/relationships/video" Target="file:///C:\Users\Sina\Desktop\corso%20eco%202020%20ottobre\Sofia_Algoritmi\Nuova%20cartella\m1.wmv" TargetMode="External"/><Relationship Id="rId1" Type="http://schemas.openxmlformats.org/officeDocument/2006/relationships/video" Target="file:///C:\Users\Sina\Desktop\corso%20eco%202020%20ottobre\Sofia_Algoritmi\Nuova%20cartella\m5.wmv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4.xml"/><Relationship Id="rId4" Type="http://schemas.openxmlformats.org/officeDocument/2006/relationships/video" Target="file:///C:\Users\Sina\Desktop\corso%20eco%202020%20ottobre\Sofia_Algoritmi\Nuova%20cartella\m6.wmv" TargetMode="Externa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file:///C:\Users\Sina\Desktop\corso%20eco%202020%20ottobre\Sofia_Algoritmi\Nuova%20cartella\m02057.wmv" TargetMode="External"/><Relationship Id="rId7" Type="http://schemas.openxmlformats.org/officeDocument/2006/relationships/image" Target="../media/image13.png"/><Relationship Id="rId2" Type="http://schemas.openxmlformats.org/officeDocument/2006/relationships/video" Target="file:///C:\Users\Sina\Desktop\corso%20eco%202020%20ottobre\Sofia_Algoritmi\Nuova%20cartella\m4.wmv" TargetMode="External"/><Relationship Id="rId1" Type="http://schemas.openxmlformats.org/officeDocument/2006/relationships/video" Target="file:///C:\Users\Sina\Desktop\corso%20eco%202020%20ottobre\Sofia_Algoritmi\Nuova%20cartella\m10.wmv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4.xml"/><Relationship Id="rId4" Type="http://schemas.openxmlformats.org/officeDocument/2006/relationships/video" Target="file:///C:\Users\Sina\Desktop\corso%20eco%202020%20ottobre\Sofia_Algoritmi\Nuova%20cartella\m12229.wmv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file:///C:\Users\Sina\Desktop\corso%20eco%202020%20ottobre\Sofia_Algoritmi\Nuova%20cartella\m23604.wmv" TargetMode="Externa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7.png"/><Relationship Id="rId2" Type="http://schemas.openxmlformats.org/officeDocument/2006/relationships/video" Target="file:///C:\Users\Sina\Desktop\corso%20eco%202020%20ottobre\Sofia_Algoritmi\Nuova%20cartella\m9.wmv" TargetMode="External"/><Relationship Id="rId1" Type="http://schemas.openxmlformats.org/officeDocument/2006/relationships/video" Target="m13479.wm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video" Target="file:///C:\Users\Sina\Desktop\corso%20eco%202020%20ottobre\Sofia_Algoritmi\Nuova%20cartella\m03979.wmv" TargetMode="External"/><Relationship Id="rId10" Type="http://schemas.openxmlformats.org/officeDocument/2006/relationships/image" Target="../media/image5.png"/><Relationship Id="rId4" Type="http://schemas.openxmlformats.org/officeDocument/2006/relationships/video" Target="file:///C:\Users\Sina\Desktop\corso%20eco%202020%20ottobre\Sofia_Algoritmi\Nuova%20cartella\m13932.wmv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685800" y="1277938"/>
            <a:ext cx="7772400" cy="1143000"/>
          </a:xfrm>
        </p:spPr>
        <p:txBody>
          <a:bodyPr/>
          <a:lstStyle/>
          <a:p>
            <a:r>
              <a:rPr lang="it-IT" altLang="it-IT" sz="2400" b="1" smtClean="0">
                <a:solidFill>
                  <a:schemeClr val="tx1"/>
                </a:solidFill>
              </a:rPr>
              <a:t>Corso Teorico-Pratico di  Ecografia in</a:t>
            </a:r>
            <a:br>
              <a:rPr lang="it-IT" altLang="it-IT" sz="2400" b="1" smtClean="0">
                <a:solidFill>
                  <a:schemeClr val="tx1"/>
                </a:solidFill>
              </a:rPr>
            </a:br>
            <a:r>
              <a:rPr lang="it-IT" altLang="it-IT" sz="2400" b="1" smtClean="0">
                <a:solidFill>
                  <a:schemeClr val="tx1"/>
                </a:solidFill>
              </a:rPr>
              <a:t>Medicina di Urgenza e Emergenza  </a:t>
            </a:r>
            <a:br>
              <a:rPr lang="it-IT" altLang="it-IT" sz="2400" b="1" smtClean="0">
                <a:solidFill>
                  <a:schemeClr val="tx1"/>
                </a:solidFill>
              </a:rPr>
            </a:br>
            <a:r>
              <a:rPr lang="it-IT" altLang="it-IT" sz="2400" b="1" smtClean="0">
                <a:solidFill>
                  <a:schemeClr val="tx1"/>
                </a:solidFill>
              </a:rPr>
              <a:t>I Livello</a:t>
            </a:r>
            <a:br>
              <a:rPr lang="it-IT" altLang="it-IT" sz="2400" b="1" smtClean="0">
                <a:solidFill>
                  <a:schemeClr val="tx1"/>
                </a:solidFill>
              </a:rPr>
            </a:br>
            <a:r>
              <a:rPr lang="it-IT" altLang="it-IT" sz="2400" b="1" smtClean="0">
                <a:solidFill>
                  <a:schemeClr val="tx1"/>
                </a:solidFill>
              </a:rPr>
              <a:t>Bologna Ottobre 2020</a:t>
            </a:r>
          </a:p>
        </p:txBody>
      </p:sp>
      <p:sp>
        <p:nvSpPr>
          <p:cNvPr id="2051" name="CasellaDiTesto 6"/>
          <p:cNvSpPr txBox="1">
            <a:spLocks noChangeArrowheads="1"/>
          </p:cNvSpPr>
          <p:nvPr/>
        </p:nvSpPr>
        <p:spPr bwMode="auto">
          <a:xfrm>
            <a:off x="755650" y="3314700"/>
            <a:ext cx="7704138" cy="769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4400" b="1"/>
              <a:t>Ecografia clinica integrata</a:t>
            </a:r>
          </a:p>
        </p:txBody>
      </p:sp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755650" y="4562475"/>
            <a:ext cx="7704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/>
              <a:t>S.Sofia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23622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ALS</a:t>
            </a:r>
            <a:r>
              <a:rPr lang="it-IT" alt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</a:t>
            </a:r>
            <a:r>
              <a:rPr lang="it-IT" alt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FASTCRASH</a:t>
            </a:r>
            <a:endParaRPr lang="it-IT" altLang="it-IT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609600" y="3060700"/>
            <a:ext cx="2133600" cy="1358900"/>
            <a:chOff x="384" y="1928"/>
            <a:chExt cx="1344" cy="856"/>
          </a:xfrm>
        </p:grpSpPr>
        <p:cxnSp>
          <p:nvCxnSpPr>
            <p:cNvPr id="11296" name="AutoShape 4"/>
            <p:cNvCxnSpPr>
              <a:cxnSpLocks noChangeShapeType="1"/>
              <a:stCxn id="11289" idx="2"/>
              <a:endCxn id="11297" idx="0"/>
            </p:cNvCxnSpPr>
            <p:nvPr/>
          </p:nvCxnSpPr>
          <p:spPr bwMode="auto">
            <a:xfrm>
              <a:off x="1056" y="1928"/>
              <a:ext cx="0" cy="4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97" name="AutoShape 5"/>
            <p:cNvSpPr>
              <a:spLocks noChangeArrowheads="1"/>
            </p:cNvSpPr>
            <p:nvPr/>
          </p:nvSpPr>
          <p:spPr bwMode="auto">
            <a:xfrm>
              <a:off x="384" y="2400"/>
              <a:ext cx="1344" cy="384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ARRESTO IRREVERSIBILE</a:t>
              </a:r>
              <a:endParaRPr lang="it-IT" altLang="it-IT"/>
            </a:p>
          </p:txBody>
        </p:sp>
      </p:grp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3429000" y="3060700"/>
            <a:ext cx="2286000" cy="1358900"/>
            <a:chOff x="2160" y="1928"/>
            <a:chExt cx="1440" cy="856"/>
          </a:xfrm>
        </p:grpSpPr>
        <p:cxnSp>
          <p:nvCxnSpPr>
            <p:cNvPr id="11294" name="AutoShape 7"/>
            <p:cNvCxnSpPr>
              <a:cxnSpLocks noChangeShapeType="1"/>
              <a:stCxn id="11291" idx="2"/>
              <a:endCxn id="11295" idx="0"/>
            </p:cNvCxnSpPr>
            <p:nvPr/>
          </p:nvCxnSpPr>
          <p:spPr bwMode="auto">
            <a:xfrm>
              <a:off x="2880" y="1928"/>
              <a:ext cx="0" cy="4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95" name="AutoShape 8"/>
            <p:cNvSpPr>
              <a:spLocks noChangeArrowheads="1"/>
            </p:cNvSpPr>
            <p:nvPr/>
          </p:nvSpPr>
          <p:spPr bwMode="auto">
            <a:xfrm>
              <a:off x="2160" y="2400"/>
              <a:ext cx="1440" cy="384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FV/TV o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ASISTOLIA FALSA</a:t>
              </a:r>
              <a:endParaRPr lang="it-IT" altLang="it-IT"/>
            </a:p>
          </p:txBody>
        </p:sp>
      </p:grp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457200" y="1231900"/>
            <a:ext cx="8229600" cy="2044700"/>
            <a:chOff x="288" y="776"/>
            <a:chExt cx="5184" cy="1288"/>
          </a:xfrm>
        </p:grpSpPr>
        <p:sp>
          <p:nvSpPr>
            <p:cNvPr id="11285" name="AutoShape 10"/>
            <p:cNvSpPr>
              <a:spLocks noChangeArrowheads="1"/>
            </p:cNvSpPr>
            <p:nvPr/>
          </p:nvSpPr>
          <p:spPr bwMode="auto">
            <a:xfrm>
              <a:off x="2160" y="960"/>
              <a:ext cx="1440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ECOcuore</a:t>
              </a:r>
              <a:endParaRPr lang="it-IT" altLang="it-IT" sz="1600">
                <a:latin typeface="Arial" charset="0"/>
              </a:endParaRPr>
            </a:p>
          </p:txBody>
        </p:sp>
        <p:cxnSp>
          <p:nvCxnSpPr>
            <p:cNvPr id="11286" name="AutoShape 11"/>
            <p:cNvCxnSpPr>
              <a:cxnSpLocks noChangeShapeType="1"/>
              <a:stCxn id="11271" idx="2"/>
              <a:endCxn id="11285" idx="0"/>
            </p:cNvCxnSpPr>
            <p:nvPr/>
          </p:nvCxnSpPr>
          <p:spPr bwMode="auto">
            <a:xfrm>
              <a:off x="2880" y="776"/>
              <a:ext cx="0" cy="1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287" name="AutoShape 12"/>
            <p:cNvCxnSpPr>
              <a:cxnSpLocks noChangeShapeType="1"/>
              <a:stCxn id="11285" idx="1"/>
              <a:endCxn id="11289" idx="0"/>
            </p:cNvCxnSpPr>
            <p:nvPr/>
          </p:nvCxnSpPr>
          <p:spPr bwMode="auto">
            <a:xfrm rot="10800000" flipV="1">
              <a:off x="1056" y="1128"/>
              <a:ext cx="1096" cy="44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1288" name="AutoShape 13"/>
            <p:cNvCxnSpPr>
              <a:cxnSpLocks noChangeShapeType="1"/>
              <a:stCxn id="11285" idx="3"/>
              <a:endCxn id="11290" idx="0"/>
            </p:cNvCxnSpPr>
            <p:nvPr/>
          </p:nvCxnSpPr>
          <p:spPr bwMode="auto">
            <a:xfrm>
              <a:off x="3608" y="1128"/>
              <a:ext cx="1096" cy="44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1289" name="AutoShape 14"/>
            <p:cNvSpPr>
              <a:spLocks noChangeArrowheads="1"/>
            </p:cNvSpPr>
            <p:nvPr/>
          </p:nvSpPr>
          <p:spPr bwMode="auto">
            <a:xfrm>
              <a:off x="288" y="1584"/>
              <a:ext cx="1536" cy="336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ASSENZA di 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ATTIVITA’ MECCANICA</a:t>
              </a:r>
            </a:p>
          </p:txBody>
        </p:sp>
        <p:sp>
          <p:nvSpPr>
            <p:cNvPr id="11290" name="AutoShape 15"/>
            <p:cNvSpPr>
              <a:spLocks noChangeArrowheads="1"/>
            </p:cNvSpPr>
            <p:nvPr/>
          </p:nvSpPr>
          <p:spPr bwMode="auto">
            <a:xfrm>
              <a:off x="3936" y="1584"/>
              <a:ext cx="1536" cy="336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ATTIVITA’ MECCANICA 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COORDINATA</a:t>
              </a:r>
            </a:p>
          </p:txBody>
        </p:sp>
        <p:sp>
          <p:nvSpPr>
            <p:cNvPr id="11291" name="AutoShape 16"/>
            <p:cNvSpPr>
              <a:spLocks noChangeArrowheads="1"/>
            </p:cNvSpPr>
            <p:nvPr/>
          </p:nvSpPr>
          <p:spPr bwMode="auto">
            <a:xfrm>
              <a:off x="2208" y="1584"/>
              <a:ext cx="1344" cy="336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ATTIVITA’ 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FIBRILLATORIA</a:t>
              </a:r>
            </a:p>
          </p:txBody>
        </p:sp>
        <p:cxnSp>
          <p:nvCxnSpPr>
            <p:cNvPr id="11292" name="AutoShape 17"/>
            <p:cNvCxnSpPr>
              <a:cxnSpLocks noChangeShapeType="1"/>
              <a:stCxn id="11285" idx="2"/>
              <a:endCxn id="11291" idx="0"/>
            </p:cNvCxnSpPr>
            <p:nvPr/>
          </p:nvCxnSpPr>
          <p:spPr bwMode="auto">
            <a:xfrm>
              <a:off x="2880" y="1304"/>
              <a:ext cx="0" cy="2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93" name="AutoShape 18"/>
            <p:cNvSpPr>
              <a:spLocks noChangeArrowheads="1"/>
            </p:cNvSpPr>
            <p:nvPr/>
          </p:nvSpPr>
          <p:spPr bwMode="auto">
            <a:xfrm>
              <a:off x="624" y="1920"/>
              <a:ext cx="864" cy="14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per oltre 30’</a:t>
              </a:r>
              <a:endParaRPr lang="it-IT" altLang="it-IT"/>
            </a:p>
          </p:txBody>
        </p:sp>
      </p:grpSp>
      <p:sp>
        <p:nvSpPr>
          <p:cNvPr id="11270" name="AutoShape 19"/>
          <p:cNvSpPr>
            <a:spLocks noChangeArrowheads="1"/>
          </p:cNvSpPr>
          <p:nvPr/>
        </p:nvSpPr>
        <p:spPr bwMode="auto">
          <a:xfrm>
            <a:off x="2916238" y="333375"/>
            <a:ext cx="3311525" cy="360363"/>
          </a:xfrm>
          <a:prstGeom prst="flowChartAlternateProcess">
            <a:avLst/>
          </a:prstGeom>
          <a:solidFill>
            <a:srgbClr val="0033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sz="1600" b="1">
                <a:latin typeface="Arial" charset="0"/>
              </a:rPr>
              <a:t>PEA - asistolia - FV/TV refrattaria</a:t>
            </a: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3492500" y="620713"/>
            <a:ext cx="2133600" cy="609600"/>
          </a:xfrm>
          <a:prstGeom prst="flowChartDecision">
            <a:avLst/>
          </a:prstGeom>
          <a:solidFill>
            <a:srgbClr val="0000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it-IT" altLang="it-IT" sz="1600" b="1">
                <a:latin typeface="Arial" charset="0"/>
              </a:rPr>
              <a:t>ABCD </a:t>
            </a:r>
          </a:p>
          <a:p>
            <a:pPr algn="ctr"/>
            <a:r>
              <a:rPr lang="it-IT" altLang="it-IT" sz="1600" b="1">
                <a:latin typeface="Arial" charset="0"/>
              </a:rPr>
              <a:t>1 e 2 </a:t>
            </a:r>
            <a:endParaRPr lang="it-IT" altLang="it-IT" sz="1600">
              <a:latin typeface="Arial" charset="0"/>
            </a:endParaRPr>
          </a:p>
        </p:txBody>
      </p: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611188" y="4437063"/>
            <a:ext cx="2160587" cy="1301750"/>
            <a:chOff x="385" y="2792"/>
            <a:chExt cx="1361" cy="820"/>
          </a:xfrm>
        </p:grpSpPr>
        <p:sp>
          <p:nvSpPr>
            <p:cNvPr id="11283" name="AutoShape 22"/>
            <p:cNvSpPr>
              <a:spLocks noChangeArrowheads="1"/>
            </p:cNvSpPr>
            <p:nvPr/>
          </p:nvSpPr>
          <p:spPr bwMode="auto">
            <a:xfrm>
              <a:off x="385" y="3385"/>
              <a:ext cx="1361" cy="227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stop rianimazione</a:t>
              </a:r>
            </a:p>
          </p:txBody>
        </p:sp>
        <p:cxnSp>
          <p:nvCxnSpPr>
            <p:cNvPr id="11284" name="AutoShape 23"/>
            <p:cNvCxnSpPr>
              <a:cxnSpLocks noChangeShapeType="1"/>
              <a:stCxn id="11297" idx="2"/>
              <a:endCxn id="11283" idx="0"/>
            </p:cNvCxnSpPr>
            <p:nvPr/>
          </p:nvCxnSpPr>
          <p:spPr bwMode="auto">
            <a:xfrm>
              <a:off x="1056" y="2792"/>
              <a:ext cx="10" cy="5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1768" name="Group 24"/>
          <p:cNvGrpSpPr>
            <a:grpSpLocks/>
          </p:cNvGrpSpPr>
          <p:nvPr/>
        </p:nvGrpSpPr>
        <p:grpSpPr bwMode="auto">
          <a:xfrm>
            <a:off x="6300788" y="3789363"/>
            <a:ext cx="2374900" cy="1936750"/>
            <a:chOff x="3969" y="2392"/>
            <a:chExt cx="1496" cy="1220"/>
          </a:xfrm>
        </p:grpSpPr>
        <p:cxnSp>
          <p:nvCxnSpPr>
            <p:cNvPr id="11281" name="AutoShape 25"/>
            <p:cNvCxnSpPr>
              <a:cxnSpLocks noChangeShapeType="1"/>
              <a:stCxn id="11277" idx="0"/>
            </p:cNvCxnSpPr>
            <p:nvPr/>
          </p:nvCxnSpPr>
          <p:spPr bwMode="auto">
            <a:xfrm flipH="1">
              <a:off x="4695" y="2392"/>
              <a:ext cx="9" cy="9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2" name="AutoShape 26"/>
            <p:cNvSpPr>
              <a:spLocks noChangeArrowheads="1"/>
            </p:cNvSpPr>
            <p:nvPr/>
          </p:nvSpPr>
          <p:spPr bwMode="auto">
            <a:xfrm>
              <a:off x="3969" y="3385"/>
              <a:ext cx="1496" cy="227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proseguimento  RCP</a:t>
              </a:r>
            </a:p>
          </p:txBody>
        </p:sp>
      </p:grp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3419475" y="5734050"/>
            <a:ext cx="5256213" cy="431800"/>
          </a:xfrm>
          <a:prstGeom prst="flowChartAlternateProcess">
            <a:avLst/>
          </a:prstGeom>
          <a:solidFill>
            <a:srgbClr val="0000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altLang="it-IT" sz="1600" b="1">
                <a:latin typeface="Arial" charset="0"/>
              </a:rPr>
              <a:t>ricerca e rimozione cause reversibili</a:t>
            </a:r>
          </a:p>
        </p:txBody>
      </p:sp>
      <p:grpSp>
        <p:nvGrpSpPr>
          <p:cNvPr id="31772" name="Group 28"/>
          <p:cNvGrpSpPr>
            <a:grpSpLocks/>
          </p:cNvGrpSpPr>
          <p:nvPr/>
        </p:nvGrpSpPr>
        <p:grpSpPr bwMode="auto">
          <a:xfrm>
            <a:off x="3419475" y="4437063"/>
            <a:ext cx="2305050" cy="1301750"/>
            <a:chOff x="2154" y="2792"/>
            <a:chExt cx="1452" cy="820"/>
          </a:xfrm>
        </p:grpSpPr>
        <p:cxnSp>
          <p:nvCxnSpPr>
            <p:cNvPr id="11279" name="AutoShape 29"/>
            <p:cNvCxnSpPr>
              <a:cxnSpLocks noChangeShapeType="1"/>
              <a:stCxn id="11295" idx="2"/>
              <a:endCxn id="11280" idx="0"/>
            </p:cNvCxnSpPr>
            <p:nvPr/>
          </p:nvCxnSpPr>
          <p:spPr bwMode="auto">
            <a:xfrm>
              <a:off x="2880" y="2792"/>
              <a:ext cx="0" cy="5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0" name="AutoShape 30"/>
            <p:cNvSpPr>
              <a:spLocks noChangeArrowheads="1"/>
            </p:cNvSpPr>
            <p:nvPr/>
          </p:nvSpPr>
          <p:spPr bwMode="auto">
            <a:xfrm>
              <a:off x="2154" y="3385"/>
              <a:ext cx="1452" cy="227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defibrillazione</a:t>
              </a:r>
            </a:p>
          </p:txBody>
        </p:sp>
      </p:grpSp>
      <p:grpSp>
        <p:nvGrpSpPr>
          <p:cNvPr id="31775" name="Group 31"/>
          <p:cNvGrpSpPr>
            <a:grpSpLocks/>
          </p:cNvGrpSpPr>
          <p:nvPr/>
        </p:nvGrpSpPr>
        <p:grpSpPr bwMode="auto">
          <a:xfrm>
            <a:off x="6477000" y="3060700"/>
            <a:ext cx="1981200" cy="1358900"/>
            <a:chOff x="4080" y="1928"/>
            <a:chExt cx="1248" cy="856"/>
          </a:xfrm>
        </p:grpSpPr>
        <p:sp>
          <p:nvSpPr>
            <p:cNvPr id="11277" name="AutoShape 32"/>
            <p:cNvSpPr>
              <a:spLocks noChangeArrowheads="1"/>
            </p:cNvSpPr>
            <p:nvPr/>
          </p:nvSpPr>
          <p:spPr bwMode="auto">
            <a:xfrm>
              <a:off x="4080" y="2400"/>
              <a:ext cx="1248" cy="384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ARRESTO REVERSIBILE</a:t>
              </a:r>
              <a:endParaRPr lang="it-IT" altLang="it-IT"/>
            </a:p>
          </p:txBody>
        </p:sp>
        <p:cxnSp>
          <p:nvCxnSpPr>
            <p:cNvPr id="11278" name="AutoShape 33"/>
            <p:cNvCxnSpPr>
              <a:cxnSpLocks noChangeShapeType="1"/>
              <a:stCxn id="11290" idx="2"/>
              <a:endCxn id="11277" idx="0"/>
            </p:cNvCxnSpPr>
            <p:nvPr/>
          </p:nvCxnSpPr>
          <p:spPr bwMode="auto">
            <a:xfrm>
              <a:off x="4704" y="1928"/>
              <a:ext cx="0" cy="4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m5.wmv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4500563" cy="3376613"/>
          </a:xfrm>
          <a:ln>
            <a:solidFill>
              <a:schemeClr val="tx1"/>
            </a:solidFill>
          </a:ln>
        </p:spPr>
      </p:pic>
      <p:pic>
        <p:nvPicPr>
          <p:cNvPr id="32771" name="m1.wmv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4500563" y="0"/>
            <a:ext cx="4643437" cy="3482975"/>
          </a:xfrm>
          <a:ln>
            <a:solidFill>
              <a:schemeClr val="tx1"/>
            </a:solidFill>
          </a:ln>
        </p:spPr>
      </p:pic>
      <p:pic>
        <p:nvPicPr>
          <p:cNvPr id="32772" name="m11.wmv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3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3375025"/>
            <a:ext cx="4643438" cy="3482975"/>
          </a:xfrm>
          <a:ln>
            <a:solidFill>
              <a:schemeClr val="tx1"/>
            </a:solidFill>
          </a:ln>
        </p:spPr>
      </p:pic>
      <p:pic>
        <p:nvPicPr>
          <p:cNvPr id="32773" name="m6.wmv">
            <a:hlinkClick r:id="" action="ppaction://media"/>
          </p:cNvPr>
          <p:cNvPicPr>
            <a:picLocks noRot="1" noChangeAspect="1" noChangeArrowheads="1"/>
          </p:cNvPicPr>
          <p:nvPr>
            <p:ph sz="quarter" idx="4"/>
            <a:videoFile r:link="rId4"/>
          </p:nvPr>
        </p:nvPicPr>
        <p:blipFill>
          <a:blip r:embed="rId9"/>
          <a:srcRect/>
          <a:stretch>
            <a:fillRect/>
          </a:stretch>
        </p:blipFill>
        <p:spPr>
          <a:xfrm>
            <a:off x="4500563" y="3375025"/>
            <a:ext cx="4643437" cy="34829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916238" y="331788"/>
            <a:ext cx="3311525" cy="360362"/>
          </a:xfrm>
          <a:prstGeom prst="flowChartAlternateProcess">
            <a:avLst/>
          </a:prstGeom>
          <a:solidFill>
            <a:srgbClr val="0033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sz="1600" b="1">
                <a:latin typeface="Arial" charset="0"/>
              </a:rPr>
              <a:t>PEA - asistolia - FV/TV refrattaria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68313" y="3441700"/>
            <a:ext cx="2590800" cy="2147888"/>
            <a:chOff x="295" y="2259"/>
            <a:chExt cx="1632" cy="1353"/>
          </a:xfrm>
        </p:grpSpPr>
        <p:cxnSp>
          <p:nvCxnSpPr>
            <p:cNvPr id="13360" name="AutoShape 4"/>
            <p:cNvCxnSpPr>
              <a:cxnSpLocks noChangeShapeType="1"/>
              <a:stCxn id="13357" idx="2"/>
              <a:endCxn id="13361" idx="0"/>
            </p:cNvCxnSpPr>
            <p:nvPr/>
          </p:nvCxnSpPr>
          <p:spPr bwMode="auto">
            <a:xfrm>
              <a:off x="1088" y="2259"/>
              <a:ext cx="0" cy="4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61" name="AutoShape 5"/>
            <p:cNvSpPr>
              <a:spLocks noChangeArrowheads="1"/>
            </p:cNvSpPr>
            <p:nvPr/>
          </p:nvSpPr>
          <p:spPr bwMode="auto">
            <a:xfrm>
              <a:off x="385" y="2686"/>
              <a:ext cx="1406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ECOtorace</a:t>
              </a:r>
              <a:endParaRPr lang="it-IT" altLang="it-IT" sz="1600">
                <a:latin typeface="Arial" charset="0"/>
              </a:endParaRPr>
            </a:p>
          </p:txBody>
        </p:sp>
        <p:sp>
          <p:nvSpPr>
            <p:cNvPr id="13362" name="AutoShape 6"/>
            <p:cNvSpPr>
              <a:spLocks noChangeArrowheads="1"/>
            </p:cNvSpPr>
            <p:nvPr/>
          </p:nvSpPr>
          <p:spPr bwMode="auto">
            <a:xfrm>
              <a:off x="295" y="3139"/>
              <a:ext cx="1632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ECOaddome</a:t>
              </a:r>
              <a:endParaRPr lang="it-IT" altLang="it-IT" sz="1600">
                <a:latin typeface="Arial" charset="0"/>
              </a:endParaRPr>
            </a:p>
          </p:txBody>
        </p:sp>
        <p:sp>
          <p:nvSpPr>
            <p:cNvPr id="13363" name="AutoShape 7"/>
            <p:cNvSpPr>
              <a:spLocks noChangeArrowheads="1"/>
            </p:cNvSpPr>
            <p:nvPr/>
          </p:nvSpPr>
          <p:spPr bwMode="auto">
            <a:xfrm>
              <a:off x="431" y="2931"/>
              <a:ext cx="1344" cy="192"/>
            </a:xfrm>
            <a:prstGeom prst="flowChartProcess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>
                  <a:latin typeface="Arial" charset="0"/>
                </a:rPr>
                <a:t>fluido in pleura</a:t>
              </a:r>
              <a:endParaRPr lang="it-IT" altLang="it-IT" sz="1600" b="1">
                <a:latin typeface="Arial" charset="0"/>
              </a:endParaRPr>
            </a:p>
          </p:txBody>
        </p:sp>
        <p:sp>
          <p:nvSpPr>
            <p:cNvPr id="13364" name="AutoShape 8"/>
            <p:cNvSpPr>
              <a:spLocks noChangeArrowheads="1"/>
            </p:cNvSpPr>
            <p:nvPr/>
          </p:nvSpPr>
          <p:spPr bwMode="auto">
            <a:xfrm>
              <a:off x="385" y="3420"/>
              <a:ext cx="1406" cy="192"/>
            </a:xfrm>
            <a:prstGeom prst="flowChartProcess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>
                  <a:latin typeface="Arial" charset="0"/>
                </a:rPr>
                <a:t>fluido in peritoneo, AAA</a:t>
              </a:r>
              <a:endParaRPr lang="it-IT" altLang="it-IT" sz="1600" b="1">
                <a:latin typeface="Arial" charset="0"/>
              </a:endParaRPr>
            </a:p>
          </p:txBody>
        </p: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3429000" y="1311275"/>
            <a:ext cx="2286000" cy="749300"/>
            <a:chOff x="2160" y="728"/>
            <a:chExt cx="1440" cy="472"/>
          </a:xfrm>
        </p:grpSpPr>
        <p:cxnSp>
          <p:nvCxnSpPr>
            <p:cNvPr id="13358" name="AutoShape 10"/>
            <p:cNvCxnSpPr>
              <a:cxnSpLocks noChangeShapeType="1"/>
              <a:stCxn id="33804" idx="2"/>
              <a:endCxn id="13359" idx="0"/>
            </p:cNvCxnSpPr>
            <p:nvPr/>
          </p:nvCxnSpPr>
          <p:spPr bwMode="auto">
            <a:xfrm>
              <a:off x="2880" y="728"/>
              <a:ext cx="0" cy="1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59" name="AutoShape 11"/>
            <p:cNvSpPr>
              <a:spLocks noChangeArrowheads="1"/>
            </p:cNvSpPr>
            <p:nvPr/>
          </p:nvSpPr>
          <p:spPr bwMode="auto">
            <a:xfrm>
              <a:off x="2160" y="864"/>
              <a:ext cx="1440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ECOcuore</a:t>
              </a:r>
              <a:endParaRPr lang="it-IT" altLang="it-IT" sz="1600">
                <a:latin typeface="Arial" charset="0"/>
              </a:endParaRPr>
            </a:p>
          </p:txBody>
        </p:sp>
      </p:grp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3352800" y="620713"/>
            <a:ext cx="2438400" cy="685800"/>
          </a:xfrm>
          <a:prstGeom prst="flowChartDecision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it-IT" altLang="it-IT" sz="1600" b="1">
                <a:latin typeface="Arial" charset="0"/>
              </a:rPr>
              <a:t>ABCD </a:t>
            </a:r>
          </a:p>
          <a:p>
            <a:pPr algn="ctr"/>
            <a:r>
              <a:rPr lang="it-IT" altLang="it-IT" sz="1600" b="1">
                <a:latin typeface="Arial" charset="0"/>
              </a:rPr>
              <a:t>1 e 2 </a:t>
            </a:r>
            <a:endParaRPr lang="it-IT" altLang="it-IT" sz="1600">
              <a:latin typeface="Arial" charset="0"/>
            </a:endParaRP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66725" y="2936875"/>
            <a:ext cx="2520950" cy="923925"/>
            <a:chOff x="294" y="1850"/>
            <a:chExt cx="1588" cy="582"/>
          </a:xfrm>
        </p:grpSpPr>
        <p:cxnSp>
          <p:nvCxnSpPr>
            <p:cNvPr id="13356" name="AutoShape 14"/>
            <p:cNvCxnSpPr>
              <a:cxnSpLocks noChangeShapeType="1"/>
              <a:endCxn id="13357" idx="0"/>
            </p:cNvCxnSpPr>
            <p:nvPr/>
          </p:nvCxnSpPr>
          <p:spPr bwMode="auto">
            <a:xfrm flipH="1">
              <a:off x="1088" y="1850"/>
              <a:ext cx="1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57" name="AutoShape 15"/>
            <p:cNvSpPr>
              <a:spLocks noChangeArrowheads="1"/>
            </p:cNvSpPr>
            <p:nvPr/>
          </p:nvSpPr>
          <p:spPr bwMode="auto">
            <a:xfrm>
              <a:off x="294" y="2096"/>
              <a:ext cx="1588" cy="336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IPOVOLEMIA / PNX</a:t>
              </a:r>
            </a:p>
          </p:txBody>
        </p:sp>
      </p:grp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4211638" y="3860800"/>
            <a:ext cx="2160587" cy="1022350"/>
            <a:chOff x="2653" y="2432"/>
            <a:chExt cx="1361" cy="644"/>
          </a:xfrm>
        </p:grpSpPr>
        <p:sp>
          <p:nvSpPr>
            <p:cNvPr id="13353" name="AutoShape 17"/>
            <p:cNvSpPr>
              <a:spLocks noChangeArrowheads="1"/>
            </p:cNvSpPr>
            <p:nvPr/>
          </p:nvSpPr>
          <p:spPr bwMode="auto">
            <a:xfrm>
              <a:off x="2653" y="2595"/>
              <a:ext cx="1361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ECOvene</a:t>
              </a:r>
              <a:endParaRPr lang="it-IT" altLang="it-IT" sz="1600">
                <a:latin typeface="Arial" charset="0"/>
              </a:endParaRPr>
            </a:p>
          </p:txBody>
        </p:sp>
        <p:sp>
          <p:nvSpPr>
            <p:cNvPr id="13354" name="AutoShape 18"/>
            <p:cNvSpPr>
              <a:spLocks noChangeArrowheads="1"/>
            </p:cNvSpPr>
            <p:nvPr/>
          </p:nvSpPr>
          <p:spPr bwMode="auto">
            <a:xfrm>
              <a:off x="2971" y="2886"/>
              <a:ext cx="725" cy="190"/>
            </a:xfrm>
            <a:prstGeom prst="flowChartProcess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it-IT" altLang="it-IT" sz="1600">
                  <a:latin typeface="Arial" charset="0"/>
                </a:rPr>
                <a:t>TVP</a:t>
              </a:r>
              <a:endParaRPr lang="it-IT" altLang="it-IT" sz="1600" b="1">
                <a:latin typeface="Arial" charset="0"/>
              </a:endParaRPr>
            </a:p>
          </p:txBody>
        </p:sp>
        <p:sp>
          <p:nvSpPr>
            <p:cNvPr id="13355" name="Line 19"/>
            <p:cNvSpPr>
              <a:spLocks noChangeShapeType="1"/>
            </p:cNvSpPr>
            <p:nvPr/>
          </p:nvSpPr>
          <p:spPr bwMode="auto">
            <a:xfrm>
              <a:off x="3334" y="2432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3348038" y="3867150"/>
            <a:ext cx="2447925" cy="2370138"/>
            <a:chOff x="2109" y="2436"/>
            <a:chExt cx="1542" cy="1493"/>
          </a:xfrm>
        </p:grpSpPr>
        <p:grpSp>
          <p:nvGrpSpPr>
            <p:cNvPr id="13349" name="Group 21"/>
            <p:cNvGrpSpPr>
              <a:grpSpLocks/>
            </p:cNvGrpSpPr>
            <p:nvPr/>
          </p:nvGrpSpPr>
          <p:grpSpPr bwMode="auto">
            <a:xfrm>
              <a:off x="2426" y="2436"/>
              <a:ext cx="908" cy="1266"/>
              <a:chOff x="2426" y="2436"/>
              <a:chExt cx="908" cy="1266"/>
            </a:xfrm>
          </p:grpSpPr>
          <p:cxnSp>
            <p:nvCxnSpPr>
              <p:cNvPr id="13351" name="AutoShape 22"/>
              <p:cNvCxnSpPr>
                <a:cxnSpLocks noChangeShapeType="1"/>
              </p:cNvCxnSpPr>
              <p:nvPr/>
            </p:nvCxnSpPr>
            <p:spPr bwMode="auto">
              <a:xfrm>
                <a:off x="3334" y="3084"/>
                <a:ext cx="0" cy="61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3352" name="AutoShape 23"/>
              <p:cNvCxnSpPr>
                <a:cxnSpLocks noChangeShapeType="1"/>
              </p:cNvCxnSpPr>
              <p:nvPr/>
            </p:nvCxnSpPr>
            <p:spPr bwMode="auto">
              <a:xfrm>
                <a:off x="2426" y="2436"/>
                <a:ext cx="0" cy="12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13350" name="AutoShape 24"/>
            <p:cNvSpPr>
              <a:spLocks noChangeArrowheads="1"/>
            </p:cNvSpPr>
            <p:nvPr/>
          </p:nvSpPr>
          <p:spPr bwMode="auto">
            <a:xfrm>
              <a:off x="2109" y="3702"/>
              <a:ext cx="1542" cy="227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riperfusione</a:t>
              </a:r>
            </a:p>
          </p:txBody>
        </p:sp>
      </p:grp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539750" y="5589588"/>
            <a:ext cx="2663825" cy="1009650"/>
            <a:chOff x="340" y="3521"/>
            <a:chExt cx="1678" cy="636"/>
          </a:xfrm>
        </p:grpSpPr>
        <p:cxnSp>
          <p:nvCxnSpPr>
            <p:cNvPr id="13345" name="AutoShape 26"/>
            <p:cNvCxnSpPr>
              <a:cxnSpLocks noChangeShapeType="1"/>
              <a:endCxn id="13346" idx="0"/>
            </p:cNvCxnSpPr>
            <p:nvPr/>
          </p:nvCxnSpPr>
          <p:spPr bwMode="auto">
            <a:xfrm>
              <a:off x="1088" y="3521"/>
              <a:ext cx="1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46" name="AutoShape 27"/>
            <p:cNvSpPr>
              <a:spLocks noChangeArrowheads="1"/>
            </p:cNvSpPr>
            <p:nvPr/>
          </p:nvSpPr>
          <p:spPr bwMode="auto">
            <a:xfrm>
              <a:off x="340" y="3702"/>
              <a:ext cx="1497" cy="235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drenaggio pleurico</a:t>
              </a:r>
            </a:p>
          </p:txBody>
        </p:sp>
        <p:sp>
          <p:nvSpPr>
            <p:cNvPr id="13347" name="AutoShape 28"/>
            <p:cNvSpPr>
              <a:spLocks noChangeArrowheads="1"/>
            </p:cNvSpPr>
            <p:nvPr/>
          </p:nvSpPr>
          <p:spPr bwMode="auto">
            <a:xfrm>
              <a:off x="340" y="3929"/>
              <a:ext cx="1497" cy="228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chirurgia in emergenza</a:t>
              </a:r>
            </a:p>
          </p:txBody>
        </p:sp>
        <p:sp>
          <p:nvSpPr>
            <p:cNvPr id="13348" name="AutoShape 29"/>
            <p:cNvSpPr>
              <a:spLocks noChangeArrowheads="1"/>
            </p:cNvSpPr>
            <p:nvPr/>
          </p:nvSpPr>
          <p:spPr bwMode="auto">
            <a:xfrm>
              <a:off x="1538" y="3566"/>
              <a:ext cx="480" cy="192"/>
            </a:xfrm>
            <a:prstGeom prst="flowChartProcess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>
                  <a:latin typeface="Arial" charset="0"/>
                </a:rPr>
                <a:t>ECOt</a:t>
              </a:r>
              <a:endParaRPr lang="it-IT" altLang="it-IT" sz="1600" b="1">
                <a:latin typeface="Arial" charset="0"/>
              </a:endParaRPr>
            </a:p>
          </p:txBody>
        </p:sp>
      </p:grpSp>
      <p:grpSp>
        <p:nvGrpSpPr>
          <p:cNvPr id="33822" name="Group 30"/>
          <p:cNvGrpSpPr>
            <a:grpSpLocks/>
          </p:cNvGrpSpPr>
          <p:nvPr/>
        </p:nvGrpSpPr>
        <p:grpSpPr bwMode="auto">
          <a:xfrm>
            <a:off x="2916238" y="6237288"/>
            <a:ext cx="5154612" cy="449262"/>
            <a:chOff x="1837" y="3929"/>
            <a:chExt cx="3247" cy="283"/>
          </a:xfrm>
        </p:grpSpPr>
        <p:sp>
          <p:nvSpPr>
            <p:cNvPr id="13343" name="AutoShape 31"/>
            <p:cNvSpPr>
              <a:spLocks noChangeArrowheads="1"/>
            </p:cNvSpPr>
            <p:nvPr/>
          </p:nvSpPr>
          <p:spPr bwMode="auto">
            <a:xfrm>
              <a:off x="1837" y="3929"/>
              <a:ext cx="2903" cy="227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accesso venoso </a:t>
              </a:r>
              <a:r>
                <a:rPr lang="it-IT" altLang="it-IT" sz="1600" b="1">
                  <a:latin typeface="Arial" charset="0"/>
                  <a:sym typeface="Wingdings 3" pitchFamily="18" charset="2"/>
                </a:rPr>
                <a:t>-  </a:t>
              </a:r>
              <a:r>
                <a:rPr lang="it-IT" altLang="it-IT" sz="1600" b="1">
                  <a:latin typeface="Arial" charset="0"/>
                </a:rPr>
                <a:t>fluidi e farmaci e.v.</a:t>
              </a:r>
            </a:p>
          </p:txBody>
        </p:sp>
        <p:sp>
          <p:nvSpPr>
            <p:cNvPr id="13344" name="AutoShape 32"/>
            <p:cNvSpPr>
              <a:spLocks noChangeArrowheads="1"/>
            </p:cNvSpPr>
            <p:nvPr/>
          </p:nvSpPr>
          <p:spPr bwMode="auto">
            <a:xfrm>
              <a:off x="4604" y="4020"/>
              <a:ext cx="480" cy="192"/>
            </a:xfrm>
            <a:prstGeom prst="flowChartProcess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>
                  <a:latin typeface="Arial" charset="0"/>
                </a:rPr>
                <a:t>ECOv</a:t>
              </a:r>
              <a:endParaRPr lang="it-IT" altLang="it-IT" sz="1600" b="1">
                <a:latin typeface="Arial" charset="0"/>
              </a:endParaRPr>
            </a:p>
          </p:txBody>
        </p:sp>
      </p:grpSp>
      <p:grpSp>
        <p:nvGrpSpPr>
          <p:cNvPr id="33825" name="Group 33"/>
          <p:cNvGrpSpPr>
            <a:grpSpLocks/>
          </p:cNvGrpSpPr>
          <p:nvPr/>
        </p:nvGrpSpPr>
        <p:grpSpPr bwMode="auto">
          <a:xfrm>
            <a:off x="6084888" y="3716338"/>
            <a:ext cx="2951162" cy="2520950"/>
            <a:chOff x="3833" y="2341"/>
            <a:chExt cx="1859" cy="1588"/>
          </a:xfrm>
        </p:grpSpPr>
        <p:cxnSp>
          <p:nvCxnSpPr>
            <p:cNvPr id="13340" name="AutoShape 34"/>
            <p:cNvCxnSpPr>
              <a:cxnSpLocks noChangeShapeType="1"/>
              <a:stCxn id="13339" idx="2"/>
              <a:endCxn id="13341" idx="0"/>
            </p:cNvCxnSpPr>
            <p:nvPr/>
          </p:nvCxnSpPr>
          <p:spPr bwMode="auto">
            <a:xfrm>
              <a:off x="4672" y="2341"/>
              <a:ext cx="1" cy="135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41" name="AutoShape 35"/>
            <p:cNvSpPr>
              <a:spLocks noChangeArrowheads="1"/>
            </p:cNvSpPr>
            <p:nvPr/>
          </p:nvSpPr>
          <p:spPr bwMode="auto">
            <a:xfrm>
              <a:off x="3833" y="3702"/>
              <a:ext cx="1679" cy="227"/>
            </a:xfrm>
            <a:prstGeom prst="flowChartAlternateProcess">
              <a:avLst/>
            </a:prstGeom>
            <a:solidFill>
              <a:srgbClr val="00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drenaggio pericardico</a:t>
              </a:r>
            </a:p>
          </p:txBody>
        </p:sp>
        <p:sp>
          <p:nvSpPr>
            <p:cNvPr id="13342" name="AutoShape 36"/>
            <p:cNvSpPr>
              <a:spLocks noChangeArrowheads="1"/>
            </p:cNvSpPr>
            <p:nvPr/>
          </p:nvSpPr>
          <p:spPr bwMode="auto">
            <a:xfrm>
              <a:off x="5212" y="3566"/>
              <a:ext cx="480" cy="192"/>
            </a:xfrm>
            <a:prstGeom prst="flowChartProcess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>
                  <a:latin typeface="Arial" charset="0"/>
                </a:rPr>
                <a:t>ECOc</a:t>
              </a:r>
              <a:endParaRPr lang="it-IT" altLang="it-IT" sz="1600" b="1">
                <a:latin typeface="Arial" charset="0"/>
              </a:endParaRPr>
            </a:p>
          </p:txBody>
        </p:sp>
      </p:grp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228600" y="304800"/>
            <a:ext cx="2514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ALS</a:t>
            </a: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</a:t>
            </a:r>
            <a:r>
              <a:rPr lang="it-IT" alt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FASTCRASH</a:t>
            </a:r>
            <a:endParaRPr lang="it-IT" altLang="it-IT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6156325" y="2936875"/>
            <a:ext cx="2520950" cy="923925"/>
            <a:chOff x="3878" y="1850"/>
            <a:chExt cx="1588" cy="582"/>
          </a:xfrm>
        </p:grpSpPr>
        <p:cxnSp>
          <p:nvCxnSpPr>
            <p:cNvPr id="13338" name="AutoShape 39"/>
            <p:cNvCxnSpPr>
              <a:cxnSpLocks noChangeShapeType="1"/>
              <a:endCxn id="13339" idx="0"/>
            </p:cNvCxnSpPr>
            <p:nvPr/>
          </p:nvCxnSpPr>
          <p:spPr bwMode="auto">
            <a:xfrm>
              <a:off x="4672" y="1850"/>
              <a:ext cx="0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39" name="AutoShape 40"/>
            <p:cNvSpPr>
              <a:spLocks noChangeArrowheads="1"/>
            </p:cNvSpPr>
            <p:nvPr/>
          </p:nvSpPr>
          <p:spPr bwMode="auto">
            <a:xfrm>
              <a:off x="3878" y="2096"/>
              <a:ext cx="1588" cy="336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TAMPONAMENTO</a:t>
              </a:r>
            </a:p>
          </p:txBody>
        </p:sp>
      </p:grp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311525" y="2924175"/>
            <a:ext cx="2520950" cy="936625"/>
            <a:chOff x="2086" y="1842"/>
            <a:chExt cx="1588" cy="590"/>
          </a:xfrm>
        </p:grpSpPr>
        <p:cxnSp>
          <p:nvCxnSpPr>
            <p:cNvPr id="13335" name="AutoShape 42"/>
            <p:cNvCxnSpPr>
              <a:cxnSpLocks noChangeShapeType="1"/>
            </p:cNvCxnSpPr>
            <p:nvPr/>
          </p:nvCxnSpPr>
          <p:spPr bwMode="auto">
            <a:xfrm>
              <a:off x="3334" y="1850"/>
              <a:ext cx="0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36" name="AutoShape 43"/>
            <p:cNvSpPr>
              <a:spLocks noChangeArrowheads="1"/>
            </p:cNvSpPr>
            <p:nvPr/>
          </p:nvSpPr>
          <p:spPr bwMode="auto">
            <a:xfrm>
              <a:off x="2086" y="2096"/>
              <a:ext cx="1588" cy="336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TROMBOEMBOLIA</a:t>
              </a:r>
            </a:p>
          </p:txBody>
        </p:sp>
        <p:cxnSp>
          <p:nvCxnSpPr>
            <p:cNvPr id="13337" name="AutoShape 44"/>
            <p:cNvCxnSpPr>
              <a:cxnSpLocks noChangeShapeType="1"/>
            </p:cNvCxnSpPr>
            <p:nvPr/>
          </p:nvCxnSpPr>
          <p:spPr bwMode="auto">
            <a:xfrm>
              <a:off x="2426" y="1842"/>
              <a:ext cx="0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3837" name="Group 45"/>
          <p:cNvGrpSpPr>
            <a:grpSpLocks/>
          </p:cNvGrpSpPr>
          <p:nvPr/>
        </p:nvGrpSpPr>
        <p:grpSpPr bwMode="auto">
          <a:xfrm>
            <a:off x="684213" y="1793875"/>
            <a:ext cx="7775575" cy="1130300"/>
            <a:chOff x="431" y="1130"/>
            <a:chExt cx="4898" cy="712"/>
          </a:xfrm>
        </p:grpSpPr>
        <p:cxnSp>
          <p:nvCxnSpPr>
            <p:cNvPr id="13328" name="AutoShape 46"/>
            <p:cNvCxnSpPr>
              <a:cxnSpLocks noChangeShapeType="1"/>
              <a:stCxn id="13359" idx="1"/>
              <a:endCxn id="13331" idx="0"/>
            </p:cNvCxnSpPr>
            <p:nvPr/>
          </p:nvCxnSpPr>
          <p:spPr bwMode="auto">
            <a:xfrm rot="10800000" flipV="1">
              <a:off x="1089" y="1130"/>
              <a:ext cx="1063" cy="387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329" name="AutoShape 47"/>
            <p:cNvCxnSpPr>
              <a:cxnSpLocks noChangeShapeType="1"/>
              <a:stCxn id="13359" idx="3"/>
              <a:endCxn id="13332" idx="0"/>
            </p:cNvCxnSpPr>
            <p:nvPr/>
          </p:nvCxnSpPr>
          <p:spPr bwMode="auto">
            <a:xfrm>
              <a:off x="3608" y="1130"/>
              <a:ext cx="1064" cy="387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330" name="AutoShape 48"/>
            <p:cNvCxnSpPr>
              <a:cxnSpLocks noChangeShapeType="1"/>
              <a:stCxn id="13359" idx="2"/>
            </p:cNvCxnSpPr>
            <p:nvPr/>
          </p:nvCxnSpPr>
          <p:spPr bwMode="auto">
            <a:xfrm>
              <a:off x="2880" y="1306"/>
              <a:ext cx="0" cy="2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31" name="AutoShape 49"/>
            <p:cNvSpPr>
              <a:spLocks noChangeArrowheads="1"/>
            </p:cNvSpPr>
            <p:nvPr/>
          </p:nvSpPr>
          <p:spPr bwMode="auto">
            <a:xfrm>
              <a:off x="431" y="1525"/>
              <a:ext cx="1315" cy="317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CAVITA’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NORMALI/RIDOTTE</a:t>
              </a:r>
            </a:p>
          </p:txBody>
        </p:sp>
        <p:sp>
          <p:nvSpPr>
            <p:cNvPr id="13332" name="AutoShape 50"/>
            <p:cNvSpPr>
              <a:spLocks noChangeArrowheads="1"/>
            </p:cNvSpPr>
            <p:nvPr/>
          </p:nvSpPr>
          <p:spPr bwMode="auto">
            <a:xfrm>
              <a:off x="4014" y="1525"/>
              <a:ext cx="1315" cy="317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VERSAMENTO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PERICARDICO</a:t>
              </a:r>
            </a:p>
          </p:txBody>
        </p:sp>
        <p:sp>
          <p:nvSpPr>
            <p:cNvPr id="13333" name="AutoShape 51"/>
            <p:cNvSpPr>
              <a:spLocks noChangeArrowheads="1"/>
            </p:cNvSpPr>
            <p:nvPr/>
          </p:nvSpPr>
          <p:spPr bwMode="auto">
            <a:xfrm>
              <a:off x="1882" y="1525"/>
              <a:ext cx="998" cy="317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VS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DISSINERGICO</a:t>
              </a:r>
            </a:p>
          </p:txBody>
        </p:sp>
        <p:sp>
          <p:nvSpPr>
            <p:cNvPr id="13334" name="AutoShape 52"/>
            <p:cNvSpPr>
              <a:spLocks noChangeArrowheads="1"/>
            </p:cNvSpPr>
            <p:nvPr/>
          </p:nvSpPr>
          <p:spPr bwMode="auto">
            <a:xfrm>
              <a:off x="2880" y="1525"/>
              <a:ext cx="998" cy="317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VD DILATATO </a:t>
              </a:r>
            </a:p>
            <a:p>
              <a:pPr algn="ctr"/>
              <a:r>
                <a:rPr lang="it-IT" altLang="it-IT" sz="1600" b="1">
                  <a:latin typeface="Arial" charset="0"/>
                </a:rPr>
                <a:t>VS RIDOTTO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60350"/>
            <a:ext cx="8964612" cy="576263"/>
          </a:xfrm>
        </p:spPr>
        <p:txBody>
          <a:bodyPr/>
          <a:lstStyle/>
          <a:p>
            <a:pPr>
              <a:defRPr/>
            </a:pPr>
            <a:r>
              <a:rPr lang="en-GB" altLang="it-IT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While do: ARRESTO</a:t>
            </a:r>
            <a:br>
              <a:rPr lang="en-GB" altLang="it-IT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altLang="it-IT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SINDROMI ECOGRAFICHE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idx="1"/>
          </p:nvPr>
        </p:nvGraphicFramePr>
        <p:xfrm>
          <a:off x="250825" y="1128713"/>
          <a:ext cx="8642350" cy="5286375"/>
        </p:xfrm>
        <a:graphic>
          <a:graphicData uri="http://schemas.openxmlformats.org/drawingml/2006/table">
            <a:tbl>
              <a:tblPr/>
              <a:tblGrid>
                <a:gridCol w="1944688"/>
                <a:gridCol w="2232025"/>
                <a:gridCol w="792162"/>
                <a:gridCol w="792163"/>
                <a:gridCol w="720725"/>
                <a:gridCol w="2160587"/>
              </a:tblGrid>
              <a:tr h="887413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SINDROME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CARATTERI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 PEA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Asis PEA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FV TV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TERAPIA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percinetica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cavità ridotte     VS VD ipercinetici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volume           NO </a:t>
                      </a: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massaggio</a:t>
                      </a: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povolemica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cavità ridotte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ompressiva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cavità ridotte  fluido pericardico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 drenaggio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mbolica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VD dilatato                 VS ridotto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riperfusione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schemica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 dissinergico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riperfusione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ritmica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 fascicolante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(SI)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(SI)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defibrillazione</a:t>
                      </a:r>
                    </a:p>
                  </a:txBody>
                  <a:tcPr marL="72000" marR="72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m10.wmv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4572000" cy="3429000"/>
          </a:xfrm>
          <a:ln>
            <a:solidFill>
              <a:schemeClr val="tx1"/>
            </a:solidFill>
          </a:ln>
        </p:spPr>
      </p:pic>
      <p:pic>
        <p:nvPicPr>
          <p:cNvPr id="36867" name="m4.wmv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4572000" y="0"/>
            <a:ext cx="4572000" cy="3716338"/>
          </a:xfrm>
          <a:ln>
            <a:solidFill>
              <a:schemeClr val="tx1"/>
            </a:solidFill>
          </a:ln>
        </p:spPr>
      </p:pic>
      <p:pic>
        <p:nvPicPr>
          <p:cNvPr id="36868" name="m02057.wmv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3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3429000"/>
            <a:ext cx="4572000" cy="3429000"/>
          </a:xfrm>
          <a:ln>
            <a:solidFill>
              <a:schemeClr val="tx1"/>
            </a:solidFill>
          </a:ln>
        </p:spPr>
      </p:pic>
      <p:pic>
        <p:nvPicPr>
          <p:cNvPr id="36869" name="m12229.wmv">
            <a:hlinkClick r:id="" action="ppaction://media"/>
          </p:cNvPr>
          <p:cNvPicPr>
            <a:picLocks noRot="1" noChangeAspect="1" noChangeArrowheads="1"/>
          </p:cNvPicPr>
          <p:nvPr>
            <p:ph sz="quarter" idx="4"/>
            <a:videoFile r:link="rId4"/>
          </p:nvPr>
        </p:nvPicPr>
        <p:blipFill>
          <a:blip r:embed="rId9"/>
          <a:srcRect/>
          <a:stretch>
            <a:fillRect/>
          </a:stretch>
        </p:blipFill>
        <p:spPr>
          <a:xfrm>
            <a:off x="4572000" y="3429000"/>
            <a:ext cx="4572000" cy="3429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0825" y="836613"/>
            <a:ext cx="28082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L 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0825" y="3068638"/>
            <a:ext cx="76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</a:p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</a:p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</a:p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</a:p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</a:t>
            </a:r>
            <a:endParaRPr lang="it-IT" altLang="it-IT" sz="36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147638"/>
            <a:ext cx="76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</a:p>
          <a:p>
            <a:pPr>
              <a:buFontTx/>
              <a:buNone/>
              <a:defRPr/>
            </a:pPr>
            <a:endParaRPr lang="it-IT" altLang="it-IT" sz="3600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</a:p>
          <a:p>
            <a:pPr>
              <a:buFontTx/>
              <a:buNone/>
              <a:defRPr/>
            </a:pPr>
            <a:r>
              <a:rPr lang="it-IT" altLang="it-IT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it-IT" altLang="it-IT" sz="36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1258888" y="115888"/>
            <a:ext cx="6991350" cy="6735762"/>
            <a:chOff x="748" y="73"/>
            <a:chExt cx="4404" cy="4243"/>
          </a:xfrm>
        </p:grpSpPr>
        <p:sp>
          <p:nvSpPr>
            <p:cNvPr id="16395" name="AutoShape 6"/>
            <p:cNvSpPr>
              <a:spLocks noChangeArrowheads="1"/>
            </p:cNvSpPr>
            <p:nvPr/>
          </p:nvSpPr>
          <p:spPr bwMode="auto">
            <a:xfrm>
              <a:off x="2093" y="73"/>
              <a:ext cx="1673" cy="318"/>
            </a:xfrm>
            <a:prstGeom prst="flowChartAlternateProcess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GB" altLang="it-IT" b="1">
                  <a:latin typeface="Arial" charset="0"/>
                </a:rPr>
                <a:t>Arresto cardiaco</a:t>
              </a:r>
              <a:endParaRPr lang="en-GB" altLang="it-IT">
                <a:latin typeface="Arial" charset="0"/>
              </a:endParaRPr>
            </a:p>
          </p:txBody>
        </p:sp>
        <p:sp>
          <p:nvSpPr>
            <p:cNvPr id="16396" name="Rectangle 7"/>
            <p:cNvSpPr>
              <a:spLocks noChangeArrowheads="1"/>
            </p:cNvSpPr>
            <p:nvPr/>
          </p:nvSpPr>
          <p:spPr bwMode="auto">
            <a:xfrm>
              <a:off x="2168" y="478"/>
              <a:ext cx="1512" cy="185"/>
            </a:xfrm>
            <a:prstGeom prst="rect">
              <a:avLst/>
            </a:prstGeom>
            <a:solidFill>
              <a:srgbClr val="3333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200">
                  <a:latin typeface="Arial" charset="0"/>
                </a:rPr>
                <a:t>Colpo precordiale se appropriato</a:t>
              </a:r>
            </a:p>
          </p:txBody>
        </p:sp>
        <p:sp>
          <p:nvSpPr>
            <p:cNvPr id="16397" name="AutoShape 8"/>
            <p:cNvSpPr>
              <a:spLocks noChangeArrowheads="1"/>
            </p:cNvSpPr>
            <p:nvPr/>
          </p:nvSpPr>
          <p:spPr bwMode="auto">
            <a:xfrm>
              <a:off x="2233" y="663"/>
              <a:ext cx="1387" cy="185"/>
            </a:xfrm>
            <a:prstGeom prst="flowChartProcess">
              <a:avLst/>
            </a:prstGeom>
            <a:solidFill>
              <a:srgbClr val="3333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200">
                  <a:latin typeface="Arial" charset="0"/>
                </a:rPr>
                <a:t>Algortimo </a:t>
              </a:r>
              <a:r>
                <a:rPr lang="en-GB" altLang="it-IT" sz="1200" b="1">
                  <a:latin typeface="Arial" charset="0"/>
                </a:rPr>
                <a:t>BLS</a:t>
              </a:r>
              <a:r>
                <a:rPr lang="en-GB" altLang="it-IT" sz="1200">
                  <a:latin typeface="Arial" charset="0"/>
                </a:rPr>
                <a:t> se appropriato</a:t>
              </a:r>
            </a:p>
          </p:txBody>
        </p:sp>
        <p:sp>
          <p:nvSpPr>
            <p:cNvPr id="16398" name="AutoShape 9"/>
            <p:cNvSpPr>
              <a:spLocks noChangeArrowheads="1"/>
            </p:cNvSpPr>
            <p:nvPr/>
          </p:nvSpPr>
          <p:spPr bwMode="auto">
            <a:xfrm>
              <a:off x="2426" y="935"/>
              <a:ext cx="997" cy="185"/>
            </a:xfrm>
            <a:prstGeom prst="flowChartProcess">
              <a:avLst/>
            </a:prstGeom>
            <a:solidFill>
              <a:srgbClr val="3333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200">
                  <a:latin typeface="Arial" charset="0"/>
                </a:rPr>
                <a:t>Monitor-defibrillatore</a:t>
              </a:r>
            </a:p>
          </p:txBody>
        </p:sp>
        <p:sp>
          <p:nvSpPr>
            <p:cNvPr id="16399" name="AutoShape 10"/>
            <p:cNvSpPr>
              <a:spLocks noChangeArrowheads="1"/>
            </p:cNvSpPr>
            <p:nvPr/>
          </p:nvSpPr>
          <p:spPr bwMode="auto">
            <a:xfrm>
              <a:off x="2438" y="1202"/>
              <a:ext cx="970" cy="530"/>
            </a:xfrm>
            <a:prstGeom prst="flowChartDecision">
              <a:avLst/>
            </a:prstGeom>
            <a:solidFill>
              <a:srgbClr val="3333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altLang="it-IT" sz="1000">
                  <a:latin typeface="Arial" charset="0"/>
                </a:rPr>
                <a:t>Valutazione </a:t>
              </a:r>
              <a:r>
                <a:rPr lang="en-GB" altLang="it-IT" sz="1400" b="1">
                  <a:latin typeface="Arial" charset="0"/>
                </a:rPr>
                <a:t>ritmo</a:t>
              </a:r>
            </a:p>
          </p:txBody>
        </p:sp>
        <p:sp>
          <p:nvSpPr>
            <p:cNvPr id="16400" name="AutoShape 11"/>
            <p:cNvSpPr>
              <a:spLocks noChangeArrowheads="1"/>
            </p:cNvSpPr>
            <p:nvPr/>
          </p:nvSpPr>
          <p:spPr bwMode="auto">
            <a:xfrm>
              <a:off x="2633" y="1684"/>
              <a:ext cx="565" cy="204"/>
            </a:xfrm>
            <a:prstGeom prst="flowChartProcess">
              <a:avLst/>
            </a:prstGeom>
            <a:solidFill>
              <a:srgbClr val="3333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200">
                  <a:latin typeface="Arial" charset="0"/>
                </a:rPr>
                <a:t>+/- </a:t>
              </a:r>
              <a:r>
                <a:rPr lang="en-GB" altLang="it-IT" sz="1400" b="1">
                  <a:latin typeface="Arial" charset="0"/>
                </a:rPr>
                <a:t>polso</a:t>
              </a:r>
            </a:p>
          </p:txBody>
        </p:sp>
        <p:sp>
          <p:nvSpPr>
            <p:cNvPr id="16401" name="AutoShape 12"/>
            <p:cNvSpPr>
              <a:spLocks noChangeArrowheads="1"/>
            </p:cNvSpPr>
            <p:nvPr/>
          </p:nvSpPr>
          <p:spPr bwMode="auto">
            <a:xfrm>
              <a:off x="961" y="1616"/>
              <a:ext cx="694" cy="32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b="1">
                  <a:latin typeface="Arial" charset="0"/>
                </a:rPr>
                <a:t>FV/TV</a:t>
              </a:r>
              <a:endParaRPr lang="en-GB" altLang="it-IT">
                <a:latin typeface="Arial" charset="0"/>
              </a:endParaRPr>
            </a:p>
          </p:txBody>
        </p:sp>
        <p:sp>
          <p:nvSpPr>
            <p:cNvPr id="16402" name="AutoShape 13"/>
            <p:cNvSpPr>
              <a:spLocks noChangeArrowheads="1"/>
            </p:cNvSpPr>
            <p:nvPr/>
          </p:nvSpPr>
          <p:spPr bwMode="auto">
            <a:xfrm>
              <a:off x="4021" y="1616"/>
              <a:ext cx="1131" cy="325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b="1">
                  <a:latin typeface="Arial" charset="0"/>
                </a:rPr>
                <a:t>Non-FV/TV</a:t>
              </a:r>
              <a:endParaRPr lang="en-GB" altLang="it-IT">
                <a:latin typeface="Arial" charset="0"/>
              </a:endParaRPr>
            </a:p>
          </p:txBody>
        </p:sp>
        <p:sp>
          <p:nvSpPr>
            <p:cNvPr id="16403" name="AutoShape 14"/>
            <p:cNvSpPr>
              <a:spLocks noChangeArrowheads="1"/>
            </p:cNvSpPr>
            <p:nvPr/>
          </p:nvSpPr>
          <p:spPr bwMode="auto">
            <a:xfrm>
              <a:off x="748" y="2098"/>
              <a:ext cx="1110" cy="589"/>
            </a:xfrm>
            <a:prstGeom prst="flowChartProcess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800">
                  <a:latin typeface="Arial" charset="0"/>
                </a:rPr>
                <a:t>1 </a:t>
              </a:r>
              <a:r>
                <a:rPr lang="en-GB" altLang="it-IT" sz="1800" b="1">
                  <a:latin typeface="Arial" charset="0"/>
                </a:rPr>
                <a:t>Shock</a:t>
              </a:r>
            </a:p>
            <a:p>
              <a:pPr algn="ctr"/>
              <a:r>
                <a:rPr lang="en-GB" altLang="it-IT" sz="1800">
                  <a:latin typeface="Arial" charset="0"/>
                </a:rPr>
                <a:t>150-360 J bifas</a:t>
              </a:r>
            </a:p>
            <a:p>
              <a:pPr algn="ctr"/>
              <a:r>
                <a:rPr lang="en-GB" altLang="it-IT" sz="1800">
                  <a:latin typeface="Arial" charset="0"/>
                </a:rPr>
                <a:t>360 J mono</a:t>
              </a:r>
            </a:p>
          </p:txBody>
        </p:sp>
        <p:sp>
          <p:nvSpPr>
            <p:cNvPr id="16404" name="AutoShape 15"/>
            <p:cNvSpPr>
              <a:spLocks noChangeArrowheads="1"/>
            </p:cNvSpPr>
            <p:nvPr/>
          </p:nvSpPr>
          <p:spPr bwMode="auto">
            <a:xfrm>
              <a:off x="888" y="2869"/>
              <a:ext cx="822" cy="416"/>
            </a:xfrm>
            <a:prstGeom prst="flowChartProcess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800" b="1">
                  <a:latin typeface="Arial" charset="0"/>
                </a:rPr>
                <a:t>RCP</a:t>
              </a:r>
              <a:r>
                <a:rPr lang="en-GB" altLang="it-IT" sz="1800">
                  <a:latin typeface="Arial" charset="0"/>
                </a:rPr>
                <a:t> 2 min</a:t>
              </a:r>
            </a:p>
            <a:p>
              <a:pPr algn="ctr"/>
              <a:r>
                <a:rPr lang="en-GB" altLang="it-IT" sz="1800">
                  <a:latin typeface="Arial" charset="0"/>
                </a:rPr>
                <a:t>30:2</a:t>
              </a:r>
            </a:p>
          </p:txBody>
        </p:sp>
        <p:sp>
          <p:nvSpPr>
            <p:cNvPr id="16405" name="AutoShape 16"/>
            <p:cNvSpPr>
              <a:spLocks noChangeArrowheads="1"/>
            </p:cNvSpPr>
            <p:nvPr/>
          </p:nvSpPr>
          <p:spPr bwMode="auto">
            <a:xfrm>
              <a:off x="4154" y="2869"/>
              <a:ext cx="862" cy="416"/>
            </a:xfrm>
            <a:prstGeom prst="flowChartProcess">
              <a:avLst/>
            </a:prstGeom>
            <a:solidFill>
              <a:srgbClr val="00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altLang="it-IT" sz="1800">
                  <a:latin typeface="Arial" charset="0"/>
                </a:rPr>
                <a:t>RCP 2 min </a:t>
              </a:r>
            </a:p>
            <a:p>
              <a:pPr algn="ctr"/>
              <a:r>
                <a:rPr lang="en-GB" altLang="it-IT" sz="1800">
                  <a:latin typeface="Arial" charset="0"/>
                </a:rPr>
                <a:t>30:2</a:t>
              </a:r>
            </a:p>
          </p:txBody>
        </p:sp>
        <p:sp>
          <p:nvSpPr>
            <p:cNvPr id="16406" name="AutoShape 17"/>
            <p:cNvSpPr>
              <a:spLocks noChangeArrowheads="1"/>
            </p:cNvSpPr>
            <p:nvPr/>
          </p:nvSpPr>
          <p:spPr bwMode="auto">
            <a:xfrm>
              <a:off x="2018" y="1963"/>
              <a:ext cx="1856" cy="1171"/>
            </a:xfrm>
            <a:prstGeom prst="flowChartAlternateProcess">
              <a:avLst/>
            </a:prstGeom>
            <a:solidFill>
              <a:srgbClr val="3333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0" rIns="72000" bIns="0" anchor="ctr">
              <a:spAutoFit/>
            </a:bodyPr>
            <a:lstStyle/>
            <a:p>
              <a:pPr algn="ctr"/>
              <a:r>
                <a:rPr lang="en-GB" altLang="it-IT" sz="1600" b="1">
                  <a:latin typeface="Arial" charset="0"/>
                </a:rPr>
                <a:t>Durante RCP</a:t>
              </a:r>
              <a:endParaRPr lang="en-GB" altLang="it-IT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GB" altLang="it-IT" sz="1200">
                  <a:latin typeface="Arial" charset="0"/>
                </a:rPr>
                <a:t> Garantire via aerea, ossigenazione e</a:t>
              </a:r>
            </a:p>
            <a:p>
              <a:r>
                <a:rPr lang="en-GB" altLang="it-IT" sz="1200">
                  <a:latin typeface="Arial" charset="0"/>
                </a:rPr>
                <a:t>  ventilazione</a:t>
              </a:r>
            </a:p>
            <a:p>
              <a:pPr>
                <a:buFontTx/>
                <a:buChar char="•"/>
              </a:pPr>
              <a:r>
                <a:rPr lang="en-GB" altLang="it-IT" sz="1200">
                  <a:latin typeface="Arial" charset="0"/>
                </a:rPr>
                <a:t> Verificare posizione e contatto di</a:t>
              </a:r>
            </a:p>
            <a:p>
              <a:r>
                <a:rPr lang="en-GB" altLang="it-IT" sz="1200">
                  <a:latin typeface="Arial" charset="0"/>
                </a:rPr>
                <a:t>  elettrodi e placche adesive </a:t>
              </a:r>
            </a:p>
            <a:p>
              <a:pPr>
                <a:buFontTx/>
                <a:buChar char="•"/>
              </a:pPr>
              <a:r>
                <a:rPr lang="en-GB" altLang="it-IT" sz="1200">
                  <a:latin typeface="Arial" charset="0"/>
                </a:rPr>
                <a:t> Garantire accesso endovenoso</a:t>
              </a:r>
            </a:p>
            <a:p>
              <a:pPr>
                <a:buFontTx/>
                <a:buChar char="•"/>
              </a:pPr>
              <a:r>
                <a:rPr lang="en-GB" altLang="it-IT" sz="1200">
                  <a:latin typeface="Arial" charset="0"/>
                </a:rPr>
                <a:t> Adrenalina 1 mg ogni 4 min</a:t>
              </a:r>
            </a:p>
            <a:p>
              <a:pPr>
                <a:buFontTx/>
                <a:buChar char="•"/>
              </a:pPr>
              <a:r>
                <a:rPr lang="en-GB" altLang="it-IT" sz="1200">
                  <a:latin typeface="Arial" charset="0"/>
                </a:rPr>
                <a:t> Considerare amiodarone, atropina / </a:t>
              </a:r>
            </a:p>
            <a:p>
              <a:r>
                <a:rPr lang="en-GB" altLang="it-IT" sz="1200">
                  <a:latin typeface="Arial" charset="0"/>
                </a:rPr>
                <a:t>  pacing, NaHCO3</a:t>
              </a:r>
              <a:endParaRPr lang="en-GB" altLang="it-IT" sz="1200" b="1" i="1">
                <a:latin typeface="Arial" charset="0"/>
              </a:endParaRPr>
            </a:p>
          </p:txBody>
        </p:sp>
        <p:cxnSp>
          <p:nvCxnSpPr>
            <p:cNvPr id="16407" name="AutoShape 18"/>
            <p:cNvCxnSpPr>
              <a:cxnSpLocks noChangeShapeType="1"/>
              <a:stCxn id="16395" idx="2"/>
              <a:endCxn id="16396" idx="0"/>
            </p:cNvCxnSpPr>
            <p:nvPr/>
          </p:nvCxnSpPr>
          <p:spPr bwMode="auto">
            <a:xfrm flipH="1">
              <a:off x="2924" y="397"/>
              <a:ext cx="6" cy="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08" name="AutoShape 19"/>
            <p:cNvCxnSpPr>
              <a:cxnSpLocks noChangeShapeType="1"/>
              <a:stCxn id="16397" idx="2"/>
              <a:endCxn id="16398" idx="0"/>
            </p:cNvCxnSpPr>
            <p:nvPr/>
          </p:nvCxnSpPr>
          <p:spPr bwMode="auto">
            <a:xfrm flipH="1">
              <a:off x="2925" y="854"/>
              <a:ext cx="2" cy="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09" name="AutoShape 20"/>
            <p:cNvCxnSpPr>
              <a:cxnSpLocks noChangeShapeType="1"/>
              <a:stCxn id="16398" idx="2"/>
              <a:endCxn id="16399" idx="0"/>
            </p:cNvCxnSpPr>
            <p:nvPr/>
          </p:nvCxnSpPr>
          <p:spPr bwMode="auto">
            <a:xfrm flipH="1">
              <a:off x="2923" y="1126"/>
              <a:ext cx="2" cy="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10" name="AutoShape 21"/>
            <p:cNvCxnSpPr>
              <a:cxnSpLocks noChangeShapeType="1"/>
              <a:stCxn id="16401" idx="2"/>
              <a:endCxn id="16403" idx="0"/>
            </p:cNvCxnSpPr>
            <p:nvPr/>
          </p:nvCxnSpPr>
          <p:spPr bwMode="auto">
            <a:xfrm flipH="1">
              <a:off x="1303" y="1947"/>
              <a:ext cx="5" cy="1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11" name="AutoShape 22"/>
            <p:cNvCxnSpPr>
              <a:cxnSpLocks noChangeShapeType="1"/>
              <a:stCxn id="16403" idx="2"/>
              <a:endCxn id="16404" idx="0"/>
            </p:cNvCxnSpPr>
            <p:nvPr/>
          </p:nvCxnSpPr>
          <p:spPr bwMode="auto">
            <a:xfrm flipH="1">
              <a:off x="1299" y="2693"/>
              <a:ext cx="4" cy="1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12" name="AutoShape 23"/>
            <p:cNvCxnSpPr>
              <a:cxnSpLocks noChangeShapeType="1"/>
              <a:stCxn id="16402" idx="2"/>
              <a:endCxn id="16405" idx="0"/>
            </p:cNvCxnSpPr>
            <p:nvPr/>
          </p:nvCxnSpPr>
          <p:spPr bwMode="auto">
            <a:xfrm flipH="1">
              <a:off x="4585" y="1947"/>
              <a:ext cx="2" cy="9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13" name="AutoShape 24"/>
            <p:cNvCxnSpPr>
              <a:cxnSpLocks noChangeShapeType="1"/>
              <a:stCxn id="16400" idx="1"/>
              <a:endCxn id="16401" idx="3"/>
            </p:cNvCxnSpPr>
            <p:nvPr/>
          </p:nvCxnSpPr>
          <p:spPr bwMode="auto">
            <a:xfrm flipH="1" flipV="1">
              <a:off x="1661" y="1779"/>
              <a:ext cx="966" cy="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414" name="AutoShape 25"/>
            <p:cNvCxnSpPr>
              <a:cxnSpLocks noChangeShapeType="1"/>
              <a:stCxn id="16400" idx="3"/>
              <a:endCxn id="16402" idx="1"/>
            </p:cNvCxnSpPr>
            <p:nvPr/>
          </p:nvCxnSpPr>
          <p:spPr bwMode="auto">
            <a:xfrm flipV="1">
              <a:off x="3204" y="1779"/>
              <a:ext cx="811" cy="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415" name="AutoShape 26"/>
            <p:cNvSpPr>
              <a:spLocks noChangeArrowheads="1"/>
            </p:cNvSpPr>
            <p:nvPr/>
          </p:nvSpPr>
          <p:spPr bwMode="auto">
            <a:xfrm>
              <a:off x="1872" y="3114"/>
              <a:ext cx="2142" cy="1202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2000" tIns="0" rIns="72000" bIns="0">
              <a:spAutoFit/>
            </a:bodyPr>
            <a:lstStyle/>
            <a:p>
              <a:pPr defTabSz="762000"/>
              <a:r>
                <a:rPr lang="en-GB" altLang="it-IT" sz="1600" b="1">
                  <a:latin typeface="Arial" charset="0"/>
                </a:rPr>
                <a:t>Correggere le cause reversibili:</a:t>
              </a:r>
              <a:endParaRPr lang="en-GB" altLang="it-IT" sz="1000">
                <a:latin typeface="Arial" charset="0"/>
              </a:endParaRP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I</a:t>
              </a:r>
              <a:r>
                <a:rPr lang="en-GB" altLang="it-IT" sz="1200">
                  <a:latin typeface="Arial" charset="0"/>
                </a:rPr>
                <a:t>possia</a:t>
              </a: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I</a:t>
              </a:r>
              <a:r>
                <a:rPr lang="en-GB" altLang="it-IT" sz="1200">
                  <a:latin typeface="Arial" charset="0"/>
                </a:rPr>
                <a:t>povolemia</a:t>
              </a: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I</a:t>
              </a:r>
              <a:r>
                <a:rPr lang="en-GB" altLang="it-IT" sz="1200">
                  <a:latin typeface="Arial" charset="0"/>
                </a:rPr>
                <a:t>po/iperkaliemia e alterazioni metaboliche </a:t>
              </a: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I</a:t>
              </a:r>
              <a:r>
                <a:rPr lang="en-GB" altLang="it-IT" sz="1200">
                  <a:latin typeface="Arial" charset="0"/>
                </a:rPr>
                <a:t>potermia</a:t>
              </a: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T</a:t>
              </a:r>
              <a:r>
                <a:rPr lang="en-GB" altLang="it-IT" sz="1200">
                  <a:latin typeface="Arial" charset="0"/>
                </a:rPr>
                <a:t>romboembolia polmonare e coronarica</a:t>
              </a:r>
            </a:p>
            <a:p>
              <a:pPr defTabSz="762000">
                <a:buFontTx/>
                <a:buChar char="•"/>
              </a:pPr>
              <a:r>
                <a:rPr lang="en-GB" altLang="it-IT" sz="1200">
                  <a:latin typeface="Arial" charset="0"/>
                </a:rPr>
                <a:t>Pneumo</a:t>
              </a:r>
              <a:r>
                <a:rPr lang="en-GB" altLang="it-IT" sz="1200" b="1">
                  <a:latin typeface="Arial" charset="0"/>
                </a:rPr>
                <a:t>t</a:t>
              </a:r>
              <a:r>
                <a:rPr lang="en-GB" altLang="it-IT" sz="1200">
                  <a:latin typeface="Arial" charset="0"/>
                </a:rPr>
                <a:t>orace iper</a:t>
              </a:r>
              <a:r>
                <a:rPr lang="en-GB" altLang="it-IT" sz="1200" b="1">
                  <a:latin typeface="Arial" charset="0"/>
                </a:rPr>
                <a:t>t</a:t>
              </a:r>
              <a:r>
                <a:rPr lang="en-GB" altLang="it-IT" sz="1200">
                  <a:latin typeface="Arial" charset="0"/>
                </a:rPr>
                <a:t>eso</a:t>
              </a: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T</a:t>
              </a:r>
              <a:r>
                <a:rPr lang="en-GB" altLang="it-IT" sz="1200">
                  <a:latin typeface="Arial" charset="0"/>
                </a:rPr>
                <a:t>amponamento cardiaco</a:t>
              </a:r>
            </a:p>
            <a:p>
              <a:pPr defTabSz="762000">
                <a:buFontTx/>
                <a:buChar char="•"/>
              </a:pPr>
              <a:r>
                <a:rPr lang="en-GB" altLang="it-IT" sz="1200" b="1">
                  <a:latin typeface="Arial" charset="0"/>
                </a:rPr>
                <a:t>T</a:t>
              </a:r>
              <a:r>
                <a:rPr lang="en-GB" altLang="it-IT" sz="1200">
                  <a:latin typeface="Arial" charset="0"/>
                </a:rPr>
                <a:t>ossici</a:t>
              </a:r>
            </a:p>
          </p:txBody>
        </p:sp>
        <p:cxnSp>
          <p:nvCxnSpPr>
            <p:cNvPr id="16416" name="AutoShape 27"/>
            <p:cNvCxnSpPr>
              <a:cxnSpLocks noChangeShapeType="1"/>
              <a:stCxn id="16404" idx="2"/>
              <a:endCxn id="16399" idx="1"/>
            </p:cNvCxnSpPr>
            <p:nvPr/>
          </p:nvCxnSpPr>
          <p:spPr bwMode="auto">
            <a:xfrm rot="5400000" flipH="1" flipV="1">
              <a:off x="953" y="1812"/>
              <a:ext cx="1825" cy="1133"/>
            </a:xfrm>
            <a:prstGeom prst="bentConnector4">
              <a:avLst>
                <a:gd name="adj1" fmla="val -11125"/>
                <a:gd name="adj2" fmla="val -6725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6417" name="AutoShape 28"/>
            <p:cNvCxnSpPr>
              <a:cxnSpLocks noChangeShapeType="1"/>
              <a:stCxn id="16405" idx="2"/>
              <a:endCxn id="16399" idx="3"/>
            </p:cNvCxnSpPr>
            <p:nvPr/>
          </p:nvCxnSpPr>
          <p:spPr bwMode="auto">
            <a:xfrm rot="16200000" flipV="1">
              <a:off x="3087" y="1793"/>
              <a:ext cx="1825" cy="1171"/>
            </a:xfrm>
            <a:prstGeom prst="bentConnector4">
              <a:avLst>
                <a:gd name="adj1" fmla="val -11454"/>
                <a:gd name="adj2" fmla="val -61403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6418" name="Line 29"/>
            <p:cNvSpPr>
              <a:spLocks noChangeShapeType="1"/>
            </p:cNvSpPr>
            <p:nvPr/>
          </p:nvSpPr>
          <p:spPr bwMode="auto">
            <a:xfrm>
              <a:off x="1701" y="2976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9" name="Line 30"/>
            <p:cNvSpPr>
              <a:spLocks noChangeShapeType="1"/>
            </p:cNvSpPr>
            <p:nvPr/>
          </p:nvSpPr>
          <p:spPr bwMode="auto">
            <a:xfrm flipV="1">
              <a:off x="3878" y="2976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7164388" y="5373688"/>
            <a:ext cx="1511300" cy="936625"/>
          </a:xfrm>
          <a:prstGeom prst="ellipse">
            <a:avLst/>
          </a:prstGeom>
          <a:solidFill>
            <a:srgbClr val="0000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b="1">
                <a:latin typeface="Arial" charset="0"/>
              </a:rPr>
              <a:t>ECO</a:t>
            </a:r>
          </a:p>
          <a:p>
            <a:pPr algn="ctr"/>
            <a:r>
              <a:rPr lang="it-IT" altLang="it-IT" sz="1600">
                <a:latin typeface="Arial" charset="0"/>
              </a:rPr>
              <a:t>dal 1° ciclo</a:t>
            </a:r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827088" y="5372100"/>
            <a:ext cx="1511300" cy="936625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b="1">
                <a:latin typeface="Arial" charset="0"/>
              </a:rPr>
              <a:t>ECO</a:t>
            </a:r>
          </a:p>
          <a:p>
            <a:pPr algn="ctr"/>
            <a:r>
              <a:rPr lang="it-IT" altLang="it-IT" sz="1600">
                <a:latin typeface="Arial" charset="0"/>
              </a:rPr>
              <a:t>dal 7° ciclo</a:t>
            </a:r>
          </a:p>
        </p:txBody>
      </p:sp>
      <p:grpSp>
        <p:nvGrpSpPr>
          <p:cNvPr id="37921" name="Group 33"/>
          <p:cNvGrpSpPr>
            <a:grpSpLocks/>
          </p:cNvGrpSpPr>
          <p:nvPr/>
        </p:nvGrpSpPr>
        <p:grpSpPr bwMode="auto">
          <a:xfrm>
            <a:off x="2339975" y="5876925"/>
            <a:ext cx="4824413" cy="0"/>
            <a:chOff x="1474" y="3702"/>
            <a:chExt cx="3039" cy="0"/>
          </a:xfrm>
        </p:grpSpPr>
        <p:sp>
          <p:nvSpPr>
            <p:cNvPr id="16393" name="Line 34"/>
            <p:cNvSpPr>
              <a:spLocks noChangeShapeType="1"/>
            </p:cNvSpPr>
            <p:nvPr/>
          </p:nvSpPr>
          <p:spPr bwMode="auto">
            <a:xfrm>
              <a:off x="1474" y="3702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94" name="Line 35"/>
            <p:cNvSpPr>
              <a:spLocks noChangeShapeType="1"/>
            </p:cNvSpPr>
            <p:nvPr/>
          </p:nvSpPr>
          <p:spPr bwMode="auto">
            <a:xfrm>
              <a:off x="4060" y="3702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nimBg="1"/>
      <p:bldP spid="379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it-IT" altLang="it-IT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APPROCCIO INTEGRATO</a:t>
            </a:r>
            <a:br>
              <a:rPr lang="it-IT" altLang="it-IT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it-IT" altLang="it-IT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CLINICO - ECOGRAFICO</a:t>
            </a:r>
            <a:r>
              <a:rPr lang="it-IT" altLang="it-IT" sz="3600" b="1" smtClean="0">
                <a:solidFill>
                  <a:schemeClr val="hlink"/>
                </a:solidFill>
                <a:latin typeface="Arial" charset="0"/>
              </a:rPr>
              <a:t> </a:t>
            </a:r>
            <a:endParaRPr lang="it-IT" altLang="it-I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4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b="1" smtClean="0">
                <a:latin typeface="Arial" charset="0"/>
              </a:rPr>
              <a:t>Definizione del problema clinico e diagnosi differenziale</a:t>
            </a:r>
          </a:p>
          <a:p>
            <a:pPr>
              <a:lnSpc>
                <a:spcPct val="90000"/>
              </a:lnSpc>
            </a:pPr>
            <a:r>
              <a:rPr lang="it-IT" altLang="it-IT" sz="2800" b="1" smtClean="0">
                <a:latin typeface="Arial" charset="0"/>
              </a:rPr>
              <a:t>Definizione degli obiettivi dell’indagine ecografica </a:t>
            </a:r>
            <a:r>
              <a:rPr lang="it-IT" altLang="it-IT" sz="2800" b="1" smtClean="0">
                <a:solidFill>
                  <a:schemeClr val="tx2"/>
                </a:solidFill>
                <a:latin typeface="Arial" charset="0"/>
              </a:rPr>
              <a:t>–</a:t>
            </a:r>
            <a:r>
              <a:rPr lang="it-IT" altLang="it-IT" sz="2800" b="1" smtClean="0">
                <a:latin typeface="Arial" charset="0"/>
              </a:rPr>
              <a:t> </a:t>
            </a:r>
            <a:r>
              <a:rPr lang="it-IT" altLang="it-IT" sz="2800" b="1" smtClean="0">
                <a:solidFill>
                  <a:schemeClr val="tx2"/>
                </a:solidFill>
                <a:latin typeface="Arial" charset="0"/>
              </a:rPr>
              <a:t>domande semplici alla sonda</a:t>
            </a:r>
          </a:p>
          <a:p>
            <a:pPr>
              <a:lnSpc>
                <a:spcPct val="90000"/>
              </a:lnSpc>
            </a:pPr>
            <a:r>
              <a:rPr lang="it-IT" altLang="it-IT" sz="2800" b="1" smtClean="0">
                <a:latin typeface="Arial" charset="0"/>
              </a:rPr>
              <a:t>Effettuazione dell’indagine ecografica </a:t>
            </a:r>
            <a:r>
              <a:rPr lang="it-IT" altLang="it-IT" sz="2800" b="1" smtClean="0">
                <a:solidFill>
                  <a:schemeClr val="tx2"/>
                </a:solidFill>
                <a:latin typeface="Arial" charset="0"/>
              </a:rPr>
              <a:t>–</a:t>
            </a:r>
            <a:r>
              <a:rPr lang="it-IT" altLang="it-IT" sz="2800" b="1" smtClean="0">
                <a:latin typeface="Arial" charset="0"/>
              </a:rPr>
              <a:t> </a:t>
            </a:r>
            <a:r>
              <a:rPr lang="it-IT" altLang="it-IT" sz="2800" b="1" smtClean="0">
                <a:solidFill>
                  <a:schemeClr val="tx2"/>
                </a:solidFill>
                <a:latin typeface="Arial" charset="0"/>
              </a:rPr>
              <a:t>risposte sì / no</a:t>
            </a:r>
          </a:p>
          <a:p>
            <a:pPr>
              <a:lnSpc>
                <a:spcPct val="90000"/>
              </a:lnSpc>
            </a:pPr>
            <a:r>
              <a:rPr lang="it-IT" altLang="it-IT" sz="2800" b="1" smtClean="0">
                <a:latin typeface="Arial" charset="0"/>
              </a:rPr>
              <a:t>Integrazione dei dati clinici con i dati ecografici e precisazione diagnosi</a:t>
            </a:r>
          </a:p>
          <a:p>
            <a:pPr>
              <a:lnSpc>
                <a:spcPct val="90000"/>
              </a:lnSpc>
            </a:pPr>
            <a:r>
              <a:rPr lang="it-IT" altLang="it-IT" sz="2800" b="1" smtClean="0">
                <a:latin typeface="Arial" charset="0"/>
              </a:rPr>
              <a:t>Intervento terapeutico con supporto ecografico per le procedure invasive</a:t>
            </a:r>
          </a:p>
          <a:p>
            <a:pPr>
              <a:lnSpc>
                <a:spcPct val="90000"/>
              </a:lnSpc>
            </a:pPr>
            <a:r>
              <a:rPr lang="it-IT" altLang="it-IT" sz="2800" b="1" smtClean="0">
                <a:latin typeface="Arial" charset="0"/>
              </a:rPr>
              <a:t>Verifica risposta ai trattamenti e monitoraggio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165475" y="577850"/>
            <a:ext cx="28432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37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  <a:endParaRPr lang="it-IT" altLang="it-IT" sz="1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1"/>
          <p:cNvSpPr txBox="1">
            <a:spLocks noChangeArrowheads="1"/>
          </p:cNvSpPr>
          <p:nvPr/>
        </p:nvSpPr>
        <p:spPr bwMode="auto">
          <a:xfrm>
            <a:off x="1476375" y="1944688"/>
            <a:ext cx="58324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7800"/>
              <a:t>Grazie per l’attenzione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34975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t-IT" altLang="it-IT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APPROCCIO AL PAZIENTE</a:t>
            </a:r>
            <a:r>
              <a:rPr lang="it-IT" altLang="it-IT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it-IT" altLang="it-IT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Gli strumenti rapidi di valutazione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1800"/>
            <a:ext cx="8208963" cy="4895850"/>
          </a:xfrm>
        </p:spPr>
        <p:txBody>
          <a:bodyPr/>
          <a:lstStyle/>
          <a:p>
            <a:r>
              <a:rPr lang="it-IT" altLang="it-IT" sz="2800" b="1" smtClean="0">
                <a:latin typeface="Arial" charset="0"/>
              </a:rPr>
              <a:t>Il problema</a:t>
            </a:r>
          </a:p>
          <a:p>
            <a:pPr lvl="1"/>
            <a:r>
              <a:rPr lang="it-IT" altLang="it-IT" sz="2400" b="1" smtClean="0">
                <a:solidFill>
                  <a:srgbClr val="FFFF00"/>
                </a:solidFill>
                <a:latin typeface="Arial" charset="0"/>
              </a:rPr>
              <a:t>EPIDEMIOLOGIA</a:t>
            </a:r>
          </a:p>
          <a:p>
            <a:r>
              <a:rPr lang="it-IT" altLang="it-IT" sz="2800" b="1" smtClean="0">
                <a:latin typeface="Arial" charset="0"/>
              </a:rPr>
              <a:t>Il paziente</a:t>
            </a:r>
          </a:p>
          <a:p>
            <a:pPr lvl="1"/>
            <a:r>
              <a:rPr lang="it-IT" altLang="it-IT" sz="2400" b="1" smtClean="0">
                <a:solidFill>
                  <a:srgbClr val="FFFF00"/>
                </a:solidFill>
                <a:latin typeface="Arial" charset="0"/>
              </a:rPr>
              <a:t>CLINICA</a:t>
            </a:r>
            <a:r>
              <a:rPr lang="it-IT" altLang="it-IT" sz="2400" b="1" smtClean="0">
                <a:latin typeface="Arial" charset="0"/>
              </a:rPr>
              <a:t>: anamnesi, parametri vitali, esame fisico</a:t>
            </a:r>
          </a:p>
          <a:p>
            <a:r>
              <a:rPr lang="it-IT" altLang="it-IT" sz="2800" b="1" smtClean="0">
                <a:latin typeface="Arial" charset="0"/>
              </a:rPr>
              <a:t>La struttura del sistema cuore-polmoni</a:t>
            </a:r>
          </a:p>
          <a:p>
            <a:pPr lvl="1"/>
            <a:r>
              <a:rPr lang="it-IT" altLang="it-IT" sz="2400" b="1" smtClean="0">
                <a:solidFill>
                  <a:srgbClr val="FFFF00"/>
                </a:solidFill>
                <a:latin typeface="Arial" charset="0"/>
              </a:rPr>
              <a:t>ECO</a:t>
            </a:r>
            <a:r>
              <a:rPr lang="it-IT" altLang="it-IT" sz="2400" b="1" smtClean="0">
                <a:latin typeface="Arial" charset="0"/>
              </a:rPr>
              <a:t> (+ Rx e TC)</a:t>
            </a:r>
          </a:p>
          <a:p>
            <a:r>
              <a:rPr lang="it-IT" altLang="it-IT" sz="2800" b="1" smtClean="0">
                <a:latin typeface="Arial" charset="0"/>
              </a:rPr>
              <a:t>La funzione cardio-circolatoria e respiratoria</a:t>
            </a:r>
          </a:p>
          <a:p>
            <a:pPr lvl="1"/>
            <a:r>
              <a:rPr lang="it-IT" altLang="it-IT" sz="2400" b="1" smtClean="0">
                <a:solidFill>
                  <a:srgbClr val="FFFF00"/>
                </a:solidFill>
                <a:latin typeface="Arial" charset="0"/>
              </a:rPr>
              <a:t>EGA</a:t>
            </a:r>
            <a:r>
              <a:rPr lang="it-IT" altLang="it-IT" sz="2400" b="1" smtClean="0">
                <a:latin typeface="Arial" charset="0"/>
              </a:rPr>
              <a:t> (+ laboratorio POC) </a:t>
            </a:r>
          </a:p>
          <a:p>
            <a:pPr lvl="1"/>
            <a:r>
              <a:rPr lang="it-IT" altLang="it-IT" sz="2400" b="1" smtClean="0">
                <a:solidFill>
                  <a:srgbClr val="FFFF00"/>
                </a:solidFill>
                <a:latin typeface="Arial" charset="0"/>
              </a:rPr>
              <a:t>ECG</a:t>
            </a:r>
            <a:endParaRPr lang="it-IT" altLang="it-IT" sz="2400" b="1" smtClean="0">
              <a:latin typeface="Arial" charset="0"/>
            </a:endParaRPr>
          </a:p>
          <a:p>
            <a:pPr lvl="1"/>
            <a:r>
              <a:rPr lang="it-IT" altLang="it-IT" sz="2400" b="1" smtClean="0">
                <a:solidFill>
                  <a:srgbClr val="FFFF00"/>
                </a:solidFill>
                <a:latin typeface="Arial" charset="0"/>
              </a:rPr>
              <a:t>ECO</a:t>
            </a:r>
            <a:endParaRPr lang="it-IT" altLang="it-IT" sz="2400" b="1" smtClean="0"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508625" y="5013325"/>
            <a:ext cx="33115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altLang="it-IT" b="1" i="1"/>
              <a:t>attività metabolica</a:t>
            </a:r>
          </a:p>
          <a:p>
            <a:pPr marL="342900" indent="-342900">
              <a:spcBef>
                <a:spcPct val="20000"/>
              </a:spcBef>
            </a:pPr>
            <a:r>
              <a:rPr lang="it-IT" altLang="it-IT" b="1" i="1"/>
              <a:t>attività elettrica</a:t>
            </a:r>
          </a:p>
          <a:p>
            <a:pPr marL="342900" indent="-342900">
              <a:spcBef>
                <a:spcPct val="20000"/>
              </a:spcBef>
            </a:pPr>
            <a:r>
              <a:rPr lang="it-IT" altLang="it-IT" b="1" i="1"/>
              <a:t>attività meccanica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  <p:bldP spid="614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ccorsa\Pictures\algorit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93763"/>
            <a:ext cx="733266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453312" cy="719138"/>
          </a:xfrm>
          <a:solidFill>
            <a:srgbClr val="FFFF99"/>
          </a:solidFill>
          <a:ln w="1270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it-IT" altLang="it-IT" sz="2800" smtClean="0">
                <a:solidFill>
                  <a:schemeClr val="bg1"/>
                </a:solidFill>
                <a:latin typeface="Trebuchet MS" pitchFamily="34" charset="0"/>
              </a:rPr>
              <a:t>WHILE DO: POLITRAUMA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704137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FFFF99"/>
                </a:solidFill>
                <a:latin typeface="Trebuchet MS" pitchFamily="34" charset="0"/>
              </a:rPr>
              <a:t>Endemico in tutto il mondo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000" b="1" smtClean="0">
              <a:solidFill>
                <a:srgbClr val="FFFF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FFFF99"/>
                </a:solidFill>
                <a:latin typeface="Trebuchet MS" pitchFamily="34" charset="0"/>
              </a:rPr>
              <a:t>La principale causa di morte nella fascia di età 15-44 anni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endParaRPr lang="it-IT" altLang="it-IT" sz="2000" smtClean="0">
              <a:solidFill>
                <a:srgbClr val="FFFF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La maggioranza delle morti evitabili è intraospedaliera, e costituisce più del 48% delle morti da trauma nel mondo occidentale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Queste morti sono tempo-dipendenti e riguardano: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1. la gestione delle vie aeree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2. i traumi toracici e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3. il controllo dello shock e dell’emorragia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smtClean="0">
              <a:solidFill>
                <a:srgbClr val="FFFF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FF99"/>
                </a:solidFill>
                <a:latin typeface="Trebuchet MS" pitchFamily="34" charset="0"/>
              </a:rPr>
              <a:t>L’ emorragia è la causa  principale di morte evitabile legata al trauma (80%) – dopo il trauma cranico. La sua sede più frequente  è l’ addome.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000" b="1" smtClean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2" name="Ovale 1"/>
          <p:cNvSpPr>
            <a:spLocks noChangeArrowheads="1"/>
          </p:cNvSpPr>
          <p:nvPr/>
        </p:nvSpPr>
        <p:spPr bwMode="auto">
          <a:xfrm>
            <a:off x="611188" y="5084763"/>
            <a:ext cx="8532812" cy="1223962"/>
          </a:xfrm>
          <a:prstGeom prst="ellipse">
            <a:avLst/>
          </a:prstGeom>
          <a:solidFill>
            <a:srgbClr val="FFFF66">
              <a:alpha val="34117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49908B-AB60-45E8-9D79-9934A50F1614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468438" y="1890713"/>
            <a:ext cx="18780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Pz.stabile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1979613" y="2303463"/>
            <a:ext cx="48577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782638" y="3184525"/>
            <a:ext cx="484187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E4A8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79388" y="3724275"/>
            <a:ext cx="17287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LAPAROTOMIA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39700" y="2470150"/>
            <a:ext cx="18573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FAST ++</a:t>
            </a:r>
          </a:p>
          <a:p>
            <a:pPr algn="ctr"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Peritonite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1116013" y="452438"/>
            <a:ext cx="7019925" cy="1189037"/>
          </a:xfrm>
          <a:prstGeom prst="rect">
            <a:avLst/>
          </a:prstGeom>
          <a:solidFill>
            <a:srgbClr val="FFFF99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ALGORITMO CLINICO-ECOGRAFICO INTEGRATO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1855788" y="2486025"/>
            <a:ext cx="928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FAST+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3068638" y="2492375"/>
            <a:ext cx="1143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FAST +-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2339975" y="3605213"/>
            <a:ext cx="2579688" cy="119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Lesioni distraenti</a:t>
            </a:r>
          </a:p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GCS&gt;14</a:t>
            </a:r>
          </a:p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Dinamica trauma</a:t>
            </a:r>
          </a:p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Ipotensione su scena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 flipH="1">
            <a:off x="4249738" y="4722813"/>
            <a:ext cx="536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 b="1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NO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467100" y="6113463"/>
            <a:ext cx="21844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FAST dopo 30-60’</a:t>
            </a:r>
          </a:p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ECOCOMPLETA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820988" y="4722813"/>
            <a:ext cx="4032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 b="1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SI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1978025" y="2852738"/>
            <a:ext cx="485775" cy="3346450"/>
          </a:xfrm>
          <a:prstGeom prst="downArrow">
            <a:avLst>
              <a:gd name="adj1" fmla="val 50000"/>
              <a:gd name="adj2" fmla="val 87514"/>
            </a:avLst>
          </a:prstGeom>
          <a:solidFill>
            <a:srgbClr val="00E4A8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979613" y="6164263"/>
            <a:ext cx="563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TC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865813" y="1879600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0000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Pz.instabile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540375" y="2381250"/>
            <a:ext cx="13890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FAST++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5913438" y="2708275"/>
            <a:ext cx="428625" cy="642938"/>
          </a:xfrm>
          <a:prstGeom prst="downArrow">
            <a:avLst>
              <a:gd name="adj1" fmla="val 54444"/>
              <a:gd name="adj2" fmla="val 50000"/>
            </a:avLst>
          </a:prstGeom>
          <a:solidFill>
            <a:srgbClr val="00E4A8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292725" y="3514725"/>
            <a:ext cx="1682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LAPAROTOMIA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475413" y="2246313"/>
            <a:ext cx="485775" cy="214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7053263" y="2349500"/>
            <a:ext cx="1285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FAST +--/-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7451725" y="2636838"/>
            <a:ext cx="484188" cy="1571625"/>
          </a:xfrm>
          <a:prstGeom prst="downArrow">
            <a:avLst>
              <a:gd name="adj1" fmla="val 50000"/>
              <a:gd name="adj2" fmla="val 50041"/>
            </a:avLst>
          </a:prstGeom>
          <a:solidFill>
            <a:srgbClr val="00E4A8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807200" y="4378325"/>
            <a:ext cx="22288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Altre cause di shock</a:t>
            </a:r>
          </a:p>
          <a:p>
            <a:pPr defTabSz="449263" eaLnBrk="1" hangingPunct="1"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80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Altra diagnostica</a:t>
            </a: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4284663" y="5229225"/>
            <a:ext cx="484187" cy="785813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00E4A8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2555875" y="5084763"/>
            <a:ext cx="812800" cy="1182687"/>
          </a:xfrm>
          <a:prstGeom prst="line">
            <a:avLst/>
          </a:prstGeom>
          <a:noFill/>
          <a:ln w="76200">
            <a:solidFill>
              <a:srgbClr val="00E4A8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348038" y="2825750"/>
            <a:ext cx="484187" cy="747713"/>
          </a:xfrm>
          <a:prstGeom prst="downArrow">
            <a:avLst>
              <a:gd name="adj1" fmla="val 50000"/>
              <a:gd name="adj2" fmla="val 77213"/>
            </a:avLst>
          </a:prstGeom>
          <a:solidFill>
            <a:srgbClr val="00E4A8"/>
          </a:solidFill>
          <a:ln w="25560">
            <a:solidFill>
              <a:srgbClr val="005C5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  <p:bldP spid="23559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 animBg="1"/>
      <p:bldP spid="23568" grpId="0"/>
      <p:bldP spid="23570" grpId="0"/>
      <p:bldP spid="23571" grpId="0" animBg="1"/>
      <p:bldP spid="23572" grpId="0"/>
      <p:bldP spid="23574" grpId="0"/>
      <p:bldP spid="23575" grpId="0" animBg="1"/>
      <p:bldP spid="23576" grpId="0"/>
      <p:bldP spid="23577" grpId="0" animBg="1"/>
      <p:bldP spid="23578" grpId="0" animBg="1"/>
      <p:bldP spid="235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3" y="188913"/>
            <a:ext cx="7543800" cy="685800"/>
          </a:xfrm>
        </p:spPr>
        <p:txBody>
          <a:bodyPr/>
          <a:lstStyle/>
          <a:p>
            <a:pPr>
              <a:defRPr/>
            </a:pPr>
            <a:r>
              <a:rPr lang="it-IT" altLang="it-IT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WHILE DO: DISPNEA</a:t>
            </a:r>
            <a:r>
              <a:rPr lang="it-IT" altLang="it-IT" sz="40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endParaRPr lang="it-IT" altLang="it-IT" sz="4000" dirty="0">
              <a:latin typeface="Comic Sans MS" pitchFamily="66" charset="0"/>
            </a:endParaRP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/>
        </p:nvGraphicFramePr>
        <p:xfrm>
          <a:off x="250825" y="1431925"/>
          <a:ext cx="8642350" cy="5242293"/>
        </p:xfrm>
        <a:graphic>
          <a:graphicData uri="http://schemas.openxmlformats.org/drawingml/2006/table">
            <a:tbl>
              <a:tblPr/>
              <a:tblGrid>
                <a:gridCol w="4321175"/>
                <a:gridCol w="1439863"/>
                <a:gridCol w="1439862"/>
                <a:gridCol w="1441450"/>
              </a:tblGrid>
              <a:tr h="457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CAUSE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PREV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MORT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Edema polmonare cardiogeno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76%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Polmonite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BCO riacutizzata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81%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Embolia polmonare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Sepsi grave con ALI/ARDS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Bronchite acuta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Asma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Neoplasie maligne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Versamento pleurico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Pneumotorace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Ascite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48" name="Rectangle 94"/>
          <p:cNvSpPr>
            <a:spLocks noChangeArrowheads="1"/>
          </p:cNvSpPr>
          <p:nvPr/>
        </p:nvSpPr>
        <p:spPr bwMode="auto">
          <a:xfrm>
            <a:off x="1116013" y="836613"/>
            <a:ext cx="713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rgbClr val="FFFF00"/>
                </a:solidFill>
                <a:latin typeface="Arial" charset="0"/>
              </a:rPr>
              <a:t>Ray P, et al. Crit Care 2006;10:R82. ED dyspnea – 514 pts &gt; 65 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26475" cy="328453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1331913" y="3059113"/>
            <a:ext cx="1884362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dry lung</a:t>
            </a:r>
          </a:p>
        </p:txBody>
      </p:sp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5580063" y="2997200"/>
            <a:ext cx="2376487" cy="792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wet lung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7800" y="4005263"/>
            <a:ext cx="4033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Normale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FF00"/>
                </a:solidFill>
              </a:rPr>
              <a:t>Embolia polmonare</a:t>
            </a:r>
          </a:p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Asma/BPCO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859338" y="4005263"/>
            <a:ext cx="40338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FFFF00"/>
                </a:solidFill>
              </a:rPr>
              <a:t>Edema polmonare cardiogeno</a:t>
            </a:r>
          </a:p>
          <a:p>
            <a:r>
              <a:rPr lang="it-IT" altLang="it-IT">
                <a:solidFill>
                  <a:schemeClr val="bg1"/>
                </a:solidFill>
              </a:rPr>
              <a:t>Edema polmonare lesionale</a:t>
            </a:r>
          </a:p>
          <a:p>
            <a:r>
              <a:rPr lang="it-IT" altLang="it-IT">
                <a:solidFill>
                  <a:schemeClr val="bg1"/>
                </a:solidFill>
              </a:rPr>
              <a:t>Polmonite interstiziale</a:t>
            </a:r>
          </a:p>
          <a:p>
            <a:r>
              <a:rPr lang="it-IT" altLang="it-IT">
                <a:solidFill>
                  <a:schemeClr val="bg1"/>
                </a:solidFill>
              </a:rPr>
              <a:t>Contusione polmonare</a:t>
            </a:r>
          </a:p>
          <a:p>
            <a:r>
              <a:rPr lang="it-IT" altLang="it-IT">
                <a:solidFill>
                  <a:schemeClr val="bg1"/>
                </a:solidFill>
              </a:rPr>
              <a:t>Fase precoce di addensamento o periferia di addensamento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7164388" y="3522663"/>
            <a:ext cx="1439862" cy="2455862"/>
            <a:chOff x="4513" y="2219"/>
            <a:chExt cx="907" cy="1547"/>
          </a:xfrm>
        </p:grpSpPr>
        <p:cxnSp>
          <p:nvCxnSpPr>
            <p:cNvPr id="9252" name="AutoShape 3"/>
            <p:cNvCxnSpPr>
              <a:cxnSpLocks noChangeShapeType="1"/>
              <a:endCxn id="9253" idx="0"/>
            </p:cNvCxnSpPr>
            <p:nvPr/>
          </p:nvCxnSpPr>
          <p:spPr bwMode="auto">
            <a:xfrm>
              <a:off x="4967" y="2219"/>
              <a:ext cx="0" cy="120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253" name="AutoShape 4"/>
            <p:cNvSpPr>
              <a:spLocks noChangeArrowheads="1"/>
            </p:cNvSpPr>
            <p:nvPr/>
          </p:nvSpPr>
          <p:spPr bwMode="auto">
            <a:xfrm>
              <a:off x="4513" y="3430"/>
              <a:ext cx="907" cy="336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PUMP FAILURE</a:t>
              </a:r>
            </a:p>
          </p:txBody>
        </p:sp>
      </p:grp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1908175" y="188913"/>
            <a:ext cx="5327650" cy="503237"/>
          </a:xfrm>
          <a:prstGeom prst="flowChartAlternateProcess">
            <a:avLst/>
          </a:prstGeom>
          <a:solidFill>
            <a:srgbClr val="0033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altLang="it-IT" sz="1600" b="1">
                <a:latin typeface="Arial" charset="0"/>
              </a:rPr>
              <a:t>INSUFFICIENZA RESPIRATORIA ACUTA</a:t>
            </a: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577850" y="1184275"/>
            <a:ext cx="3044825" cy="669925"/>
            <a:chOff x="364" y="746"/>
            <a:chExt cx="1918" cy="422"/>
          </a:xfrm>
        </p:grpSpPr>
        <p:cxnSp>
          <p:nvCxnSpPr>
            <p:cNvPr id="9250" name="AutoShape 7"/>
            <p:cNvCxnSpPr>
              <a:cxnSpLocks noChangeShapeType="1"/>
              <a:stCxn id="9248" idx="1"/>
              <a:endCxn id="9251" idx="0"/>
            </p:cNvCxnSpPr>
            <p:nvPr/>
          </p:nvCxnSpPr>
          <p:spPr bwMode="auto">
            <a:xfrm rot="10800000" flipV="1">
              <a:off x="795" y="746"/>
              <a:ext cx="1487" cy="187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9251" name="AutoShape 8"/>
            <p:cNvSpPr>
              <a:spLocks noChangeArrowheads="1"/>
            </p:cNvSpPr>
            <p:nvPr/>
          </p:nvSpPr>
          <p:spPr bwMode="auto">
            <a:xfrm>
              <a:off x="364" y="941"/>
              <a:ext cx="862" cy="227"/>
            </a:xfrm>
            <a:prstGeom prst="flowChartAlternateProcess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Gas o fluido</a:t>
              </a:r>
            </a:p>
          </p:txBody>
        </p:sp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3635375" y="704850"/>
            <a:ext cx="1873250" cy="1177925"/>
            <a:chOff x="2290" y="444"/>
            <a:chExt cx="1180" cy="742"/>
          </a:xfrm>
        </p:grpSpPr>
        <p:sp>
          <p:nvSpPr>
            <p:cNvPr id="9247" name="AutoShape 10"/>
            <p:cNvSpPr>
              <a:spLocks noChangeArrowheads="1"/>
            </p:cNvSpPr>
            <p:nvPr/>
          </p:nvSpPr>
          <p:spPr bwMode="auto">
            <a:xfrm>
              <a:off x="2290" y="850"/>
              <a:ext cx="1180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 polm</a:t>
              </a:r>
              <a:endParaRPr lang="it-IT" altLang="it-IT" sz="1600">
                <a:latin typeface="Arial" charset="0"/>
              </a:endParaRPr>
            </a:p>
          </p:txBody>
        </p:sp>
        <p:sp>
          <p:nvSpPr>
            <p:cNvPr id="9248" name="AutoShape 11"/>
            <p:cNvSpPr>
              <a:spLocks noChangeArrowheads="1"/>
            </p:cNvSpPr>
            <p:nvPr/>
          </p:nvSpPr>
          <p:spPr bwMode="auto">
            <a:xfrm>
              <a:off x="2290" y="578"/>
              <a:ext cx="1180" cy="336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ECO pleura</a:t>
              </a:r>
              <a:endParaRPr lang="it-IT" altLang="it-IT" sz="1600">
                <a:latin typeface="Arial" charset="0"/>
              </a:endParaRPr>
            </a:p>
          </p:txBody>
        </p:sp>
        <p:cxnSp>
          <p:nvCxnSpPr>
            <p:cNvPr id="9249" name="AutoShape 12"/>
            <p:cNvCxnSpPr>
              <a:cxnSpLocks noChangeShapeType="1"/>
              <a:stCxn id="9219" idx="2"/>
              <a:endCxn id="9248" idx="0"/>
            </p:cNvCxnSpPr>
            <p:nvPr/>
          </p:nvCxnSpPr>
          <p:spPr bwMode="auto">
            <a:xfrm>
              <a:off x="2880" y="444"/>
              <a:ext cx="0" cy="1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9168" name="Group 16"/>
          <p:cNvGrpSpPr>
            <a:grpSpLocks/>
          </p:cNvGrpSpPr>
          <p:nvPr/>
        </p:nvGrpSpPr>
        <p:grpSpPr bwMode="auto">
          <a:xfrm>
            <a:off x="6877050" y="5991225"/>
            <a:ext cx="2016125" cy="779463"/>
            <a:chOff x="4332" y="3774"/>
            <a:chExt cx="1270" cy="491"/>
          </a:xfrm>
        </p:grpSpPr>
        <p:sp>
          <p:nvSpPr>
            <p:cNvPr id="9245" name="AutoShape 17"/>
            <p:cNvSpPr>
              <a:spLocks noChangeArrowheads="1"/>
            </p:cNvSpPr>
            <p:nvPr/>
          </p:nvSpPr>
          <p:spPr bwMode="auto">
            <a:xfrm>
              <a:off x="4332" y="3929"/>
              <a:ext cx="1270" cy="336"/>
            </a:xfrm>
            <a:prstGeom prst="flowChartAlternateProcess">
              <a:avLst/>
            </a:prstGeom>
            <a:solidFill>
              <a:srgbClr val="000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VENTILAZIONE</a:t>
              </a:r>
            </a:p>
          </p:txBody>
        </p:sp>
        <p:cxnSp>
          <p:nvCxnSpPr>
            <p:cNvPr id="9246" name="AutoShape 18"/>
            <p:cNvCxnSpPr>
              <a:cxnSpLocks noChangeShapeType="1"/>
              <a:stCxn id="9253" idx="2"/>
              <a:endCxn id="9245" idx="0"/>
            </p:cNvCxnSpPr>
            <p:nvPr/>
          </p:nvCxnSpPr>
          <p:spPr bwMode="auto">
            <a:xfrm>
              <a:off x="4967" y="3774"/>
              <a:ext cx="0" cy="14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2555875" y="6021388"/>
            <a:ext cx="2016125" cy="533400"/>
          </a:xfrm>
          <a:prstGeom prst="flowChartAlternateProcess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it-IT" altLang="it-IT" sz="1600" b="1">
                <a:latin typeface="Arial" charset="0"/>
              </a:rPr>
              <a:t>DD </a:t>
            </a:r>
          </a:p>
          <a:p>
            <a:pPr algn="ctr"/>
            <a:r>
              <a:rPr lang="it-IT" altLang="it-IT" sz="1600" b="1">
                <a:latin typeface="Arial" charset="0"/>
              </a:rPr>
              <a:t>TERAPIA</a:t>
            </a:r>
          </a:p>
        </p:txBody>
      </p:sp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250825" y="5300663"/>
            <a:ext cx="2016125" cy="822325"/>
            <a:chOff x="158" y="3339"/>
            <a:chExt cx="1270" cy="518"/>
          </a:xfrm>
        </p:grpSpPr>
        <p:sp>
          <p:nvSpPr>
            <p:cNvPr id="9243" name="AutoShape 23"/>
            <p:cNvSpPr>
              <a:spLocks noChangeArrowheads="1"/>
            </p:cNvSpPr>
            <p:nvPr/>
          </p:nvSpPr>
          <p:spPr bwMode="auto">
            <a:xfrm>
              <a:off x="158" y="3521"/>
              <a:ext cx="1270" cy="336"/>
            </a:xfrm>
            <a:prstGeom prst="flowChartAlternateProcess">
              <a:avLst/>
            </a:prstGeom>
            <a:solidFill>
              <a:srgbClr val="000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DRENAGGIO</a:t>
              </a:r>
            </a:p>
          </p:txBody>
        </p:sp>
        <p:cxnSp>
          <p:nvCxnSpPr>
            <p:cNvPr id="9244" name="AutoShape 24"/>
            <p:cNvCxnSpPr>
              <a:cxnSpLocks noChangeShapeType="1"/>
            </p:cNvCxnSpPr>
            <p:nvPr/>
          </p:nvCxnSpPr>
          <p:spPr bwMode="auto">
            <a:xfrm flipH="1">
              <a:off x="793" y="3339"/>
              <a:ext cx="1" cy="14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494088" y="1895475"/>
            <a:ext cx="4391025" cy="1241425"/>
            <a:chOff x="2201" y="1194"/>
            <a:chExt cx="2766" cy="782"/>
          </a:xfrm>
        </p:grpSpPr>
        <p:cxnSp>
          <p:nvCxnSpPr>
            <p:cNvPr id="9240" name="AutoShape 26"/>
            <p:cNvCxnSpPr>
              <a:cxnSpLocks noChangeShapeType="1"/>
              <a:stCxn id="9247" idx="2"/>
            </p:cNvCxnSpPr>
            <p:nvPr/>
          </p:nvCxnSpPr>
          <p:spPr bwMode="auto">
            <a:xfrm rot="16200000" flipH="1">
              <a:off x="3533" y="541"/>
              <a:ext cx="782" cy="208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241" name="AutoShape 30"/>
            <p:cNvCxnSpPr>
              <a:cxnSpLocks noChangeShapeType="1"/>
              <a:stCxn id="9247" idx="2"/>
            </p:cNvCxnSpPr>
            <p:nvPr/>
          </p:nvCxnSpPr>
          <p:spPr bwMode="auto">
            <a:xfrm rot="5400000">
              <a:off x="2152" y="1243"/>
              <a:ext cx="777" cy="679"/>
            </a:xfrm>
            <a:prstGeom prst="bentConnector3">
              <a:avLst>
                <a:gd name="adj1" fmla="val 4993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242" name="AutoShape 31"/>
            <p:cNvCxnSpPr>
              <a:cxnSpLocks noChangeShapeType="1"/>
              <a:stCxn id="9247" idx="2"/>
            </p:cNvCxnSpPr>
            <p:nvPr/>
          </p:nvCxnSpPr>
          <p:spPr bwMode="auto">
            <a:xfrm rot="16200000" flipH="1">
              <a:off x="2841" y="1233"/>
              <a:ext cx="782" cy="70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49184" name="Group 32"/>
          <p:cNvGrpSpPr>
            <a:grpSpLocks/>
          </p:cNvGrpSpPr>
          <p:nvPr/>
        </p:nvGrpSpPr>
        <p:grpSpPr bwMode="auto">
          <a:xfrm>
            <a:off x="2449513" y="3514725"/>
            <a:ext cx="1798637" cy="2247900"/>
            <a:chOff x="2201" y="2214"/>
            <a:chExt cx="1133" cy="1416"/>
          </a:xfrm>
        </p:grpSpPr>
        <p:sp>
          <p:nvSpPr>
            <p:cNvPr id="9238" name="AutoShape 33"/>
            <p:cNvSpPr>
              <a:spLocks noChangeArrowheads="1"/>
            </p:cNvSpPr>
            <p:nvPr/>
          </p:nvSpPr>
          <p:spPr bwMode="auto">
            <a:xfrm>
              <a:off x="2427" y="3294"/>
              <a:ext cx="907" cy="336"/>
            </a:xfrm>
            <a:prstGeom prst="flowChartAlternateProcess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it-IT" altLang="it-IT" sz="1600" b="1">
                  <a:latin typeface="Arial" charset="0"/>
                </a:rPr>
                <a:t>LUNG FAILURE</a:t>
              </a:r>
            </a:p>
          </p:txBody>
        </p:sp>
        <p:cxnSp>
          <p:nvCxnSpPr>
            <p:cNvPr id="9239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2018" y="2397"/>
              <a:ext cx="1046" cy="68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pic>
        <p:nvPicPr>
          <p:cNvPr id="49190" name="m13479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500438"/>
            <a:ext cx="2255837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91" name="m9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844675"/>
            <a:ext cx="2232025" cy="167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92" name="m23604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3190875"/>
            <a:ext cx="2235200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93" name="m13932.wmv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194050"/>
            <a:ext cx="2233612" cy="167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94" name="m03979.wmv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3875" y="3192463"/>
            <a:ext cx="22352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Connettore 2 2"/>
          <p:cNvCxnSpPr>
            <a:cxnSpLocks noChangeShapeType="1"/>
            <a:stCxn id="9238" idx="2"/>
          </p:cNvCxnSpPr>
          <p:nvPr/>
        </p:nvCxnSpPr>
        <p:spPr bwMode="auto">
          <a:xfrm flipH="1">
            <a:off x="3527425" y="5762625"/>
            <a:ext cx="1588" cy="2301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4787900" y="6007100"/>
            <a:ext cx="2016125" cy="763588"/>
          </a:xfrm>
          <a:prstGeom prst="flowChartAlternateProcess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it-IT" altLang="it-IT" sz="1600" b="1">
                <a:latin typeface="Arial" charset="0"/>
              </a:rPr>
              <a:t>ECOCARDIO </a:t>
            </a:r>
          </a:p>
          <a:p>
            <a:pPr algn="ctr"/>
            <a:r>
              <a:rPr lang="it-IT" altLang="it-IT" sz="1600" b="1">
                <a:latin typeface="Arial" charset="0"/>
              </a:rPr>
              <a:t>DD</a:t>
            </a:r>
          </a:p>
          <a:p>
            <a:pPr algn="ctr"/>
            <a:r>
              <a:rPr lang="it-IT" altLang="it-IT" sz="1600" b="1">
                <a:latin typeface="Arial" charset="0"/>
              </a:rPr>
              <a:t>TERAPIA MIRATA</a:t>
            </a:r>
          </a:p>
        </p:txBody>
      </p:sp>
      <p:sp>
        <p:nvSpPr>
          <p:cNvPr id="53" name="AutoShape 33"/>
          <p:cNvSpPr>
            <a:spLocks noChangeArrowheads="1"/>
          </p:cNvSpPr>
          <p:nvPr/>
        </p:nvSpPr>
        <p:spPr bwMode="auto">
          <a:xfrm>
            <a:off x="5003800" y="5214938"/>
            <a:ext cx="1439863" cy="533400"/>
          </a:xfrm>
          <a:prstGeom prst="flowChartAlternateProcess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it-IT" altLang="it-IT" sz="1600" b="1">
                <a:latin typeface="Arial" charset="0"/>
              </a:rPr>
              <a:t>LUNG FAILURE</a:t>
            </a:r>
          </a:p>
        </p:txBody>
      </p:sp>
      <p:cxnSp>
        <p:nvCxnSpPr>
          <p:cNvPr id="55" name="Connettore 2 54"/>
          <p:cNvCxnSpPr>
            <a:cxnSpLocks noChangeShapeType="1"/>
            <a:stCxn id="53" idx="2"/>
          </p:cNvCxnSpPr>
          <p:nvPr/>
        </p:nvCxnSpPr>
        <p:spPr bwMode="auto">
          <a:xfrm flipH="1">
            <a:off x="5721350" y="5748338"/>
            <a:ext cx="3175" cy="2301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" name="Connettore 2 8"/>
          <p:cNvCxnSpPr>
            <a:cxnSpLocks noChangeShapeType="1"/>
            <a:endCxn id="53" idx="0"/>
          </p:cNvCxnSpPr>
          <p:nvPr/>
        </p:nvCxnSpPr>
        <p:spPr bwMode="auto">
          <a:xfrm>
            <a:off x="5724525" y="4846638"/>
            <a:ext cx="0" cy="3683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6659563" y="5589588"/>
            <a:ext cx="576262" cy="517525"/>
          </a:xfrm>
          <a:prstGeom prst="flowChartAlternateProcess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600" b="1">
                <a:latin typeface="Arial" charset="0"/>
              </a:rPr>
              <a:t>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90"/>
                </p:tgtEl>
              </p:cMediaNode>
            </p:video>
            <p:video>
              <p:cMediaNode>
                <p:cTn id="10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91"/>
                </p:tgtEl>
              </p:cMediaNode>
            </p:video>
            <p:video>
              <p:cMediaNode>
                <p:cTn id="1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92"/>
                </p:tgtEl>
              </p:cMediaNode>
            </p:video>
            <p:video>
              <p:cMediaNode>
                <p:cTn id="1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93"/>
                </p:tgtEl>
              </p:cMediaNode>
            </p:video>
            <p:vide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94"/>
                </p:tgtEl>
              </p:cMediaNode>
            </p:video>
          </p:childTnLst>
        </p:cTn>
      </p:par>
    </p:tnLst>
    <p:bldLst>
      <p:bldP spid="49172" grpId="0" animBg="1"/>
      <p:bldP spid="51" grpId="0" animBg="1"/>
      <p:bldP spid="53" grpId="0" animBg="1"/>
      <p:bldP spid="491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Group 3"/>
          <p:cNvGraphicFramePr>
            <a:graphicFrameLocks noGrp="1"/>
          </p:cNvGraphicFramePr>
          <p:nvPr>
            <p:ph idx="1"/>
          </p:nvPr>
        </p:nvGraphicFramePr>
        <p:xfrm>
          <a:off x="250825" y="957263"/>
          <a:ext cx="8642350" cy="5424487"/>
        </p:xfrm>
        <a:graphic>
          <a:graphicData uri="http://schemas.openxmlformats.org/drawingml/2006/table">
            <a:tbl>
              <a:tblPr/>
              <a:tblGrid>
                <a:gridCol w="3241675"/>
                <a:gridCol w="981075"/>
                <a:gridCol w="1898650"/>
                <a:gridCol w="1728788"/>
                <a:gridCol w="792162"/>
              </a:tblGrid>
              <a:tr h="498716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CAUSA</a:t>
                      </a: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Epid</a:t>
                      </a: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Anamnesi</a:t>
                      </a: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EO</a:t>
                      </a: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3E</a:t>
                      </a: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98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povolemia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98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possia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77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potermia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297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oni alterati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98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rombosi coronarica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98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romboembolia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plm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98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</a:t>
                      </a: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orace ipt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98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it-IT" alt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amponamento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11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it-IT" altLang="it-IT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ossici</a:t>
                      </a:r>
                    </a:p>
                  </a:txBody>
                  <a:tcPr marL="72000" marR="72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913"/>
            <a:ext cx="89646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it-IT" sz="2800" b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While do: ARRESTO</a:t>
            </a:r>
            <a:br>
              <a:rPr lang="en-GB" altLang="it-IT" sz="2800" b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altLang="it-IT" sz="2800" b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SINDROMI ECOGRAFICHE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448</TotalTime>
  <Words>723</Words>
  <Application>Microsoft Office PowerPoint</Application>
  <PresentationFormat>Presentazione su schermo (4:3)</PresentationFormat>
  <Paragraphs>287</Paragraphs>
  <Slides>18</Slides>
  <Notes>7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Times New Roman</vt:lpstr>
      <vt:lpstr>Arial</vt:lpstr>
      <vt:lpstr>Comic Sans MS</vt:lpstr>
      <vt:lpstr>Trebuchet MS</vt:lpstr>
      <vt:lpstr>Wingdings</vt:lpstr>
      <vt:lpstr>Tahoma</vt:lpstr>
      <vt:lpstr>Wingdings 3</vt:lpstr>
      <vt:lpstr>Presentazione vuota</vt:lpstr>
      <vt:lpstr>Corso Teorico-Pratico di  Ecografia in Medicina di Urgenza e Emergenza   I Livello Bologna Ottobre 2020</vt:lpstr>
      <vt:lpstr>APPROCCIO AL PAZIENTE  Gli strumenti rapidi di valutazione</vt:lpstr>
      <vt:lpstr>Diapositiva 3</vt:lpstr>
      <vt:lpstr>WHILE DO: POLITRAUMA</vt:lpstr>
      <vt:lpstr>Diapositiva 5</vt:lpstr>
      <vt:lpstr>WHILE DO: DISPNEA </vt:lpstr>
      <vt:lpstr>Diapositiva 7</vt:lpstr>
      <vt:lpstr>Diapositiva 8</vt:lpstr>
      <vt:lpstr>Diapositiva 9</vt:lpstr>
      <vt:lpstr>Diapositiva 10</vt:lpstr>
      <vt:lpstr>Diapositiva 11</vt:lpstr>
      <vt:lpstr>Diapositiva 12</vt:lpstr>
      <vt:lpstr>While do: ARRESTO SINDROMI ECOGRAFICHE</vt:lpstr>
      <vt:lpstr>Diapositiva 14</vt:lpstr>
      <vt:lpstr>Diapositiva 15</vt:lpstr>
      <vt:lpstr>APPROCCIO INTEGRATO CLINICO - ECOGRAFICO 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CIBINEL</dc:creator>
  <cp:lastModifiedBy>g.angelopulos</cp:lastModifiedBy>
  <cp:revision>340</cp:revision>
  <dcterms:created xsi:type="dcterms:W3CDTF">2013-07-05T14:46:29Z</dcterms:created>
  <dcterms:modified xsi:type="dcterms:W3CDTF">2021-05-10T10:57:36Z</dcterms:modified>
</cp:coreProperties>
</file>