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638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“Inserisci qui una citazione”.</a:t>
            </a:r>
          </a:p>
        </p:txBody>
      </p:sp>
      <p:sp>
        <p:nvSpPr>
          <p:cNvPr id="9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r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>
            <a:spLocks noGrp="1"/>
          </p:cNvSpPr>
          <p:nvPr>
            <p:ph type="pic" idx="21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olo Test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sz="half" idx="21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olo Testo"/>
          <p:cNvSpPr txBox="1"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Titolo Testo</a:t>
            </a:r>
          </a:p>
        </p:txBody>
      </p:sp>
      <p:sp>
        <p:nvSpPr>
          <p:cNvPr id="4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sz="half" idx="21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21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22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sz="half" idx="23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 IN PS"/>
          <p:cNvSpPr txBox="1">
            <a:spLocks noGrp="1"/>
          </p:cNvSpPr>
          <p:nvPr>
            <p:ph type="ctrTitle"/>
          </p:nvPr>
        </p:nvSpPr>
        <p:spPr>
          <a:xfrm>
            <a:off x="1137510" y="1061783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sz="900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CUS IN PS</a:t>
            </a:r>
          </a:p>
        </p:txBody>
      </p:sp>
      <p:sp>
        <p:nvSpPr>
          <p:cNvPr id="127" name="COMPRESSION ULTRASONOGRAPHY"/>
          <p:cNvSpPr txBox="1">
            <a:spLocks noGrp="1"/>
          </p:cNvSpPr>
          <p:nvPr>
            <p:ph type="subTitle" sz="quarter" idx="1"/>
          </p:nvPr>
        </p:nvSpPr>
        <p:spPr>
          <a:xfrm>
            <a:off x="1406543" y="4528541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COMPRESSION ULTRASONOGRAPHY</a:t>
            </a:r>
          </a:p>
        </p:txBody>
      </p:sp>
      <p:pic>
        <p:nvPicPr>
          <p:cNvPr id="128" name="Immagine" descr="Immagin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82624" y="5240156"/>
            <a:ext cx="5439552" cy="37196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29" name="Schermata 2018-11-22 alle 12.37.47.png" descr="Schermata 2018-11-22 alle 12.37.47.png"/>
          <p:cNvPicPr>
            <a:picLocks noChangeAspect="1"/>
          </p:cNvPicPr>
          <p:nvPr/>
        </p:nvPicPr>
        <p:blipFill>
          <a:blip r:embed="rId3" cstate="print">
            <a:extLst/>
          </a:blip>
          <a:srcRect b="36745"/>
          <a:stretch>
            <a:fillRect/>
          </a:stretch>
        </p:blipFill>
        <p:spPr>
          <a:xfrm>
            <a:off x="3289300" y="355600"/>
            <a:ext cx="6426200" cy="915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251" name="Gruppo"/>
          <p:cNvGrpSpPr/>
          <p:nvPr/>
        </p:nvGrpSpPr>
        <p:grpSpPr>
          <a:xfrm>
            <a:off x="2459848" y="755345"/>
            <a:ext cx="8705589" cy="1778579"/>
            <a:chOff x="0" y="0"/>
            <a:chExt cx="8705588" cy="1778577"/>
          </a:xfrm>
        </p:grpSpPr>
        <p:sp>
          <p:nvSpPr>
            <p:cNvPr id="249" name="Rettangolo"/>
            <p:cNvSpPr/>
            <p:nvPr/>
          </p:nvSpPr>
          <p:spPr>
            <a:xfrm>
              <a:off x="0" y="22862"/>
              <a:ext cx="8705589" cy="1755716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defRPr b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0" name="Diagnosi differenziale"/>
            <p:cNvSpPr txBox="1"/>
            <p:nvPr/>
          </p:nvSpPr>
          <p:spPr>
            <a:xfrm>
              <a:off x="0" y="0"/>
              <a:ext cx="8630992" cy="174994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hueOff val="7068543"/>
                    <a:satOff val="-63217"/>
                    <a:lumOff val="21330"/>
                  </a:schemeClr>
                </a:gs>
                <a:gs pos="100000">
                  <a:schemeClr val="accent6">
                    <a:hueOff val="10811956"/>
                    <a:satOff val="-58544"/>
                    <a:lumOff val="-973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5022" tIns="65022" rIns="65022" bIns="65022" numCol="1" anchor="ctr">
              <a:noAutofit/>
            </a:bodyPr>
            <a:lstStyle>
              <a:lvl1pPr>
                <a:defRPr b="1">
                  <a:solidFill>
                    <a:srgbClr val="0433FF"/>
                  </a:solidFill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  <a:uFill>
                    <a:solidFill>
                      <a:srgbClr val="0433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2400" b="0">
                  <a:solidFill>
                    <a:srgbClr val="FFFFFF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pPr>
              <a:r>
                <a:rPr sz="38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Diagnosi differenziale </a:t>
              </a:r>
            </a:p>
          </p:txBody>
        </p:sp>
      </p:grpSp>
      <p:sp>
        <p:nvSpPr>
          <p:cNvPr id="252" name="LINFANGITE…"/>
          <p:cNvSpPr txBox="1"/>
          <p:nvPr/>
        </p:nvSpPr>
        <p:spPr>
          <a:xfrm>
            <a:off x="1397571" y="4811622"/>
            <a:ext cx="3454401" cy="2289046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LINFANGITE 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ERISIPELA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CELLULITE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EMATOMI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CISTI DI BAKER</a:t>
            </a:r>
          </a:p>
        </p:txBody>
      </p:sp>
      <p:sp>
        <p:nvSpPr>
          <p:cNvPr id="253" name="LINFEDEMA…"/>
          <p:cNvSpPr txBox="1"/>
          <p:nvPr/>
        </p:nvSpPr>
        <p:spPr>
          <a:xfrm>
            <a:off x="7024099" y="5027522"/>
            <a:ext cx="4802294" cy="1857246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LINFEDEMA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INSUFF. VENOSA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SDR POST-TROMBOTICA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/>
              <a:t>SCOMPENSO</a:t>
            </a:r>
          </a:p>
        </p:txBody>
      </p:sp>
      <p:pic>
        <p:nvPicPr>
          <p:cNvPr id="254" name="Schermata 2019-02-13 alle 12.25.59.png" descr="Schermata 2019-02-13 alle 12.25.5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544996" y="2348088"/>
            <a:ext cx="8705992" cy="8200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Diagnosi di TVP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8000" b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pPr>
            <a:r>
              <a:rPr sz="50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latin typeface="Arial"/>
                <a:ea typeface="Arial"/>
                <a:cs typeface="Arial"/>
                <a:sym typeface="Arial"/>
              </a:rPr>
              <a:t>Diagnosi di TVP</a:t>
            </a:r>
          </a:p>
        </p:txBody>
      </p:sp>
      <p:sp>
        <p:nvSpPr>
          <p:cNvPr id="257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D-DIMERO"/>
          <p:cNvSpPr txBox="1"/>
          <p:nvPr/>
        </p:nvSpPr>
        <p:spPr>
          <a:xfrm>
            <a:off x="3584222" y="579214"/>
            <a:ext cx="583635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638951" indent="-638951" defTabSz="1300480">
              <a:lnSpc>
                <a:spcPct val="90000"/>
              </a:lnSpc>
              <a:defRPr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8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D-DIMERO</a:t>
            </a:r>
          </a:p>
        </p:txBody>
      </p:sp>
      <p:sp>
        <p:nvSpPr>
          <p:cNvPr id="259" name="Un aumento dei D-dimeri si osserva quindi con estrema frequenza in una grande varietà di situazioni cliniche (CID, neoplasie, angina instabile, infarto miocardico, eclampsia, infezioni, malattie epatiche e renali, chirurgia, trauma) e condizioni fisiolog"/>
          <p:cNvSpPr txBox="1"/>
          <p:nvPr/>
        </p:nvSpPr>
        <p:spPr>
          <a:xfrm>
            <a:off x="835461" y="2104398"/>
            <a:ext cx="10920872" cy="2898178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Un </a:t>
            </a:r>
            <a:r>
              <a:rPr sz="3000" b="1">
                <a:latin typeface="Arial"/>
                <a:ea typeface="Arial"/>
                <a:cs typeface="Arial"/>
                <a:sym typeface="Arial"/>
              </a:rPr>
              <a:t>aumento</a:t>
            </a:r>
            <a:r>
              <a:rPr sz="3000"/>
              <a:t> dei D-dimeri si osserva quindi con estrema frequenza </a:t>
            </a:r>
            <a:r>
              <a:rPr sz="3000" b="1">
                <a:latin typeface="Arial"/>
                <a:ea typeface="Arial"/>
                <a:cs typeface="Arial"/>
                <a:sym typeface="Arial"/>
              </a:rPr>
              <a:t>in una grande varietà di situazioni cliniche </a:t>
            </a:r>
            <a:r>
              <a:rPr sz="3000"/>
              <a:t>(CID, neoplasie, angina instabile, infarto miocardico, eclampsia, infezioni, malattie epatiche e renali, chirurgia, trauma) e condizioni fisiologiche (gravidanza, età avanzata)</a:t>
            </a:r>
          </a:p>
        </p:txBody>
      </p:sp>
      <p:sp>
        <p:nvSpPr>
          <p:cNvPr id="260" name="Il dosaggio dei D-Dimeri si è pertanto dimostrato estremamente sensibile (ovvero positivo in molte circostanze), ma scarsamente specifico per la presenza di trombi"/>
          <p:cNvSpPr/>
          <p:nvPr/>
        </p:nvSpPr>
        <p:spPr>
          <a:xfrm>
            <a:off x="3226364" y="5865706"/>
            <a:ext cx="9112392" cy="184478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000"/>
              <a:t>Il dosaggio dei D-Dimeri si è pertanto dimostrato </a:t>
            </a:r>
            <a:r>
              <a:rPr sz="3000" b="1"/>
              <a:t>estremamente sensibile </a:t>
            </a:r>
            <a:r>
              <a:rPr sz="3000"/>
              <a:t>(ovvero positivo in molte circostanze), ma </a:t>
            </a:r>
            <a:r>
              <a:rPr sz="3000" b="1"/>
              <a:t>scarsamente specifico </a:t>
            </a:r>
            <a:r>
              <a:rPr sz="3000"/>
              <a:t>per la presenza di trombi</a:t>
            </a:r>
          </a:p>
        </p:txBody>
      </p:sp>
      <p:sp>
        <p:nvSpPr>
          <p:cNvPr id="261" name="Valore Predittivo Negativo elevato !"/>
          <p:cNvSpPr/>
          <p:nvPr/>
        </p:nvSpPr>
        <p:spPr>
          <a:xfrm>
            <a:off x="5283200" y="8432800"/>
            <a:ext cx="5588000" cy="981184"/>
          </a:xfrm>
          <a:prstGeom prst="rect">
            <a:avLst/>
          </a:prstGeom>
          <a:solidFill>
            <a:srgbClr val="CC006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/>
            </a:pPr>
            <a:r>
              <a:rPr sz="3000" b="1"/>
              <a:t>Valore Predittivo Negativo elevato 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Doppio clic per modifica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Rettangolo"/>
          <p:cNvSpPr/>
          <p:nvPr/>
        </p:nvSpPr>
        <p:spPr>
          <a:xfrm>
            <a:off x="812799" y="6502400"/>
            <a:ext cx="11887201" cy="2743200"/>
          </a:xfrm>
          <a:prstGeom prst="rect">
            <a:avLst/>
          </a:prstGeom>
          <a:gradFill>
            <a:gsLst>
              <a:gs pos="0">
                <a:srgbClr val="92DA46"/>
              </a:gs>
              <a:gs pos="50000">
                <a:srgbClr val="7AB73A"/>
              </a:gs>
              <a:gs pos="100000">
                <a:srgbClr val="537E25"/>
              </a:gs>
            </a:gsLst>
            <a:lin ang="1350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marL="487680" indent="-487680"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Ecografia"/>
          <p:cNvSpPr txBox="1"/>
          <p:nvPr/>
        </p:nvSpPr>
        <p:spPr>
          <a:xfrm>
            <a:off x="3584222" y="562121"/>
            <a:ext cx="583635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638951" indent="-638951" defTabSz="1300480">
              <a:lnSpc>
                <a:spcPct val="90000"/>
              </a:lnSpc>
              <a:defRPr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8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Ecografia</a:t>
            </a:r>
          </a:p>
        </p:txBody>
      </p:sp>
      <p:sp>
        <p:nvSpPr>
          <p:cNvPr id="267" name="L’ecografia venosa, basata sulla compressione delle vene (CUS), è attualmente la metodica quasi esclusiva adottata per la diagnosi di TVP…"/>
          <p:cNvSpPr txBox="1"/>
          <p:nvPr/>
        </p:nvSpPr>
        <p:spPr>
          <a:xfrm>
            <a:off x="812799" y="1828800"/>
            <a:ext cx="11480801" cy="4067281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L’ecografia venosa, basata sulla compressione delle vene (CUS), è attualmente la metodica quasi esclusiva adottata per la diagnosi di TVP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2 sono le possibili strategie di CUS da adottare nei pz con sospetta TVP di gamba: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400"/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rPr>
              <a:t>CUS seriali delle sole vene prossimali</a:t>
            </a:r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40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rPr>
              <a:t>CUS completa di tutte le vene profonde</a:t>
            </a:r>
          </a:p>
        </p:txBody>
      </p:sp>
      <p:sp>
        <p:nvSpPr>
          <p:cNvPr id="268" name="TVP Recidiva…"/>
          <p:cNvSpPr txBox="1"/>
          <p:nvPr/>
        </p:nvSpPr>
        <p:spPr>
          <a:xfrm>
            <a:off x="1523999" y="6502400"/>
            <a:ext cx="11074401" cy="2108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0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</a:rPr>
              <a:t>TVP Recidiva</a:t>
            </a:r>
          </a:p>
          <a:p>
            <a:pPr algn="l" defTabSz="1300480">
              <a:lnSpc>
                <a:spcPct val="80000"/>
              </a:lnSpc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000"/>
              <a:t>la CUS non è utile a meno di documentazione su sede ed estensione del residuo post-trombotico</a:t>
            </a:r>
          </a:p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000"/>
              <a:t>ci si affida al D-dimero a meno che la clinica non sia presente da più di 7 giorni</a:t>
            </a:r>
          </a:p>
        </p:txBody>
      </p:sp>
      <p:sp>
        <p:nvSpPr>
          <p:cNvPr id="269" name="!"/>
          <p:cNvSpPr txBox="1"/>
          <p:nvPr/>
        </p:nvSpPr>
        <p:spPr>
          <a:xfrm>
            <a:off x="812799" y="7010400"/>
            <a:ext cx="711201" cy="205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360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13600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</a:rPr>
              <a:t>!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Un corretto iter diagnostico della TVP si basa su una strategia che combina metodi obiettivi e sensibili:…"/>
          <p:cNvSpPr txBox="1"/>
          <p:nvPr/>
        </p:nvSpPr>
        <p:spPr>
          <a:xfrm>
            <a:off x="782319" y="1399509"/>
            <a:ext cx="11440162" cy="4816349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 b="1">
                <a:latin typeface="Arial"/>
                <a:ea typeface="Arial"/>
                <a:cs typeface="Arial"/>
                <a:sym typeface="Arial"/>
              </a:rPr>
              <a:t>Un corretto iter diagnostico della TVP si basa su una strategia che combina metodi obiettivi e sensibili: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la stratificazione clinica del rischio (score di Wells)</a:t>
            </a:r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 una ecografia vascolare (CUS) </a:t>
            </a:r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  <a:p>
            <a:pPr lvl="1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dosaggio del D-dimero (alto VPN, applicato alla diagnosi di TVP serve solo per escludere, se normale, ma non per confermare, se alterato)</a:t>
            </a:r>
          </a:p>
        </p:txBody>
      </p:sp>
      <p:pic>
        <p:nvPicPr>
          <p:cNvPr id="273" name="Schermata 2019-02-13 alle 12.41.25.png" descr="Schermata 2019-02-13 alle 12.41.2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732196" y="-487681"/>
            <a:ext cx="5599290" cy="5707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ttangolo"/>
          <p:cNvSpPr/>
          <p:nvPr/>
        </p:nvSpPr>
        <p:spPr>
          <a:xfrm>
            <a:off x="10062916" y="8466666"/>
            <a:ext cx="2458721" cy="575735"/>
          </a:xfrm>
          <a:prstGeom prst="rect">
            <a:avLst/>
          </a:prstGeom>
          <a:solidFill>
            <a:srgbClr val="FF99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" name="Rettangolo"/>
          <p:cNvSpPr/>
          <p:nvPr/>
        </p:nvSpPr>
        <p:spPr>
          <a:xfrm>
            <a:off x="5224497" y="8466666"/>
            <a:ext cx="3278295" cy="575735"/>
          </a:xfrm>
          <a:prstGeom prst="rect">
            <a:avLst/>
          </a:prstGeom>
          <a:solidFill>
            <a:srgbClr val="99FF66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7" name="Rettangolo"/>
          <p:cNvSpPr/>
          <p:nvPr/>
        </p:nvSpPr>
        <p:spPr>
          <a:xfrm>
            <a:off x="541866" y="6904284"/>
            <a:ext cx="2664179" cy="512517"/>
          </a:xfrm>
          <a:prstGeom prst="rect">
            <a:avLst/>
          </a:prstGeom>
          <a:solidFill>
            <a:srgbClr val="FF99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8" name="Rettangolo"/>
          <p:cNvSpPr/>
          <p:nvPr/>
        </p:nvSpPr>
        <p:spPr>
          <a:xfrm>
            <a:off x="7599680" y="7003626"/>
            <a:ext cx="2869637" cy="717975"/>
          </a:xfrm>
          <a:prstGeom prst="rect">
            <a:avLst/>
          </a:prstGeom>
          <a:solidFill>
            <a:srgbClr val="CCFFCC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9" name="Rettangolo"/>
          <p:cNvSpPr/>
          <p:nvPr/>
        </p:nvSpPr>
        <p:spPr>
          <a:xfrm>
            <a:off x="8322168" y="3759200"/>
            <a:ext cx="1228232" cy="370276"/>
          </a:xfrm>
          <a:prstGeom prst="rect">
            <a:avLst/>
          </a:prstGeom>
          <a:solidFill>
            <a:srgbClr val="CCFFCC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0" name="Rettangolo"/>
          <p:cNvSpPr/>
          <p:nvPr/>
        </p:nvSpPr>
        <p:spPr>
          <a:xfrm>
            <a:off x="4876800" y="4759395"/>
            <a:ext cx="1332089" cy="438010"/>
          </a:xfrm>
          <a:prstGeom prst="rect">
            <a:avLst/>
          </a:prstGeom>
          <a:solidFill>
            <a:srgbClr val="CCFFCC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1" name="Rettangolo"/>
          <p:cNvSpPr/>
          <p:nvPr/>
        </p:nvSpPr>
        <p:spPr>
          <a:xfrm>
            <a:off x="1072444" y="5892800"/>
            <a:ext cx="1537547" cy="408658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Rettangolo"/>
          <p:cNvSpPr/>
          <p:nvPr/>
        </p:nvSpPr>
        <p:spPr>
          <a:xfrm>
            <a:off x="853439" y="4791004"/>
            <a:ext cx="1946206" cy="408659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Rettangolo"/>
          <p:cNvSpPr/>
          <p:nvPr/>
        </p:nvSpPr>
        <p:spPr>
          <a:xfrm>
            <a:off x="507999" y="3759200"/>
            <a:ext cx="2661921" cy="370276"/>
          </a:xfrm>
          <a:prstGeom prst="rect">
            <a:avLst/>
          </a:prstGeom>
          <a:solidFill>
            <a:srgbClr val="C0C0C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Rettangolo"/>
          <p:cNvSpPr/>
          <p:nvPr/>
        </p:nvSpPr>
        <p:spPr>
          <a:xfrm>
            <a:off x="2734168" y="2305191"/>
            <a:ext cx="5393832" cy="438009"/>
          </a:xfrm>
          <a:prstGeom prst="rect">
            <a:avLst/>
          </a:prstGeom>
          <a:solidFill>
            <a:srgbClr val="CCFF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Rettangolo"/>
          <p:cNvSpPr/>
          <p:nvPr/>
        </p:nvSpPr>
        <p:spPr>
          <a:xfrm>
            <a:off x="10566400" y="4572000"/>
            <a:ext cx="2050063" cy="819574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Rettangolo"/>
          <p:cNvSpPr/>
          <p:nvPr/>
        </p:nvSpPr>
        <p:spPr>
          <a:xfrm>
            <a:off x="8335715" y="5892800"/>
            <a:ext cx="1433690" cy="575734"/>
          </a:xfrm>
          <a:prstGeom prst="rect">
            <a:avLst/>
          </a:prstGeom>
          <a:solidFill>
            <a:srgbClr val="CCFFCC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7" name="Rettangolo"/>
          <p:cNvSpPr/>
          <p:nvPr/>
        </p:nvSpPr>
        <p:spPr>
          <a:xfrm>
            <a:off x="8030915" y="4775200"/>
            <a:ext cx="2032001" cy="438009"/>
          </a:xfrm>
          <a:prstGeom prst="rect">
            <a:avLst/>
          </a:prstGeom>
          <a:solidFill>
            <a:srgbClr val="FF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8" name="Rettangolo"/>
          <p:cNvSpPr/>
          <p:nvPr/>
        </p:nvSpPr>
        <p:spPr>
          <a:xfrm>
            <a:off x="4470400" y="1523999"/>
            <a:ext cx="1946205" cy="575735"/>
          </a:xfrm>
          <a:prstGeom prst="rect">
            <a:avLst/>
          </a:prstGeom>
          <a:solidFill>
            <a:srgbClr val="FFCC99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Sospetta TVP"/>
          <p:cNvSpPr txBox="1"/>
          <p:nvPr/>
        </p:nvSpPr>
        <p:spPr>
          <a:xfrm>
            <a:off x="4556195" y="1584959"/>
            <a:ext cx="1819770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Sospetta TVP</a:t>
            </a:r>
          </a:p>
        </p:txBody>
      </p:sp>
      <p:sp>
        <p:nvSpPr>
          <p:cNvPr id="290" name="CUS prossimale"/>
          <p:cNvSpPr txBox="1"/>
          <p:nvPr/>
        </p:nvSpPr>
        <p:spPr>
          <a:xfrm>
            <a:off x="8113700" y="4775200"/>
            <a:ext cx="1794183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CUS prossimale</a:t>
            </a:r>
          </a:p>
        </p:txBody>
      </p:sp>
      <p:sp>
        <p:nvSpPr>
          <p:cNvPr id="291" name="Negativa"/>
          <p:cNvSpPr txBox="1"/>
          <p:nvPr/>
        </p:nvSpPr>
        <p:spPr>
          <a:xfrm>
            <a:off x="8437315" y="5994400"/>
            <a:ext cx="1044982" cy="389270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Negativa</a:t>
            </a:r>
          </a:p>
        </p:txBody>
      </p:sp>
      <p:sp>
        <p:nvSpPr>
          <p:cNvPr id="292" name="Positiva =…"/>
          <p:cNvSpPr txBox="1"/>
          <p:nvPr/>
        </p:nvSpPr>
        <p:spPr>
          <a:xfrm>
            <a:off x="10570916" y="4673600"/>
            <a:ext cx="2027485" cy="55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60000"/>
              </a:lnSpc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Positiva = </a:t>
            </a:r>
          </a:p>
          <a:p>
            <a:pPr defTabSz="1300480">
              <a:lnSpc>
                <a:spcPct val="60000"/>
              </a:lnSpc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TVP prossimale</a:t>
            </a:r>
          </a:p>
        </p:txBody>
      </p:sp>
      <p:sp>
        <p:nvSpPr>
          <p:cNvPr id="293" name="Calcolare lo Score di Wells (probabilità pre-test)"/>
          <p:cNvSpPr txBox="1"/>
          <p:nvPr/>
        </p:nvSpPr>
        <p:spPr>
          <a:xfrm>
            <a:off x="2835768" y="2336800"/>
            <a:ext cx="4979180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Calcolare lo Score di Wells (probabilità pre-test)</a:t>
            </a:r>
          </a:p>
        </p:txBody>
      </p:sp>
      <p:sp>
        <p:nvSpPr>
          <p:cNvPr id="294" name="Basso o Intermedio"/>
          <p:cNvSpPr txBox="1"/>
          <p:nvPr/>
        </p:nvSpPr>
        <p:spPr>
          <a:xfrm>
            <a:off x="736035" y="3759200"/>
            <a:ext cx="2112303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Basso o Intermedio</a:t>
            </a:r>
          </a:p>
        </p:txBody>
      </p:sp>
      <p:sp>
        <p:nvSpPr>
          <p:cNvPr id="295" name="Alto"/>
          <p:cNvSpPr txBox="1"/>
          <p:nvPr/>
        </p:nvSpPr>
        <p:spPr>
          <a:xfrm>
            <a:off x="8629226" y="3759200"/>
            <a:ext cx="536660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Alto</a:t>
            </a:r>
          </a:p>
        </p:txBody>
      </p:sp>
      <p:sp>
        <p:nvSpPr>
          <p:cNvPr id="296" name="D-dimero*"/>
          <p:cNvSpPr txBox="1"/>
          <p:nvPr/>
        </p:nvSpPr>
        <p:spPr>
          <a:xfrm>
            <a:off x="1160497" y="4791004"/>
            <a:ext cx="140885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D-dimero</a:t>
            </a:r>
            <a:r>
              <a:rPr sz="1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*</a:t>
            </a:r>
          </a:p>
        </p:txBody>
      </p:sp>
      <p:sp>
        <p:nvSpPr>
          <p:cNvPr id="297" name="Negativo"/>
          <p:cNvSpPr txBox="1"/>
          <p:nvPr/>
        </p:nvSpPr>
        <p:spPr>
          <a:xfrm>
            <a:off x="1228230" y="5908604"/>
            <a:ext cx="1044983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Negativo</a:t>
            </a:r>
          </a:p>
        </p:txBody>
      </p:sp>
      <p:sp>
        <p:nvSpPr>
          <p:cNvPr id="298" name="Esclusione della TVP"/>
          <p:cNvSpPr txBox="1"/>
          <p:nvPr/>
        </p:nvSpPr>
        <p:spPr>
          <a:xfrm>
            <a:off x="571217" y="6967502"/>
            <a:ext cx="2298711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Esclusione della TVP</a:t>
            </a:r>
          </a:p>
        </p:txBody>
      </p:sp>
      <p:sp>
        <p:nvSpPr>
          <p:cNvPr id="299" name="Positivo"/>
          <p:cNvSpPr txBox="1"/>
          <p:nvPr/>
        </p:nvSpPr>
        <p:spPr>
          <a:xfrm>
            <a:off x="4876800" y="4775200"/>
            <a:ext cx="1329832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Positivo</a:t>
            </a:r>
          </a:p>
        </p:txBody>
      </p:sp>
      <p:sp>
        <p:nvSpPr>
          <p:cNvPr id="300" name="Ecografia delle vene…"/>
          <p:cNvSpPr txBox="1"/>
          <p:nvPr/>
        </p:nvSpPr>
        <p:spPr>
          <a:xfrm>
            <a:off x="7624515" y="7109741"/>
            <a:ext cx="2946401" cy="552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lnSpc>
                <a:spcPct val="60000"/>
              </a:lnSpc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Ecografia delle vene </a:t>
            </a:r>
          </a:p>
          <a:p>
            <a:pPr defTabSz="1300480">
              <a:lnSpc>
                <a:spcPct val="60000"/>
              </a:lnSpc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/>
              <a:t>profonde del polpaccio</a:t>
            </a:r>
          </a:p>
        </p:txBody>
      </p:sp>
      <p:sp>
        <p:nvSpPr>
          <p:cNvPr id="301" name="Negativa = Non TVPDI"/>
          <p:cNvSpPr txBox="1"/>
          <p:nvPr/>
        </p:nvSpPr>
        <p:spPr>
          <a:xfrm>
            <a:off x="5556391" y="8579555"/>
            <a:ext cx="2457435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lnSpc>
                <a:spcPct val="8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Negativa = Non TVPDI</a:t>
            </a:r>
          </a:p>
        </p:txBody>
      </p:sp>
      <p:sp>
        <p:nvSpPr>
          <p:cNvPr id="302" name="Positiva = TVPDI"/>
          <p:cNvSpPr txBox="1"/>
          <p:nvPr/>
        </p:nvSpPr>
        <p:spPr>
          <a:xfrm>
            <a:off x="10358151" y="8563285"/>
            <a:ext cx="1872764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defTabSz="1300480">
              <a:lnSpc>
                <a:spcPct val="80000"/>
              </a:lnSpc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/>
            </a:pPr>
            <a:r>
              <a:rPr sz="1800"/>
              <a:t>Positiva = TVPDI</a:t>
            </a:r>
          </a:p>
        </p:txBody>
      </p:sp>
      <p:sp>
        <p:nvSpPr>
          <p:cNvPr id="303" name="Linea"/>
          <p:cNvSpPr/>
          <p:nvPr/>
        </p:nvSpPr>
        <p:spPr>
          <a:xfrm>
            <a:off x="5479626" y="2099733"/>
            <a:ext cx="1" cy="20545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04" name="Linea Linea" descr="Linea Linea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065309">
            <a:off x="8952920" y="8041357"/>
            <a:ext cx="2423192" cy="76201"/>
          </a:xfrm>
          <a:prstGeom prst="rect">
            <a:avLst/>
          </a:prstGeom>
        </p:spPr>
      </p:pic>
      <p:sp>
        <p:nvSpPr>
          <p:cNvPr id="306" name="* il dosaggio del D-dimero non è attendibile se la clinica è presente da più di 7-10 giorni, così come in gravidanza"/>
          <p:cNvSpPr txBox="1"/>
          <p:nvPr/>
        </p:nvSpPr>
        <p:spPr>
          <a:xfrm>
            <a:off x="101599" y="9259146"/>
            <a:ext cx="12090401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*</a:t>
            </a:r>
            <a:r>
              <a:rPr sz="1800"/>
              <a:t> il dosaggio del D-dimero non è attendibile se la clinica è presente da più di 7-10 giorni, così come in gravidanza</a:t>
            </a:r>
          </a:p>
        </p:txBody>
      </p:sp>
      <p:pic>
        <p:nvPicPr>
          <p:cNvPr id="307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1497188" y="4430042"/>
            <a:ext cx="690317" cy="76201"/>
          </a:xfrm>
          <a:prstGeom prst="rect">
            <a:avLst/>
          </a:prstGeom>
        </p:spPr>
      </p:pic>
      <p:pic>
        <p:nvPicPr>
          <p:cNvPr id="309" name="Linea Linea" descr="Linea Linea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0355434">
            <a:off x="10022695" y="4907562"/>
            <a:ext cx="583925" cy="76201"/>
          </a:xfrm>
          <a:prstGeom prst="rect">
            <a:avLst/>
          </a:prstGeom>
        </p:spPr>
      </p:pic>
      <p:pic>
        <p:nvPicPr>
          <p:cNvPr id="311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701758" y="5547642"/>
            <a:ext cx="690316" cy="76201"/>
          </a:xfrm>
          <a:prstGeom prst="rect">
            <a:avLst/>
          </a:prstGeom>
        </p:spPr>
      </p:pic>
      <p:pic>
        <p:nvPicPr>
          <p:cNvPr id="313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1517508" y="5547642"/>
            <a:ext cx="690317" cy="76201"/>
          </a:xfrm>
          <a:prstGeom prst="rect">
            <a:avLst/>
          </a:prstGeom>
        </p:spPr>
      </p:pic>
      <p:pic>
        <p:nvPicPr>
          <p:cNvPr id="315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1540086" y="6568158"/>
            <a:ext cx="690317" cy="76201"/>
          </a:xfrm>
          <a:prstGeom prst="rect">
            <a:avLst/>
          </a:prstGeom>
        </p:spPr>
      </p:pic>
      <p:pic>
        <p:nvPicPr>
          <p:cNvPr id="317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701758" y="6669758"/>
            <a:ext cx="690316" cy="76201"/>
          </a:xfrm>
          <a:prstGeom prst="rect">
            <a:avLst/>
          </a:prstGeom>
        </p:spPr>
      </p:pic>
      <p:pic>
        <p:nvPicPr>
          <p:cNvPr id="319" name="Linea Linea" descr="Linea Linea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9778272">
            <a:off x="6618440" y="8041358"/>
            <a:ext cx="2520150" cy="76201"/>
          </a:xfrm>
          <a:prstGeom prst="rect">
            <a:avLst/>
          </a:prstGeom>
        </p:spPr>
      </p:pic>
      <p:sp>
        <p:nvSpPr>
          <p:cNvPr id="321" name="Algoritmo diagnostico in pz non ospedalizzati con sospetta TVP acuta degli arti inferiori."/>
          <p:cNvSpPr txBox="1"/>
          <p:nvPr/>
        </p:nvSpPr>
        <p:spPr>
          <a:xfrm>
            <a:off x="1197108" y="16086"/>
            <a:ext cx="11176001" cy="993649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3000" b="1">
                <a:solidFill>
                  <a:srgbClr val="0000CC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>
                  <a:solidFill>
                    <a:srgbClr val="0000CC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solidFill>
                  <a:srgbClr val="FFFFFF"/>
                </a:solidFill>
                <a:uFillTx/>
              </a:defRPr>
            </a:pPr>
            <a:r>
              <a:rPr sz="30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</a:rPr>
              <a:t>Algoritmo diagnostico in pz non ospedalizzati con sospetta TVP acuta degli arti inferiori. </a:t>
            </a:r>
          </a:p>
        </p:txBody>
      </p:sp>
      <p:cxnSp>
        <p:nvCxnSpPr>
          <p:cNvPr id="322" name="Linea di collegamento"/>
          <p:cNvCxnSpPr>
            <a:stCxn id="282" idx="0"/>
            <a:endCxn id="299" idx="0"/>
          </p:cNvCxnSpPr>
          <p:nvPr/>
        </p:nvCxnSpPr>
        <p:spPr>
          <a:xfrm flipV="1">
            <a:off x="1826542" y="4969834"/>
            <a:ext cx="3715174" cy="25500"/>
          </a:xfrm>
          <a:prstGeom prst="straightConnector1">
            <a:avLst/>
          </a:prstGeom>
          <a:ln w="76200" cap="rnd">
            <a:solidFill>
              <a:srgbClr val="000000"/>
            </a:solidFill>
            <a:miter lim="400000"/>
          </a:ln>
        </p:spPr>
      </p:cxnSp>
      <p:cxnSp>
        <p:nvCxnSpPr>
          <p:cNvPr id="323" name="Linea di collegamento"/>
          <p:cNvCxnSpPr>
            <a:stCxn id="299" idx="0"/>
            <a:endCxn id="290" idx="0"/>
          </p:cNvCxnSpPr>
          <p:nvPr/>
        </p:nvCxnSpPr>
        <p:spPr>
          <a:xfrm>
            <a:off x="5541715" y="4969834"/>
            <a:ext cx="3469077" cy="1"/>
          </a:xfrm>
          <a:prstGeom prst="straightConnector1">
            <a:avLst/>
          </a:prstGeom>
          <a:ln w="76200" cap="rnd">
            <a:solidFill>
              <a:srgbClr val="000000"/>
            </a:solidFill>
            <a:miter lim="400000"/>
          </a:ln>
        </p:spPr>
      </p:cxnSp>
      <p:pic>
        <p:nvPicPr>
          <p:cNvPr id="324" name="Linea Linea" descr="Linea Linea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5400000">
            <a:off x="8697241" y="4434557"/>
            <a:ext cx="690317" cy="76201"/>
          </a:xfrm>
          <a:prstGeom prst="rect">
            <a:avLst/>
          </a:prstGeom>
        </p:spPr>
      </p:pic>
      <p:cxnSp>
        <p:nvCxnSpPr>
          <p:cNvPr id="326" name="Linea di collegamento"/>
          <p:cNvCxnSpPr>
            <a:stCxn id="293" idx="0"/>
            <a:endCxn id="295" idx="0"/>
          </p:cNvCxnSpPr>
          <p:nvPr/>
        </p:nvCxnSpPr>
        <p:spPr>
          <a:xfrm>
            <a:off x="5321300" y="2527300"/>
            <a:ext cx="3581400" cy="1422400"/>
          </a:xfrm>
          <a:prstGeom prst="bentConnector3">
            <a:avLst>
              <a:gd name="adj1" fmla="val 114539"/>
            </a:avLst>
          </a:prstGeom>
          <a:ln w="12700">
            <a:solidFill>
              <a:srgbClr val="000000"/>
            </a:solidFill>
          </a:ln>
        </p:spPr>
      </p:cxnSp>
      <p:cxnSp>
        <p:nvCxnSpPr>
          <p:cNvPr id="327" name="Linea di collegamento"/>
          <p:cNvCxnSpPr>
            <a:stCxn id="284" idx="0"/>
            <a:endCxn id="294" idx="0"/>
          </p:cNvCxnSpPr>
          <p:nvPr/>
        </p:nvCxnSpPr>
        <p:spPr>
          <a:xfrm flipH="1">
            <a:off x="1790700" y="2527300"/>
            <a:ext cx="3644900" cy="1422400"/>
          </a:xfrm>
          <a:prstGeom prst="bentConnector2">
            <a:avLst/>
          </a:prstGeom>
          <a:ln w="12700">
            <a:solidFill>
              <a:srgbClr val="000000"/>
            </a:solidFill>
          </a:ln>
        </p:spPr>
      </p:cxn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30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1" name="Immagine" descr="Immagin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QUINDI TORNIAMO ALLA NOSTRA CARA ECOGRAFIA…."/>
          <p:cNvSpPr txBox="1">
            <a:spLocks noGrp="1"/>
          </p:cNvSpPr>
          <p:nvPr>
            <p:ph type="title"/>
          </p:nvPr>
        </p:nvSpPr>
        <p:spPr>
          <a:xfrm>
            <a:off x="952500" y="938465"/>
            <a:ext cx="11099800" cy="2120901"/>
          </a:xfrm>
          <a:prstGeom prst="rect">
            <a:avLst/>
          </a:prstGeom>
        </p:spPr>
        <p:txBody>
          <a:bodyPr/>
          <a:lstStyle>
            <a:lvl1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QUINDI TORNIAMO ALLA NOSTRA CARA ECOGRAFIA….</a:t>
            </a:r>
          </a:p>
        </p:txBody>
      </p:sp>
      <p:pic>
        <p:nvPicPr>
          <p:cNvPr id="334" name="Schermata 2019-05-07 alle 02.00.43.png" descr="Schermata 2019-05-07 alle 02.00.4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73450" y="3222305"/>
            <a:ext cx="6057900" cy="59309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VANTAGGI?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VANTAGGI? </a:t>
            </a:r>
          </a:p>
          <a:p>
            <a: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SI!!!!!!</a:t>
            </a:r>
          </a:p>
        </p:txBody>
      </p:sp>
      <p:sp>
        <p:nvSpPr>
          <p:cNvPr id="337" name="RAPIDA…"/>
          <p:cNvSpPr txBox="1">
            <a:spLocks noGrp="1"/>
          </p:cNvSpPr>
          <p:nvPr>
            <p:ph type="body" idx="1"/>
          </p:nvPr>
        </p:nvSpPr>
        <p:spPr>
          <a:xfrm>
            <a:off x="1635216" y="1171030"/>
            <a:ext cx="11099801" cy="62865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RAPIDA 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RIPRODUCIBILE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DISPONIBILE SENZA SPOSTARE IL PAZIENTE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FACILE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ECONOMICA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VANTALGGI?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SVANTALGGI?</a:t>
            </a:r>
          </a:p>
          <a:p>
            <a: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ALCUNI</a:t>
            </a:r>
          </a:p>
        </p:txBody>
      </p:sp>
      <p:sp>
        <p:nvSpPr>
          <p:cNvPr id="340" name="NON ESCLUDE LA TVP PIU’ DISTALE RISPETTO ALLA POPLITEA…"/>
          <p:cNvSpPr txBox="1">
            <a:spLocks noGrp="1"/>
          </p:cNvSpPr>
          <p:nvPr>
            <p:ph type="body" sz="half" idx="1"/>
          </p:nvPr>
        </p:nvSpPr>
        <p:spPr>
          <a:xfrm>
            <a:off x="436669" y="2196991"/>
            <a:ext cx="9736797" cy="483691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NON ESCLUDE LA TVP PIU’ DISTALE RISPETTO ALLA POPLITEA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NON E’ DIAGNOSTICA IN PAZIENTE CON ESITI DI PREGRESSE TVP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SENSIBILITA’ BASSA NEI PAZIENTI ASINTOMATICI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CNICA DI ESAME"/>
          <p:cNvSpPr txBox="1">
            <a:spLocks noGrp="1"/>
          </p:cNvSpPr>
          <p:nvPr>
            <p:ph type="title"/>
          </p:nvPr>
        </p:nvSpPr>
        <p:spPr>
          <a:xfrm>
            <a:off x="709756" y="412750"/>
            <a:ext cx="11099801" cy="2120901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TECNICA DI ESAME</a:t>
            </a:r>
          </a:p>
        </p:txBody>
      </p:sp>
      <p:sp>
        <p:nvSpPr>
          <p:cNvPr id="343" name="SONDA LINEARE…"/>
          <p:cNvSpPr txBox="1">
            <a:spLocks noGrp="1"/>
          </p:cNvSpPr>
          <p:nvPr>
            <p:ph type="body" idx="1"/>
          </p:nvPr>
        </p:nvSpPr>
        <p:spPr>
          <a:xfrm>
            <a:off x="1122077" y="1619825"/>
            <a:ext cx="11099801" cy="62865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SONDA LINEARE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MARKER A SX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IN DUE PUNTI: INGUINE E CAVO POPLITEO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UNA VOLTA INDIVIDUATO IL VASO (SEMPRE IN SCANSIONE TRASVERSALE!!!) DOLCE COMPRESSIONE CON LA SONODA</a:t>
            </a:r>
          </a:p>
        </p:txBody>
      </p:sp>
      <p:pic>
        <p:nvPicPr>
          <p:cNvPr id="344" name="Schermata 2018-11-14 alle 11.07.37.png" descr="Schermata 2018-11-14 alle 11.07.3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664178" y="2107882"/>
            <a:ext cx="24511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chermata 2018-11-14 alle 11.08.57.png" descr="Schermata 2018-11-14 alle 11.08.5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93802" y="7894114"/>
            <a:ext cx="2511415" cy="1048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chermata 2018-11-14 alle 11.09.46.png" descr="Schermata 2018-11-14 alle 11.09.46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658100" y="7881414"/>
            <a:ext cx="2511415" cy="1094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ppio clic per modifica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TEV…"/>
          <p:cNvSpPr txBox="1">
            <a:spLocks noGrp="1"/>
          </p:cNvSpPr>
          <p:nvPr>
            <p:ph type="subTitle" sz="quarter" idx="1"/>
          </p:nvPr>
        </p:nvSpPr>
        <p:spPr>
          <a:xfrm>
            <a:off x="723029" y="1872845"/>
            <a:ext cx="10889860" cy="1931665"/>
          </a:xfrm>
          <a:prstGeom prst="rect">
            <a:avLst/>
          </a:prstGeom>
        </p:spPr>
        <p:txBody>
          <a:bodyPr/>
          <a:lstStyle/>
          <a:p>
            <a:pPr defTabSz="368045">
              <a:defRPr sz="2016"/>
            </a:pPr>
            <a:r>
              <a:rPr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rPr>
              <a:t>TEV</a:t>
            </a:r>
          </a:p>
          <a:p>
            <a:pPr defTabSz="368045">
              <a:defRPr sz="2016"/>
            </a:pPr>
            <a:endParaRPr sz="1134" b="1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defTabSz="368045">
              <a:spcBef>
                <a:spcPts val="600"/>
              </a:spcBef>
              <a:defRPr sz="2016">
                <a:solidFill>
                  <a:srgbClr val="00FD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sz="2394"/>
              <a:t>Processi patologici diversi </a:t>
            </a:r>
          </a:p>
          <a:p>
            <a:pPr defTabSz="368045">
              <a:spcBef>
                <a:spcPts val="600"/>
              </a:spcBef>
              <a:defRPr sz="2016">
                <a:solidFill>
                  <a:srgbClr val="00FD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sz="2394"/>
              <a:t>con meccanismi patogenetici </a:t>
            </a:r>
          </a:p>
          <a:p>
            <a:pPr defTabSz="368045">
              <a:spcBef>
                <a:spcPts val="600"/>
              </a:spcBef>
              <a:defRPr sz="2016">
                <a:solidFill>
                  <a:srgbClr val="00FD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rPr sz="2394"/>
              <a:t>e trattamento analoghi</a:t>
            </a:r>
          </a:p>
        </p:txBody>
      </p:sp>
      <p:sp>
        <p:nvSpPr>
          <p:cNvPr id="133" name="Tromboembolismo venoso"/>
          <p:cNvSpPr txBox="1"/>
          <p:nvPr/>
        </p:nvSpPr>
        <p:spPr>
          <a:xfrm>
            <a:off x="650239" y="500549"/>
            <a:ext cx="11704322" cy="942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5600" b="1">
                <a:uFill>
                  <a:solidFill>
                    <a:srgbClr val="0000CC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600" b="1">
                <a:uFill>
                  <a:solidFill>
                    <a:srgbClr val="0000CC"/>
                  </a:solidFill>
                </a:uFill>
              </a:rPr>
              <a:t>Tromboembolismo venoso</a:t>
            </a:r>
          </a:p>
        </p:txBody>
      </p:sp>
      <p:grpSp>
        <p:nvGrpSpPr>
          <p:cNvPr id="136" name="Gruppo"/>
          <p:cNvGrpSpPr/>
          <p:nvPr/>
        </p:nvGrpSpPr>
        <p:grpSpPr>
          <a:xfrm>
            <a:off x="9676835" y="5378026"/>
            <a:ext cx="2235201" cy="812801"/>
            <a:chOff x="0" y="0"/>
            <a:chExt cx="2235200" cy="812800"/>
          </a:xfrm>
        </p:grpSpPr>
        <p:sp>
          <p:nvSpPr>
            <p:cNvPr id="134" name="Rettangolo"/>
            <p:cNvSpPr/>
            <p:nvPr/>
          </p:nvSpPr>
          <p:spPr>
            <a:xfrm>
              <a:off x="0" y="-1"/>
              <a:ext cx="2235200" cy="812802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1300480">
                <a:spcBef>
                  <a:spcPts val="600"/>
                </a:spcBef>
                <a:defRPr sz="4400" b="1">
                  <a:solidFill>
                    <a:srgbClr val="262673"/>
                  </a:solidFill>
                  <a:uFill>
                    <a:solidFill>
                      <a:srgbClr val="262673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5" name="TVP"/>
            <p:cNvSpPr txBox="1"/>
            <p:nvPr/>
          </p:nvSpPr>
          <p:spPr>
            <a:xfrm>
              <a:off x="0" y="-1"/>
              <a:ext cx="2235200" cy="7467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1000"/>
                </a:spcBef>
                <a:defRPr sz="4400" b="1">
                  <a:solidFill>
                    <a:srgbClr val="262673"/>
                  </a:solidFill>
                  <a:uFill>
                    <a:solidFill>
                      <a:srgbClr val="262673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sz="4400" b="1">
                  <a:solidFill>
                    <a:srgbClr val="262673"/>
                  </a:solidFill>
                  <a:uFill>
                    <a:solidFill>
                      <a:srgbClr val="262673"/>
                    </a:solidFill>
                  </a:uFill>
                </a:rPr>
                <a:t>TVP</a:t>
              </a:r>
            </a:p>
          </p:txBody>
        </p:sp>
      </p:grpSp>
      <p:sp>
        <p:nvSpPr>
          <p:cNvPr id="137" name="TEP"/>
          <p:cNvSpPr txBox="1"/>
          <p:nvPr/>
        </p:nvSpPr>
        <p:spPr>
          <a:xfrm>
            <a:off x="1616568" y="6606258"/>
            <a:ext cx="2133601" cy="74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000"/>
              </a:spcBef>
              <a:defRPr sz="4400" b="1">
                <a:solidFill>
                  <a:srgbClr val="262673"/>
                </a:solidFill>
                <a:uFill>
                  <a:solidFill>
                    <a:srgbClr val="26267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4400" b="1">
                <a:solidFill>
                  <a:srgbClr val="262673"/>
                </a:solidFill>
                <a:uFill>
                  <a:solidFill>
                    <a:srgbClr val="262673"/>
                  </a:solidFill>
                </a:uFill>
              </a:rPr>
              <a:t>TEP</a:t>
            </a:r>
          </a:p>
        </p:txBody>
      </p:sp>
      <p:sp>
        <p:nvSpPr>
          <p:cNvPr id="138" name="Linea"/>
          <p:cNvSpPr/>
          <p:nvPr/>
        </p:nvSpPr>
        <p:spPr>
          <a:xfrm rot="10800000" flipH="1">
            <a:off x="3454400" y="5713310"/>
            <a:ext cx="6096001" cy="131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0000"/>
            </a:solidFill>
            <a:headEnd type="triangle"/>
            <a:tailEnd type="triangle"/>
          </a:ln>
        </p:spPr>
        <p:txBody>
          <a:bodyPr lIns="65023" tIns="65023" rIns="65023" bIns="65023"/>
          <a:lstStyle/>
          <a:p>
            <a:pPr algn="l" defTabSz="1300480">
              <a:spcBef>
                <a:spcPts val="1100"/>
              </a:spcBef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OSIZIONE DELLA SOND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POSIZIONE DELLA SONDA </a:t>
            </a:r>
          </a:p>
        </p:txBody>
      </p:sp>
      <p:sp>
        <p:nvSpPr>
          <p:cNvPr id="349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0" name="Schermata 2018-11-14 alle 10.58.04.png" descr="Schermata 2018-11-14 alle 10.58.0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52650" y="3009333"/>
            <a:ext cx="8699500" cy="662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5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4" name="Schermata 2018-11-14 alle 11.00.12.png" descr="Schermata 2018-11-14 alle 11.00.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3234" y="2767376"/>
            <a:ext cx="12118332" cy="4218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Doppio clic per modificare"/>
          <p:cNvSpPr txBox="1">
            <a:spLocks noGrp="1"/>
          </p:cNvSpPr>
          <p:nvPr>
            <p:ph type="title"/>
          </p:nvPr>
        </p:nvSpPr>
        <p:spPr>
          <a:xfrm>
            <a:off x="418547" y="1385312"/>
            <a:ext cx="11099801" cy="2120901"/>
          </a:xfrm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57" name="Doppio clic per modificare"/>
          <p:cNvSpPr txBox="1">
            <a:spLocks noGrp="1"/>
          </p:cNvSpPr>
          <p:nvPr>
            <p:ph type="body" idx="1"/>
          </p:nvPr>
        </p:nvSpPr>
        <p:spPr>
          <a:xfrm>
            <a:off x="848675" y="2597150"/>
            <a:ext cx="11099801" cy="62865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8" name="Schermata 2018-11-14 alle 11.04.55.png" descr="Schermata 2018-11-14 alle 11.04.5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95250" y="1851515"/>
            <a:ext cx="10614300" cy="6766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OSSIBILI QUADRI ECOGRAFICI"/>
          <p:cNvSpPr txBox="1">
            <a:spLocks noGrp="1"/>
          </p:cNvSpPr>
          <p:nvPr>
            <p:ph type="title"/>
          </p:nvPr>
        </p:nvSpPr>
        <p:spPr>
          <a:xfrm>
            <a:off x="740099" y="124491"/>
            <a:ext cx="11099801" cy="2120901"/>
          </a:xfrm>
          <a:prstGeom prst="rect">
            <a:avLst/>
          </a:prstGeom>
        </p:spPr>
        <p:txBody>
          <a:bodyPr/>
          <a:lstStyle>
            <a:lvl1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POSSIBILI QUADRI ECOGRAFICI</a:t>
            </a:r>
          </a:p>
        </p:txBody>
      </p:sp>
      <p:sp>
        <p:nvSpPr>
          <p:cNvPr id="361" name="NORMALE COMPRIMIBILITA’ CON COLLABIMENTO COMPLETO (riduzione di calibro a meno di 2 mm)…"/>
          <p:cNvSpPr txBox="1">
            <a:spLocks noGrp="1"/>
          </p:cNvSpPr>
          <p:nvPr>
            <p:ph type="body" sz="half" idx="1"/>
          </p:nvPr>
        </p:nvSpPr>
        <p:spPr>
          <a:xfrm>
            <a:off x="998014" y="2082494"/>
            <a:ext cx="9115063" cy="3437996"/>
          </a:xfrm>
          <a:prstGeom prst="rect">
            <a:avLst/>
          </a:prstGeom>
        </p:spPr>
        <p:txBody>
          <a:bodyPr/>
          <a:lstStyle/>
          <a:p>
            <a:pPr marL="397763" indent="-397763" defTabSz="508254">
              <a:spcBef>
                <a:spcPts val="3600"/>
              </a:spcBef>
              <a:defRPr sz="330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NORMALE COMPRIMIBILITA’ CON COLLABIMENTO COMPLETO (riduzione di calibro a meno di 2 mm)</a:t>
            </a:r>
          </a:p>
          <a:p>
            <a:pPr marL="397763" indent="-397763" defTabSz="508254">
              <a:spcBef>
                <a:spcPts val="3600"/>
              </a:spcBef>
              <a:defRPr sz="330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COMPRIMIBILITA’ PARZIALE (TROMBOSI MURALE)</a:t>
            </a:r>
          </a:p>
          <a:p>
            <a:pPr marL="397763" indent="-397763" defTabSz="508254">
              <a:spcBef>
                <a:spcPts val="3600"/>
              </a:spcBef>
              <a:defRPr sz="330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ASSENZA DI COLLABIMENTO (TROMBOSI COMPLETA)</a:t>
            </a:r>
          </a:p>
        </p:txBody>
      </p:sp>
      <p:pic>
        <p:nvPicPr>
          <p:cNvPr id="362" name="Schermata 2018-11-14 alle 11.17.52.png" descr="Schermata 2018-11-14 alle 11.17.5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34317" y="7387925"/>
            <a:ext cx="16510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Schermata 2018-11-14 alle 11.19.02.png" descr="Schermata 2018-11-14 alle 11.19.0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36602" y="5445792"/>
            <a:ext cx="1841501" cy="427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Schermata 2018-11-14 alle 11.19.33.png" descr="Schermata 2018-11-14 alle 11.19.3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43900" y="6845300"/>
            <a:ext cx="1828800" cy="205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67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8" name="Schermata 2018-11-14 alle 11.23.05.png" descr="Schermata 2018-11-14 alle 11.23.0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13000" y="2006600"/>
            <a:ext cx="8077200" cy="600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71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2" name="Schermata 2018-11-14 alle 11.23.21.png" descr="Schermata 2018-11-14 alle 11.23.2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59000" y="914400"/>
            <a:ext cx="8661400" cy="635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75" name="FEMORALE SUPERFICILAE"/>
          <p:cNvSpPr txBox="1">
            <a:spLocks noGrp="1"/>
          </p:cNvSpPr>
          <p:nvPr>
            <p:ph type="body" idx="1"/>
          </p:nvPr>
        </p:nvSpPr>
        <p:spPr>
          <a:xfrm>
            <a:off x="6100314" y="5424489"/>
            <a:ext cx="11262005" cy="6502280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FEMORALE SUPERFICILAE</a:t>
            </a:r>
          </a:p>
        </p:txBody>
      </p:sp>
      <p:pic>
        <p:nvPicPr>
          <p:cNvPr id="376" name="Schermata 2018-11-14 alle 11.39.16.png" descr="Schermata 2018-11-14 alle 11.39.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21177" y="220916"/>
            <a:ext cx="6150033" cy="3342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Schermata 2018-11-14 alle 11.37.38.png" descr="Schermata 2018-11-14 alle 11.37.3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982256" y="4792084"/>
            <a:ext cx="8280401" cy="245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hermata 2018-11-14 alle 11.40.03.png" descr="Schermata 2018-11-14 alle 11.40.0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60609" y="3752813"/>
            <a:ext cx="5055003" cy="3046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Schermata 2018-11-14 alle 11.41.47.png" descr="Schermata 2018-11-14 alle 11.41.47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137861" y="6690795"/>
            <a:ext cx="4754172" cy="28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FEMORALE COMUNE"/>
          <p:cNvSpPr txBox="1"/>
          <p:nvPr/>
        </p:nvSpPr>
        <p:spPr>
          <a:xfrm>
            <a:off x="1056082" y="4965036"/>
            <a:ext cx="476963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7200" indent="-457200" algn="l">
              <a:spcBef>
                <a:spcPts val="4200"/>
              </a:spcBef>
              <a:buSzPct val="75000"/>
              <a:buChar char="•"/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 FEMORALE COMUNE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8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4" name="Schermata 2018-11-14 alle 11.52.42.png" descr="Schermata 2018-11-14 alle 11.52.4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11400" y="3013961"/>
            <a:ext cx="8382000" cy="628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Manual_10_5a.mp4" descr="Manual_10_5a.mp4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09376" y="1693185"/>
            <a:ext cx="8186048" cy="6637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NATOMIA VENA POPLITE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ANATOMIA VENA POPLITEA</a:t>
            </a:r>
          </a:p>
        </p:txBody>
      </p:sp>
      <p:sp>
        <p:nvSpPr>
          <p:cNvPr id="389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0" name="Schermata 2018-11-14 alle 11.31.17.png" descr="Schermata 2018-11-14 alle 11.31.1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62725" y="2178245"/>
            <a:ext cx="6942463" cy="6609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VP"/>
          <p:cNvSpPr txBox="1">
            <a:spLocks noGrp="1"/>
          </p:cNvSpPr>
          <p:nvPr>
            <p:ph type="subTitle" sz="half" idx="1"/>
          </p:nvPr>
        </p:nvSpPr>
        <p:spPr>
          <a:xfrm>
            <a:off x="1270000" y="1409373"/>
            <a:ext cx="10464800" cy="2424241"/>
          </a:xfrm>
          <a:prstGeom prst="rect">
            <a:avLst/>
          </a:prstGeom>
        </p:spPr>
        <p:txBody>
          <a:bodyPr/>
          <a:lstStyle>
            <a:lvl1pPr>
              <a:defRPr sz="5500" b="1">
                <a:uFill>
                  <a:solidFill>
                    <a:srgbClr val="FF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b="0">
                <a:uFillTx/>
              </a:defRPr>
            </a:pPr>
            <a:r>
              <a:rPr b="1">
                <a:uFill>
                  <a:solidFill>
                    <a:srgbClr val="FF0000"/>
                  </a:solidFill>
                </a:uFill>
              </a:rPr>
              <a:t>TVP</a:t>
            </a:r>
          </a:p>
        </p:txBody>
      </p:sp>
      <p:sp>
        <p:nvSpPr>
          <p:cNvPr id="141" name="Malattia seria e potenzialmente fatale a causa delle sue complicanze…"/>
          <p:cNvSpPr txBox="1"/>
          <p:nvPr/>
        </p:nvSpPr>
        <p:spPr>
          <a:xfrm>
            <a:off x="1066799" y="3276890"/>
            <a:ext cx="10871201" cy="3724149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Malattia seria e potenzialmente fatale a causa delle sue complicanze 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00" i="1"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spesso complica il decorso clinico di pazienti affetti da altra patologia, ospedalizzati o meno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1600"/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colpisce anche soggetti in apparenti condizioni di buona salute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9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4" name="Schermata 2018-11-14 alle 11.23.05.png" descr="Schermata 2018-11-14 alle 11.23.0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617859" y="6595802"/>
            <a:ext cx="8077201" cy="600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Schermata 2018-11-14 alle 11.33.52.png" descr="Schermata 2018-11-14 alle 11.33.5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77553" y="3171011"/>
            <a:ext cx="8623301" cy="549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398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Schermata 2018-11-14 alle 11.36.12.png" descr="Schermata 2018-11-14 alle 11.36.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86632" y="4278982"/>
            <a:ext cx="6979085" cy="437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Schermata 2018-11-14 alle 11.37.38.png" descr="Schermata 2018-11-14 alle 11.37.3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55346" y="475746"/>
            <a:ext cx="9242968" cy="2736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0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4" name="Schermata 2018-11-14 alle 11.53.37.png" descr="Schermata 2018-11-14 alle 11.53.3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08719" y="2877076"/>
            <a:ext cx="8966201" cy="532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07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8" name="030316-080847_cus cdidattica_083721 (convertito).mov" descr="030316-080847_cus cdidattica_083721 (convertito).mov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24200" y="2672703"/>
            <a:ext cx="6756400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11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2" name="010316-064143_cus poplitea_093549.mov" descr="010316-064143_cus poplitea_093549.mov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24200" y="2797026"/>
            <a:ext cx="6756400" cy="548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15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6" name="Schermata 2018-11-14 alle 11.57.57.png" descr="Schermata 2018-11-14 alle 11.57.5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9411" y="849603"/>
            <a:ext cx="11345978" cy="8324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19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0" name="Schermata 2018-11-14 alle 11.49.12.png" descr="Schermata 2018-11-14 alle 11.49.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1246" y="1542618"/>
            <a:ext cx="11942308" cy="716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2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Schermata 2018-11-14 alle 11.50.51.png" descr="Schermata 2018-11-14 alle 11.50.5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6880" y="1499129"/>
            <a:ext cx="10288846" cy="5369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27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8" name="Schermata 2018-11-14 alle 12.05.39.png" descr="Schermata 2018-11-14 alle 12.05.3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3805" y="251944"/>
            <a:ext cx="8839201" cy="535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Schermata 2018-11-14 alle 12.06.01.png" descr="Schermata 2018-11-14 alle 12.06.0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98823" y="3472287"/>
            <a:ext cx="7632701" cy="591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Schermata 2018-11-14 alle 12.06.47.png" descr="Schermata 2018-11-14 alle 12.06.47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160984" y="8733733"/>
            <a:ext cx="7200901" cy="607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3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4" name="Schermata 2018-11-14 alle 12.06.47.png" descr="Schermata 2018-11-14 alle 12.06.4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74640" y="1463974"/>
            <a:ext cx="7200901" cy="607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194" name="Gruppo"/>
          <p:cNvGrpSpPr/>
          <p:nvPr/>
        </p:nvGrpSpPr>
        <p:grpSpPr>
          <a:xfrm>
            <a:off x="304799" y="1219199"/>
            <a:ext cx="6604001" cy="8229601"/>
            <a:chOff x="0" y="0"/>
            <a:chExt cx="6604000" cy="8229600"/>
          </a:xfrm>
        </p:grpSpPr>
        <p:sp>
          <p:nvSpPr>
            <p:cNvPr id="145" name="Rettangolo"/>
            <p:cNvSpPr/>
            <p:nvPr/>
          </p:nvSpPr>
          <p:spPr>
            <a:xfrm>
              <a:off x="0" y="0"/>
              <a:ext cx="6604000" cy="8229600"/>
            </a:xfrm>
            <a:prstGeom prst="rect">
              <a:avLst/>
            </a:prstGeom>
            <a:solidFill>
              <a:srgbClr val="000000"/>
            </a:solidFill>
            <a:ln w="76200" cap="flat">
              <a:solidFill>
                <a:srgbClr val="3399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spcBef>
                  <a:spcPts val="1100"/>
                </a:spcBef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149" name="Gruppo"/>
            <p:cNvGrpSpPr/>
            <p:nvPr/>
          </p:nvGrpSpPr>
          <p:grpSpPr>
            <a:xfrm>
              <a:off x="1676088" y="1859148"/>
              <a:ext cx="741789" cy="1826891"/>
              <a:chOff x="0" y="0"/>
              <a:chExt cx="741788" cy="1826889"/>
            </a:xfrm>
          </p:grpSpPr>
          <p:sp>
            <p:nvSpPr>
              <p:cNvPr id="146" name="Forma"/>
              <p:cNvSpPr/>
              <p:nvPr/>
            </p:nvSpPr>
            <p:spPr>
              <a:xfrm rot="1139579">
                <a:off x="303782" y="-30640"/>
                <a:ext cx="127564" cy="1888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1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1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7" name="Ovale"/>
              <p:cNvSpPr/>
              <p:nvPr/>
            </p:nvSpPr>
            <p:spPr>
              <a:xfrm rot="1139579">
                <a:off x="580769" y="14580"/>
                <a:ext cx="127565" cy="226933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8" name="Linea"/>
              <p:cNvSpPr/>
              <p:nvPr/>
            </p:nvSpPr>
            <p:spPr>
              <a:xfrm rot="1139579">
                <a:off x="561851" y="124957"/>
                <a:ext cx="127564" cy="113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4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53" name="Gruppo"/>
            <p:cNvGrpSpPr/>
            <p:nvPr/>
          </p:nvGrpSpPr>
          <p:grpSpPr>
            <a:xfrm>
              <a:off x="2119101" y="5397254"/>
              <a:ext cx="130839" cy="2119195"/>
              <a:chOff x="41" y="-3"/>
              <a:chExt cx="130837" cy="2119193"/>
            </a:xfrm>
          </p:grpSpPr>
          <p:sp>
            <p:nvSpPr>
              <p:cNvPr id="150" name="Forma"/>
              <p:cNvSpPr/>
              <p:nvPr/>
            </p:nvSpPr>
            <p:spPr>
              <a:xfrm rot="5255">
                <a:off x="1660" y="93"/>
                <a:ext cx="127565" cy="2119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1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1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" name="Ovale"/>
              <p:cNvSpPr/>
              <p:nvPr/>
            </p:nvSpPr>
            <p:spPr>
              <a:xfrm rot="5255">
                <a:off x="3120" y="94"/>
                <a:ext cx="127565" cy="254674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2" name="Linea"/>
              <p:cNvSpPr/>
              <p:nvPr/>
            </p:nvSpPr>
            <p:spPr>
              <a:xfrm rot="5255">
                <a:off x="3019" y="127430"/>
                <a:ext cx="127565" cy="127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4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57" name="Gruppo"/>
            <p:cNvGrpSpPr/>
            <p:nvPr/>
          </p:nvGrpSpPr>
          <p:grpSpPr>
            <a:xfrm>
              <a:off x="1684623" y="5335925"/>
              <a:ext cx="471959" cy="2223695"/>
              <a:chOff x="0" y="0"/>
              <a:chExt cx="471958" cy="2223694"/>
            </a:xfrm>
          </p:grpSpPr>
          <p:sp>
            <p:nvSpPr>
              <p:cNvPr id="154" name="Forma"/>
              <p:cNvSpPr/>
              <p:nvPr/>
            </p:nvSpPr>
            <p:spPr>
              <a:xfrm rot="529490">
                <a:off x="170342" y="-3417"/>
                <a:ext cx="127565" cy="2230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2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2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5" name="Ovale"/>
              <p:cNvSpPr/>
              <p:nvPr/>
            </p:nvSpPr>
            <p:spPr>
              <a:xfrm rot="529490">
                <a:off x="324585" y="8198"/>
                <a:ext cx="127566" cy="268079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6" name="Linea"/>
              <p:cNvSpPr/>
              <p:nvPr/>
            </p:nvSpPr>
            <p:spPr>
              <a:xfrm rot="529490">
                <a:off x="314050" y="141443"/>
                <a:ext cx="127566" cy="134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4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61" name="Gruppo"/>
            <p:cNvGrpSpPr/>
            <p:nvPr/>
          </p:nvGrpSpPr>
          <p:grpSpPr>
            <a:xfrm>
              <a:off x="2204450" y="5291834"/>
              <a:ext cx="471958" cy="2223694"/>
              <a:chOff x="0" y="0"/>
              <a:chExt cx="471957" cy="2223692"/>
            </a:xfrm>
          </p:grpSpPr>
          <p:sp>
            <p:nvSpPr>
              <p:cNvPr id="158" name="Forma"/>
              <p:cNvSpPr/>
              <p:nvPr/>
            </p:nvSpPr>
            <p:spPr>
              <a:xfrm rot="21070510" flipH="1">
                <a:off x="174051" y="-3417"/>
                <a:ext cx="127565" cy="2230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2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2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9" name="Ovale"/>
              <p:cNvSpPr/>
              <p:nvPr/>
            </p:nvSpPr>
            <p:spPr>
              <a:xfrm rot="21070510" flipH="1">
                <a:off x="19808" y="8198"/>
                <a:ext cx="127565" cy="268079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0" name="Linea"/>
              <p:cNvSpPr/>
              <p:nvPr/>
            </p:nvSpPr>
            <p:spPr>
              <a:xfrm rot="21070510" flipH="1">
                <a:off x="30343" y="141443"/>
                <a:ext cx="127565" cy="13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4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65" name="Gruppo"/>
            <p:cNvGrpSpPr/>
            <p:nvPr/>
          </p:nvGrpSpPr>
          <p:grpSpPr>
            <a:xfrm>
              <a:off x="1992072" y="4198801"/>
              <a:ext cx="384881" cy="1421830"/>
              <a:chOff x="27" y="-6"/>
              <a:chExt cx="384879" cy="1421829"/>
            </a:xfrm>
          </p:grpSpPr>
          <p:sp>
            <p:nvSpPr>
              <p:cNvPr id="162" name="Forma"/>
              <p:cNvSpPr/>
              <p:nvPr/>
            </p:nvSpPr>
            <p:spPr>
              <a:xfrm rot="5255">
                <a:off x="1113" y="285"/>
                <a:ext cx="382687" cy="1421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936"/>
                      <a:pt x="0" y="2092"/>
                    </a:cubicBezTo>
                    <a:lnTo>
                      <a:pt x="0" y="19510"/>
                    </a:lnTo>
                    <a:cubicBezTo>
                      <a:pt x="0" y="20664"/>
                      <a:pt x="4835" y="21600"/>
                      <a:pt x="10800" y="21600"/>
                    </a:cubicBezTo>
                    <a:cubicBezTo>
                      <a:pt x="16764" y="21600"/>
                      <a:pt x="21600" y="20664"/>
                      <a:pt x="21600" y="19510"/>
                    </a:cubicBezTo>
                    <a:lnTo>
                      <a:pt x="21600" y="2092"/>
                    </a:lnTo>
                    <a:cubicBezTo>
                      <a:pt x="21600" y="936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3" name="Ovale"/>
              <p:cNvSpPr/>
              <p:nvPr/>
            </p:nvSpPr>
            <p:spPr>
              <a:xfrm rot="5255">
                <a:off x="2010" y="285"/>
                <a:ext cx="382687" cy="275250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" name="Linea"/>
              <p:cNvSpPr/>
              <p:nvPr/>
            </p:nvSpPr>
            <p:spPr>
              <a:xfrm rot="5255">
                <a:off x="1903" y="137941"/>
                <a:ext cx="382687" cy="137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30"/>
                      <a:pt x="4835" y="21600"/>
                      <a:pt x="10800" y="21600"/>
                    </a:cubicBezTo>
                    <a:cubicBezTo>
                      <a:pt x="16764" y="21600"/>
                      <a:pt x="21600" y="11930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66" name="Ovale"/>
            <p:cNvSpPr/>
            <p:nvPr/>
          </p:nvSpPr>
          <p:spPr>
            <a:xfrm>
              <a:off x="1009807" y="3133064"/>
              <a:ext cx="2341269" cy="1680656"/>
            </a:xfrm>
            <a:prstGeom prst="ellipse">
              <a:avLst/>
            </a:prstGeom>
            <a:noFill/>
            <a:ln w="381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spcBef>
                  <a:spcPts val="1100"/>
                </a:spcBef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7" name="FC"/>
            <p:cNvSpPr txBox="1"/>
            <p:nvPr/>
          </p:nvSpPr>
          <p:spPr>
            <a:xfrm>
              <a:off x="1326114" y="1104887"/>
              <a:ext cx="1785873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FC</a:t>
              </a:r>
            </a:p>
          </p:txBody>
        </p:sp>
        <p:sp>
          <p:nvSpPr>
            <p:cNvPr id="168" name="TP"/>
            <p:cNvSpPr txBox="1"/>
            <p:nvPr/>
          </p:nvSpPr>
          <p:spPr>
            <a:xfrm>
              <a:off x="2394447" y="5807144"/>
              <a:ext cx="1164007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TP</a:t>
              </a:r>
            </a:p>
          </p:txBody>
        </p:sp>
        <p:sp>
          <p:nvSpPr>
            <p:cNvPr id="169" name="PE"/>
            <p:cNvSpPr txBox="1"/>
            <p:nvPr/>
          </p:nvSpPr>
          <p:spPr>
            <a:xfrm>
              <a:off x="1724745" y="7083212"/>
              <a:ext cx="1052391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PE</a:t>
              </a:r>
            </a:p>
          </p:txBody>
        </p:sp>
        <p:sp>
          <p:nvSpPr>
            <p:cNvPr id="170" name="FP"/>
            <p:cNvSpPr txBox="1"/>
            <p:nvPr/>
          </p:nvSpPr>
          <p:spPr>
            <a:xfrm>
              <a:off x="1039099" y="2365393"/>
              <a:ext cx="1785873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FP</a:t>
              </a:r>
            </a:p>
          </p:txBody>
        </p:sp>
        <p:sp>
          <p:nvSpPr>
            <p:cNvPr id="171" name="FS"/>
            <p:cNvSpPr txBox="1"/>
            <p:nvPr/>
          </p:nvSpPr>
          <p:spPr>
            <a:xfrm>
              <a:off x="2545928" y="2531386"/>
              <a:ext cx="1785871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FS</a:t>
              </a:r>
            </a:p>
          </p:txBody>
        </p:sp>
        <p:sp>
          <p:nvSpPr>
            <p:cNvPr id="172" name="P"/>
            <p:cNvSpPr txBox="1"/>
            <p:nvPr/>
          </p:nvSpPr>
          <p:spPr>
            <a:xfrm>
              <a:off x="1358004" y="4769691"/>
              <a:ext cx="892938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P</a:t>
              </a:r>
            </a:p>
          </p:txBody>
        </p:sp>
        <p:sp>
          <p:nvSpPr>
            <p:cNvPr id="173" name="TA"/>
            <p:cNvSpPr txBox="1"/>
            <p:nvPr/>
          </p:nvSpPr>
          <p:spPr>
            <a:xfrm>
              <a:off x="959372" y="5807144"/>
              <a:ext cx="1052391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TA</a:t>
              </a:r>
            </a:p>
          </p:txBody>
        </p:sp>
        <p:sp>
          <p:nvSpPr>
            <p:cNvPr id="174" name="Linea"/>
            <p:cNvSpPr/>
            <p:nvPr/>
          </p:nvSpPr>
          <p:spPr>
            <a:xfrm>
              <a:off x="3797630" y="1688454"/>
              <a:ext cx="637814" cy="386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4" y="0"/>
                    <a:pt x="10800" y="805"/>
                    <a:pt x="10800" y="1799"/>
                  </a:cubicBezTo>
                  <a:lnTo>
                    <a:pt x="10800" y="8999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5"/>
                    <a:pt x="10800" y="12599"/>
                  </a:cubicBezTo>
                  <a:lnTo>
                    <a:pt x="10800" y="19799"/>
                  </a:lnTo>
                  <a:cubicBezTo>
                    <a:pt x="10800" y="20794"/>
                    <a:pt x="5964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spcBef>
                  <a:spcPts val="1100"/>
                </a:spcBef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5" name="Linea"/>
            <p:cNvSpPr/>
            <p:nvPr/>
          </p:nvSpPr>
          <p:spPr>
            <a:xfrm>
              <a:off x="3794974" y="5840862"/>
              <a:ext cx="637811" cy="16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4" y="0"/>
                    <a:pt x="10800" y="805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1"/>
                    <a:pt x="21600" y="10801"/>
                  </a:cubicBezTo>
                  <a:cubicBezTo>
                    <a:pt x="15635" y="10801"/>
                    <a:pt x="10800" y="11606"/>
                    <a:pt x="10800" y="12601"/>
                  </a:cubicBezTo>
                  <a:lnTo>
                    <a:pt x="10800" y="19801"/>
                  </a:lnTo>
                  <a:cubicBezTo>
                    <a:pt x="10800" y="20795"/>
                    <a:pt x="5964" y="21600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spcBef>
                  <a:spcPts val="1100"/>
                </a:spcBef>
                <a:defRPr sz="18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6" name="CVD"/>
            <p:cNvSpPr txBox="1"/>
            <p:nvPr/>
          </p:nvSpPr>
          <p:spPr>
            <a:xfrm>
              <a:off x="4629443" y="6066508"/>
              <a:ext cx="1785871" cy="329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CVD</a:t>
              </a:r>
            </a:p>
          </p:txBody>
        </p:sp>
        <p:sp>
          <p:nvSpPr>
            <p:cNvPr id="177" name="CVP"/>
            <p:cNvSpPr txBox="1"/>
            <p:nvPr/>
          </p:nvSpPr>
          <p:spPr>
            <a:xfrm>
              <a:off x="4632100" y="2220150"/>
              <a:ext cx="1785873" cy="329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spcBef>
                  <a:spcPts val="1400"/>
                </a:spcBef>
                <a:defRPr sz="2400" b="1"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CVP</a:t>
              </a:r>
            </a:p>
          </p:txBody>
        </p:sp>
        <p:sp>
          <p:nvSpPr>
            <p:cNvPr id="178" name="Linea"/>
            <p:cNvSpPr/>
            <p:nvPr/>
          </p:nvSpPr>
          <p:spPr>
            <a:xfrm>
              <a:off x="422548" y="5737117"/>
              <a:ext cx="4270677" cy="1"/>
            </a:xfrm>
            <a:prstGeom prst="line">
              <a:avLst/>
            </a:prstGeom>
            <a:noFill/>
            <a:ln w="38100" cap="flat">
              <a:solidFill>
                <a:srgbClr val="FF0701"/>
              </a:solidFill>
              <a:prstDash val="lgDash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82" name="Gruppo"/>
            <p:cNvGrpSpPr/>
            <p:nvPr/>
          </p:nvGrpSpPr>
          <p:grpSpPr>
            <a:xfrm>
              <a:off x="2598762" y="1222821"/>
              <a:ext cx="487733" cy="1372187"/>
              <a:chOff x="0" y="0"/>
              <a:chExt cx="487732" cy="1372186"/>
            </a:xfrm>
          </p:grpSpPr>
          <p:sp>
            <p:nvSpPr>
              <p:cNvPr id="179" name="Forma"/>
              <p:cNvSpPr/>
              <p:nvPr/>
            </p:nvSpPr>
            <p:spPr>
              <a:xfrm rot="20565540">
                <a:off x="212920" y="-21970"/>
                <a:ext cx="66442" cy="1416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2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2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" name="Ovale"/>
              <p:cNvSpPr/>
              <p:nvPr/>
            </p:nvSpPr>
            <p:spPr>
              <a:xfrm rot="20565540">
                <a:off x="23728" y="6024"/>
                <a:ext cx="66441" cy="170191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1" name="Linea"/>
              <p:cNvSpPr/>
              <p:nvPr/>
            </p:nvSpPr>
            <p:spPr>
              <a:xfrm rot="20565540">
                <a:off x="36651" y="89209"/>
                <a:ext cx="66440" cy="85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30"/>
                      <a:pt x="4835" y="21600"/>
                      <a:pt x="10800" y="21600"/>
                    </a:cubicBezTo>
                    <a:cubicBezTo>
                      <a:pt x="16764" y="21600"/>
                      <a:pt x="21600" y="11930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85" name="Gruppo"/>
            <p:cNvGrpSpPr/>
            <p:nvPr/>
          </p:nvGrpSpPr>
          <p:grpSpPr>
            <a:xfrm>
              <a:off x="1978993" y="3544225"/>
              <a:ext cx="456182" cy="956959"/>
              <a:chOff x="0" y="0"/>
              <a:chExt cx="456181" cy="956957"/>
            </a:xfrm>
          </p:grpSpPr>
          <p:sp>
            <p:nvSpPr>
              <p:cNvPr id="183" name="Forma"/>
              <p:cNvSpPr/>
              <p:nvPr/>
            </p:nvSpPr>
            <p:spPr>
              <a:xfrm rot="287263">
                <a:off x="38084" y="14238"/>
                <a:ext cx="380013" cy="928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4835" y="0"/>
                      <a:pt x="0" y="1208"/>
                      <a:pt x="0" y="2700"/>
                    </a:cubicBezTo>
                    <a:lnTo>
                      <a:pt x="0" y="18900"/>
                    </a:lnTo>
                    <a:cubicBezTo>
                      <a:pt x="0" y="20392"/>
                      <a:pt x="4835" y="21600"/>
                      <a:pt x="10801" y="21600"/>
                    </a:cubicBezTo>
                    <a:cubicBezTo>
                      <a:pt x="16765" y="21600"/>
                      <a:pt x="21600" y="20392"/>
                      <a:pt x="21600" y="18900"/>
                    </a:cubicBezTo>
                    <a:lnTo>
                      <a:pt x="21600" y="2700"/>
                    </a:lnTo>
                    <a:cubicBezTo>
                      <a:pt x="21600" y="1208"/>
                      <a:pt x="16765" y="0"/>
                      <a:pt x="10801" y="0"/>
                    </a:cubicBezTo>
                    <a:close/>
                  </a:path>
                </a:pathLst>
              </a:custGeom>
              <a:noFill/>
              <a:ln w="25400" cap="rnd">
                <a:solidFill>
                  <a:srgbClr val="CCCCFF"/>
                </a:solidFill>
                <a:prstDash val="sysDot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" name="Linea"/>
              <p:cNvSpPr/>
              <p:nvPr/>
            </p:nvSpPr>
            <p:spPr>
              <a:xfrm rot="287263">
                <a:off x="62897" y="131315"/>
                <a:ext cx="380015" cy="116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30"/>
                      <a:pt x="4835" y="21600"/>
                      <a:pt x="10801" y="21600"/>
                    </a:cubicBezTo>
                    <a:cubicBezTo>
                      <a:pt x="16765" y="21600"/>
                      <a:pt x="21600" y="11930"/>
                      <a:pt x="21600" y="0"/>
                    </a:cubicBezTo>
                  </a:path>
                </a:pathLst>
              </a:custGeom>
              <a:noFill/>
              <a:ln w="25400" cap="rnd">
                <a:solidFill>
                  <a:srgbClr val="CCCCFF"/>
                </a:solidFill>
                <a:prstDash val="sysDot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89" name="Gruppo"/>
            <p:cNvGrpSpPr/>
            <p:nvPr/>
          </p:nvGrpSpPr>
          <p:grpSpPr>
            <a:xfrm>
              <a:off x="2035377" y="580162"/>
              <a:ext cx="791658" cy="3267007"/>
              <a:chOff x="0" y="0"/>
              <a:chExt cx="791656" cy="3267006"/>
            </a:xfrm>
          </p:grpSpPr>
          <p:sp>
            <p:nvSpPr>
              <p:cNvPr id="186" name="Forma"/>
              <p:cNvSpPr/>
              <p:nvPr/>
            </p:nvSpPr>
            <p:spPr>
              <a:xfrm rot="432984">
                <a:off x="202275" y="11185"/>
                <a:ext cx="382689" cy="3244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581"/>
                      <a:pt x="0" y="1297"/>
                    </a:cubicBezTo>
                    <a:lnTo>
                      <a:pt x="0" y="20302"/>
                    </a:lnTo>
                    <a:cubicBezTo>
                      <a:pt x="0" y="21018"/>
                      <a:pt x="4835" y="21600"/>
                      <a:pt x="10800" y="21600"/>
                    </a:cubicBezTo>
                    <a:cubicBezTo>
                      <a:pt x="16764" y="21600"/>
                      <a:pt x="21600" y="21018"/>
                      <a:pt x="21600" y="20302"/>
                    </a:cubicBezTo>
                    <a:lnTo>
                      <a:pt x="21600" y="1297"/>
                    </a:lnTo>
                    <a:cubicBezTo>
                      <a:pt x="21600" y="581"/>
                      <a:pt x="16764" y="0"/>
                      <a:pt x="10800" y="0"/>
                    </a:cubicBezTo>
                    <a:close/>
                  </a:path>
                </a:pathLst>
              </a:custGeom>
              <a:solidFill>
                <a:srgbClr val="CCCCFF"/>
              </a:solidFill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" name="Ovale"/>
              <p:cNvSpPr/>
              <p:nvPr/>
            </p:nvSpPr>
            <p:spPr>
              <a:xfrm rot="432984">
                <a:off x="385991" y="22491"/>
                <a:ext cx="382689" cy="389959"/>
              </a:xfrm>
              <a:prstGeom prst="ellipse">
                <a:avLst/>
              </a:prstGeom>
              <a:solidFill>
                <a:srgbClr val="D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" name="Linea"/>
              <p:cNvSpPr/>
              <p:nvPr/>
            </p:nvSpPr>
            <p:spPr>
              <a:xfrm rot="432984">
                <a:off x="373442" y="216697"/>
                <a:ext cx="382690" cy="194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11929"/>
                      <a:pt x="4835" y="21600"/>
                      <a:pt x="10800" y="21600"/>
                    </a:cubicBezTo>
                    <a:cubicBezTo>
                      <a:pt x="16764" y="21600"/>
                      <a:pt x="21600" y="11929"/>
                      <a:pt x="21600" y="0"/>
                    </a:cubicBezTo>
                  </a:path>
                </a:pathLst>
              </a:custGeom>
              <a:noFill/>
              <a:ln w="12700" cap="flat">
                <a:solidFill>
                  <a:srgbClr val="3399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grpSp>
          <p:nvGrpSpPr>
            <p:cNvPr id="193" name="Gruppo"/>
            <p:cNvGrpSpPr/>
            <p:nvPr/>
          </p:nvGrpSpPr>
          <p:grpSpPr>
            <a:xfrm>
              <a:off x="410953" y="300621"/>
              <a:ext cx="3444992" cy="7480280"/>
              <a:chOff x="0" y="0"/>
              <a:chExt cx="3444990" cy="7480278"/>
            </a:xfrm>
          </p:grpSpPr>
          <p:sp>
            <p:nvSpPr>
              <p:cNvPr id="190" name="Rettangolo"/>
              <p:cNvSpPr/>
              <p:nvPr/>
            </p:nvSpPr>
            <p:spPr>
              <a:xfrm>
                <a:off x="630804" y="3755820"/>
                <a:ext cx="2285491" cy="3724459"/>
              </a:xfrm>
              <a:prstGeom prst="rect">
                <a:avLst/>
              </a:prstGeom>
              <a:noFill/>
              <a:ln w="38100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1" name="Forma"/>
              <p:cNvSpPr/>
              <p:nvPr/>
            </p:nvSpPr>
            <p:spPr>
              <a:xfrm rot="6272192">
                <a:off x="1451253" y="-1029752"/>
                <a:ext cx="479824" cy="3369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75" y="0"/>
                    </a:moveTo>
                    <a:lnTo>
                      <a:pt x="0" y="21600"/>
                    </a:lnTo>
                    <a:lnTo>
                      <a:pt x="5824" y="21600"/>
                    </a:lnTo>
                    <a:lnTo>
                      <a:pt x="21600" y="0"/>
                    </a:lnTo>
                    <a:lnTo>
                      <a:pt x="15775" y="0"/>
                    </a:ln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2" name="Forma"/>
              <p:cNvSpPr/>
              <p:nvPr/>
            </p:nvSpPr>
            <p:spPr>
              <a:xfrm>
                <a:off x="112582" y="52112"/>
                <a:ext cx="3332409" cy="3560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3350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808080"/>
                </a:solidFill>
                <a:prstDash val="solid"/>
                <a:miter lim="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1100"/>
                  </a:spcBef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195" name="TVP prossimale…"/>
          <p:cNvSpPr txBox="1"/>
          <p:nvPr/>
        </p:nvSpPr>
        <p:spPr>
          <a:xfrm>
            <a:off x="7187634" y="2007313"/>
            <a:ext cx="4673601" cy="2563974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rPr>
              <a:t>TVP prossimale</a:t>
            </a:r>
            <a:endParaRPr sz="3400">
              <a:solidFill>
                <a:srgbClr val="FF0000"/>
              </a:solidFill>
              <a:uFill>
                <a:solidFill>
                  <a:srgbClr val="FF0000"/>
                </a:solidFill>
              </a:uFill>
            </a:endParaRP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circolo profondo femoro-popliteo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3400"/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ea typeface="Arial"/>
                <a:cs typeface="Arial"/>
                <a:sym typeface="Arial"/>
              </a:rPr>
              <a:t>Alto rischio embolico</a:t>
            </a:r>
          </a:p>
        </p:txBody>
      </p:sp>
      <p:sp>
        <p:nvSpPr>
          <p:cNvPr id="196" name="TVP distale…"/>
          <p:cNvSpPr txBox="1"/>
          <p:nvPr/>
        </p:nvSpPr>
        <p:spPr>
          <a:xfrm>
            <a:off x="7116515" y="6502400"/>
            <a:ext cx="5229014" cy="2603500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 b="1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ea typeface="Arial"/>
                <a:cs typeface="Arial"/>
                <a:sym typeface="Arial"/>
              </a:rPr>
              <a:t>TVP distale</a:t>
            </a:r>
            <a:r>
              <a:rPr sz="3400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</a:rPr>
              <a:t> 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/>
              <a:t>circolo profondo sottopopliteo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3400"/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400" b="1">
                <a:solidFill>
                  <a:srgbClr val="00B050"/>
                </a:solidFill>
                <a:uFill>
                  <a:solidFill>
                    <a:srgbClr val="00B050"/>
                  </a:solidFill>
                </a:uFill>
                <a:latin typeface="Arial"/>
                <a:ea typeface="Arial"/>
                <a:cs typeface="Arial"/>
                <a:sym typeface="Arial"/>
              </a:rPr>
              <a:t>Basso rischio embolico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ICORDARE"/>
          <p:cNvSpPr txBox="1">
            <a:spLocks noGrp="1"/>
          </p:cNvSpPr>
          <p:nvPr>
            <p:ph type="title"/>
          </p:nvPr>
        </p:nvSpPr>
        <p:spPr>
          <a:xfrm>
            <a:off x="952500" y="193999"/>
            <a:ext cx="11099801" cy="2120901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RICORDARE</a:t>
            </a:r>
          </a:p>
        </p:txBody>
      </p:sp>
      <p:sp>
        <p:nvSpPr>
          <p:cNvPr id="437" name="ATTENZIONE ALLA REFERTAZIONE…"/>
          <p:cNvSpPr txBox="1">
            <a:spLocks noGrp="1"/>
          </p:cNvSpPr>
          <p:nvPr>
            <p:ph type="body" sz="half" idx="1"/>
          </p:nvPr>
        </p:nvSpPr>
        <p:spPr>
          <a:xfrm>
            <a:off x="330469" y="2219226"/>
            <a:ext cx="8856852" cy="4867493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ATTENZIONE ALLA REFERTAZIONE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NON E’ VIETATO SEGUIRE LA VFS LUNGO TUTTO IL DECORSO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ATTENZIONE AI PAZIENTI ASINTOMATICI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NEL PAZIENTE SINTOMATICO CUS E D-DIMERO EQUIVALGONO AL DOPPLER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ATTENSIONE AI FALSI POSITIV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ATTENSIONE AI FALSI POSITIVI</a:t>
            </a:r>
          </a:p>
        </p:txBody>
      </p:sp>
      <p:sp>
        <p:nvSpPr>
          <p:cNvPr id="440" name="Arteriopatici con by-pass aortofemorale e pazienti in shock in cui la pulsatilità ridotta può essere assent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Arteriopatici con by-pass aortofemorale e pazienti in shock in cui la pulsatilità ridotta può essere assente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Pazienti con residuo post-trombotico (persistente nel 40% dopo 1 anno, 30% dopo 2 anni, 20% dopo 3 anni)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ESTENDIAMO LA CUS"/>
          <p:cNvSpPr txBox="1">
            <a:spLocks noGrp="1"/>
          </p:cNvSpPr>
          <p:nvPr>
            <p:ph type="title"/>
          </p:nvPr>
        </p:nvSpPr>
        <p:spPr>
          <a:xfrm>
            <a:off x="952500" y="193999"/>
            <a:ext cx="11099800" cy="2120901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ESTENDIAMO LA CUS</a:t>
            </a:r>
          </a:p>
        </p:txBody>
      </p:sp>
      <p:sp>
        <p:nvSpPr>
          <p:cNvPr id="443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4" name="sbadiglio-snoopy.jpg" descr="sbadiglio-snoopy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62022" y="3325956"/>
            <a:ext cx="4880756" cy="40672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ERCH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PERCHE?</a:t>
            </a:r>
          </a:p>
        </p:txBody>
      </p:sp>
      <p:sp>
        <p:nvSpPr>
          <p:cNvPr id="447" name="IL 75% DELLE TVP PROSSIMALI ORIGINANO DA UNA TVP DISTAL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/>
          <a:lstStyle/>
          <a:p>
            <a:pPr marL="288757" indent="-288757">
              <a:spcBef>
                <a:spcPts val="0"/>
              </a:spcBef>
              <a:defRPr sz="46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pPr>
            <a:r>
              <a:t>IL 75% DELLE TVP PROSSIMALI ORIGINANO DA UNA TVP DISTALE</a:t>
            </a:r>
          </a:p>
          <a:p>
            <a:pPr marL="288757" indent="-288757">
              <a:spcBef>
                <a:spcPts val="0"/>
              </a:spcBef>
              <a:defRPr sz="46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pPr>
            <a:r>
              <a:t>NEL 20% DEI CASI LE TVP DISTALI SI PROSSIMALIZZANO</a:t>
            </a:r>
          </a:p>
          <a:p>
            <a:pPr marL="288757" indent="-288757">
              <a:spcBef>
                <a:spcPts val="0"/>
              </a:spcBef>
              <a:defRPr sz="46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pPr>
            <a:r>
              <a:t>NEL 5-20% ANCHE SE ISOLATE POSSONO PORTARE AD EMBOLIA POLMONARE SINTOMATICA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hermata 2019-10-06 alle 22.23.24.png" descr="Schermata 2019-10-06 alle 22.23.2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22823" y="1577236"/>
            <a:ext cx="4678372" cy="778471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Doppio clic per modificare"/>
          <p:cNvSpPr txBox="1">
            <a:spLocks noGrp="1"/>
          </p:cNvSpPr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451" name="Doppio clic per modificare"/>
          <p:cNvSpPr txBox="1">
            <a:spLocks noGrp="1"/>
          </p:cNvSpPr>
          <p:nvPr>
            <p:ph type="body" idx="1"/>
          </p:nvPr>
        </p:nvSpPr>
        <p:spPr>
          <a:xfrm>
            <a:off x="238012" y="1426606"/>
            <a:ext cx="11099801" cy="62865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MEDICINA REALE"/>
          <p:cNvSpPr txBox="1">
            <a:spLocks noGrp="1"/>
          </p:cNvSpPr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MEDICINA REALE</a:t>
            </a:r>
          </a:p>
        </p:txBody>
      </p:sp>
      <p:grpSp>
        <p:nvGrpSpPr>
          <p:cNvPr id="456" name="Schermata 2019-10-06 alle 22.23.24.png"/>
          <p:cNvGrpSpPr/>
          <p:nvPr/>
        </p:nvGrpSpPr>
        <p:grpSpPr>
          <a:xfrm rot="15960000">
            <a:off x="3881108" y="1630511"/>
            <a:ext cx="5369275" cy="8867101"/>
            <a:chOff x="0" y="0"/>
            <a:chExt cx="5369274" cy="8867100"/>
          </a:xfrm>
        </p:grpSpPr>
        <p:pic>
          <p:nvPicPr>
            <p:cNvPr id="455" name="Schermata 2019-10-06 alle 22.23.24.png" descr="Schermata 2019-10-06 alle 22.23.24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88900" y="50800"/>
              <a:ext cx="5191475" cy="8638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4" name="Schermata 2019-10-06 alle 22.23.24.png" descr="Schermata 2019-10-06 alle 22.23.24.png"/>
            <p:cNvPicPr>
              <a:picLocks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0" y="0"/>
              <a:ext cx="5369275" cy="8867101"/>
            </a:xfrm>
            <a:prstGeom prst="rect">
              <a:avLst/>
            </a:prstGeom>
            <a:effectLst/>
          </p:spPr>
        </p:pic>
      </p:grpSp>
      <p:sp>
        <p:nvSpPr>
          <p:cNvPr id="457" name="Doppio clic per modificare"/>
          <p:cNvSpPr txBox="1">
            <a:spLocks noGrp="1"/>
          </p:cNvSpPr>
          <p:nvPr>
            <p:ph type="body" idx="1"/>
          </p:nvPr>
        </p:nvSpPr>
        <p:spPr>
          <a:xfrm>
            <a:off x="526847" y="2423579"/>
            <a:ext cx="11099801" cy="62865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60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1" name="Schermata 2019-10-06 alle 22.37.35.png" descr="Schermata 2019-10-06 alle 22.37.3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500000">
            <a:off x="4686300" y="687998"/>
            <a:ext cx="3632200" cy="78994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6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5" name="Schermata 2019-10-06 alle 22.22.49.png" descr="Schermata 2019-10-06 alle 22.22.4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620000">
            <a:off x="3716061" y="-1859949"/>
            <a:ext cx="2501901" cy="85725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466" name="Schermata 2019-10-06 alle 22.24.15.png" descr="Schermata 2019-10-06 alle 22.24.15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260000">
            <a:off x="8161453" y="2721850"/>
            <a:ext cx="2540001" cy="68453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69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0" name="Schermata 2019-10-06 alle 22.21.22.png" descr="Schermata 2019-10-06 alle 22.21.2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860000">
            <a:off x="6923732" y="3660490"/>
            <a:ext cx="3644901" cy="69088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471" name="Schermata 2019-10-06 alle 22.22.09.png" descr="Schermata 2019-10-06 alle 22.22.0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5480000">
            <a:off x="1751325" y="-25805"/>
            <a:ext cx="4127501" cy="60706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VENE PROFONDE DISTALI DELLA GAMBA:…"/>
          <p:cNvSpPr txBox="1">
            <a:spLocks noGrp="1"/>
          </p:cNvSpPr>
          <p:nvPr>
            <p:ph type="body" idx="1"/>
          </p:nvPr>
        </p:nvSpPr>
        <p:spPr>
          <a:xfrm>
            <a:off x="1362950" y="1327323"/>
            <a:ext cx="11099801" cy="6286501"/>
          </a:xfrm>
          <a:prstGeom prst="rect">
            <a:avLst/>
          </a:prstGeom>
        </p:spPr>
        <p:txBody>
          <a:bodyPr/>
          <a:lstStyle/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VENE PROFONDE DISTALI DELLA GAMBA: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TIBIALI ANTERIORI anteriori fra perone e tibia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TIBIALI POSTERIORI posteriori rispetto alla tibia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PERONEALI mediali rispetto al perone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VENE MUSCOLARI soleali e gemellari</a:t>
            </a:r>
          </a:p>
          <a:p>
            <a:pPr marL="0" indent="0" defTabSz="572516">
              <a:spcBef>
                <a:spcPts val="4100"/>
              </a:spcBef>
              <a:buSzTx/>
              <a:buNone/>
              <a:defRPr sz="3724">
                <a:latin typeface="Marker Felt"/>
                <a:ea typeface="Marker Felt"/>
                <a:cs typeface="Marker Felt"/>
                <a:sym typeface="Marker Felt"/>
              </a:defRPr>
            </a:pPr>
            <a:r>
              <a:t>LE VENE DISTALI SONO SEMPRE DOPPIE (UN’ARTERIA/DUE VENE)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linica…"/>
          <p:cNvSpPr txBox="1"/>
          <p:nvPr/>
        </p:nvSpPr>
        <p:spPr>
          <a:xfrm>
            <a:off x="4190656" y="4368820"/>
            <a:ext cx="4897121" cy="2463760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>
                <a:solidFill>
                  <a:srgbClr val="FF26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800" b="1">
                <a:latin typeface="Arial"/>
                <a:ea typeface="Arial"/>
                <a:cs typeface="Arial"/>
                <a:sym typeface="Arial"/>
              </a:rPr>
              <a:t>Clinica</a:t>
            </a:r>
          </a:p>
          <a:p>
            <a:pPr>
              <a:defRPr sz="2400">
                <a:solidFill>
                  <a:srgbClr val="FF26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solidFill>
                  <a:srgbClr val="FF26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800" b="1">
                <a:latin typeface="Arial"/>
                <a:ea typeface="Arial"/>
                <a:cs typeface="Arial"/>
                <a:sym typeface="Arial"/>
              </a:rPr>
              <a:t>Laboratorio</a:t>
            </a:r>
          </a:p>
          <a:p>
            <a:pPr>
              <a:defRPr sz="2400">
                <a:solidFill>
                  <a:srgbClr val="FF26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>
              <a:defRPr sz="2400">
                <a:solidFill>
                  <a:srgbClr val="FF26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800" b="1">
                <a:latin typeface="Arial"/>
                <a:ea typeface="Arial"/>
                <a:cs typeface="Arial"/>
                <a:sym typeface="Arial"/>
              </a:rPr>
              <a:t>Esami strumentali</a:t>
            </a:r>
          </a:p>
        </p:txBody>
      </p:sp>
      <p:sp>
        <p:nvSpPr>
          <p:cNvPr id="199" name="DIAGNOSI"/>
          <p:cNvSpPr txBox="1"/>
          <p:nvPr/>
        </p:nvSpPr>
        <p:spPr>
          <a:xfrm>
            <a:off x="4824375" y="2045797"/>
            <a:ext cx="3356050" cy="736601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6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DIAGNOSI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476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7" name="Schermata 2019-10-01 alle 13.40.51.png" descr="Schermata 2019-10-01 alle 13.40.5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20496" y="780472"/>
            <a:ext cx="9563808" cy="6843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chermata 2019-10-05 alle 23.46.19.png" descr="Schermata 2019-10-05 alle 23.46.1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2919" y="1643759"/>
            <a:ext cx="11502477" cy="6466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ERONEAL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PERONEALI</a:t>
            </a:r>
          </a:p>
        </p:txBody>
      </p:sp>
      <p:sp>
        <p:nvSpPr>
          <p:cNvPr id="482" name="POSTERIORMENTE AL PERON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POSTERIORMENTE AL PERONE</a:t>
            </a:r>
          </a:p>
        </p:txBody>
      </p:sp>
      <p:pic>
        <p:nvPicPr>
          <p:cNvPr id="483" name="Schermata 2019-10-01 alle 13.41.09.png" descr="Schermata 2019-10-01 alle 13.41.0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514169" y="3364165"/>
            <a:ext cx="7175501" cy="580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Schermata 2019-10-05 alle 23.46.19.png" descr="Schermata 2019-10-05 alle 23.46.1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7243709" y="8159399"/>
            <a:ext cx="13004801" cy="731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Schermata 2019-10-05 alle 23.53.44.png" descr="Schermata 2019-10-05 alle 23.53.44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4168" y="3770565"/>
            <a:ext cx="4635501" cy="499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BIALI POSTERIORI"/>
          <p:cNvSpPr txBox="1">
            <a:spLocks noGrp="1"/>
          </p:cNvSpPr>
          <p:nvPr>
            <p:ph type="title"/>
          </p:nvPr>
        </p:nvSpPr>
        <p:spPr>
          <a:xfrm>
            <a:off x="952500" y="412750"/>
            <a:ext cx="11099800" cy="2120900"/>
          </a:xfrm>
          <a:prstGeom prst="rect">
            <a:avLst/>
          </a:prstGeom>
        </p:spPr>
        <p:txBody>
          <a:bodyPr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TIBIALI POSTERIORI</a:t>
            </a:r>
          </a:p>
        </p:txBody>
      </p:sp>
      <p:sp>
        <p:nvSpPr>
          <p:cNvPr id="488" name="FACCIA MEDIALE DELLA GAMB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FACCIA MEDIALE DELLA GAMBA</a:t>
            </a:r>
          </a:p>
        </p:txBody>
      </p:sp>
      <p:pic>
        <p:nvPicPr>
          <p:cNvPr id="489" name="Schermata 2019-10-01 alle 13.41.20.png" descr="Schermata 2019-10-01 alle 13.41.2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74383" y="3336231"/>
            <a:ext cx="6908801" cy="603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Schermata 2019-10-05 alle 23.53.44.png" descr="Schermata 2019-10-05 alle 23.53.4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32363" y="3642323"/>
            <a:ext cx="4635501" cy="499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hermata 2019-10-06 alle 00.06.49.png" descr="Schermata 2019-10-06 alle 00.06.4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1029" y="2443867"/>
            <a:ext cx="4394201" cy="556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Schermata 2019-10-06 alle 00.13.30.png" descr="Schermata 2019-10-06 alle 00.13.30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43969" y="2565292"/>
            <a:ext cx="45720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BIALI ANTERIORI…"/>
          <p:cNvSpPr txBox="1">
            <a:spLocks noGrp="1"/>
          </p:cNvSpPr>
          <p:nvPr>
            <p:ph type="body" idx="1"/>
          </p:nvPr>
        </p:nvSpPr>
        <p:spPr>
          <a:xfrm>
            <a:off x="1150124" y="428333"/>
            <a:ext cx="11099801" cy="525657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5100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TIBIALI ANTERIORI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LATERLMENTE ALLA TIBIA</a:t>
            </a:r>
          </a:p>
          <a:p>
            <a:pPr>
              <a:defRPr>
                <a:latin typeface="Marker Felt"/>
                <a:ea typeface="Marker Felt"/>
                <a:cs typeface="Marker Felt"/>
                <a:sym typeface="Marker Felt"/>
              </a:defRPr>
            </a:pPr>
            <a:r>
              <a:t>MOTLO RARA COME TVP DISTALE ISOLATA</a:t>
            </a:r>
          </a:p>
        </p:txBody>
      </p:sp>
      <p:pic>
        <p:nvPicPr>
          <p:cNvPr id="496" name="Schermata 2019-10-05 alle 23.52.33.png" descr="Schermata 2019-10-05 alle 23.52.3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24990" y="5270632"/>
            <a:ext cx="4610101" cy="436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chermata 2019-10-05 alle 23.52.18.png" descr="Schermata 2019-10-05 alle 23.52.1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25610" y="5362104"/>
            <a:ext cx="5473196" cy="29446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VENE GEMELLARI E SOLEAL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r>
              <a:t>VENE GEMELLARI E SOLEALI</a:t>
            </a:r>
          </a:p>
        </p:txBody>
      </p:sp>
      <p:sp>
        <p:nvSpPr>
          <p:cNvPr id="500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1" name="Unknown-2.jpg" descr="Unknown-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78275" y="2739131"/>
            <a:ext cx="8013698" cy="6002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chermata 2019-10-05 alle 23.55.01.png" descr="Schermata 2019-10-05 alle 23.55.0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2233" y="1686508"/>
            <a:ext cx="4140201" cy="499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Schermata 2019-10-06 alle 00.19.46.png" descr="Schermata 2019-10-06 alle 00.19.46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879563" y="2210353"/>
            <a:ext cx="6564286" cy="1988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Schermata 2019-10-05 alle 23.54.35.png" descr="Schermata 2019-10-05 alle 23.54.35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224955" y="4788846"/>
            <a:ext cx="3873501" cy="276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pic>
        <p:nvPicPr>
          <p:cNvPr id="508" name="Unknown-3.jpg" descr="Unknown-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06584" y="666762"/>
            <a:ext cx="3854939" cy="314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anatomia-41-638.jpg" descr="anatomia-41-638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93535" y="3531268"/>
            <a:ext cx="7245889" cy="5440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2" name="yt1s.com - trombosi venosa profonda poplitea  emergency ultrasound_360p.mp4" descr="yt1s.com - trombosi venosa profonda poplitea  emergency ultrasound_360p.mp4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94291" y="1572002"/>
            <a:ext cx="8151835" cy="6609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1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1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ppio clic per modifica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Doppio clic per modifica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Diagnosi di TVP"/>
          <p:cNvSpPr txBox="1"/>
          <p:nvPr/>
        </p:nvSpPr>
        <p:spPr>
          <a:xfrm>
            <a:off x="650239" y="286857"/>
            <a:ext cx="11704322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5000" b="1">
                <a:uFill>
                  <a:solidFill>
                    <a:srgbClr val="0000CC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uFill>
                  <a:solidFill>
                    <a:srgbClr val="000000"/>
                  </a:solidFill>
                </a:uFill>
              </a:defRPr>
            </a:pPr>
            <a:r>
              <a:rPr sz="5000" b="1">
                <a:uFill>
                  <a:solidFill>
                    <a:srgbClr val="0000CC"/>
                  </a:solidFill>
                </a:uFill>
              </a:rPr>
              <a:t>Diagnosi di TVP</a:t>
            </a:r>
          </a:p>
        </p:txBody>
      </p:sp>
      <p:grpSp>
        <p:nvGrpSpPr>
          <p:cNvPr id="233" name="Gruppo"/>
          <p:cNvGrpSpPr/>
          <p:nvPr/>
        </p:nvGrpSpPr>
        <p:grpSpPr>
          <a:xfrm>
            <a:off x="304799" y="2092959"/>
            <a:ext cx="12395202" cy="5019041"/>
            <a:chOff x="0" y="0"/>
            <a:chExt cx="12395200" cy="5019040"/>
          </a:xfrm>
        </p:grpSpPr>
        <p:grpSp>
          <p:nvGrpSpPr>
            <p:cNvPr id="206" name="Gruppo"/>
            <p:cNvGrpSpPr/>
            <p:nvPr/>
          </p:nvGrpSpPr>
          <p:grpSpPr>
            <a:xfrm>
              <a:off x="0" y="0"/>
              <a:ext cx="3777263" cy="5019041"/>
              <a:chOff x="0" y="0"/>
              <a:chExt cx="3777262" cy="5019040"/>
            </a:xfrm>
          </p:grpSpPr>
          <p:sp>
            <p:nvSpPr>
              <p:cNvPr id="204" name="Rettangolo"/>
              <p:cNvSpPr/>
              <p:nvPr/>
            </p:nvSpPr>
            <p:spPr>
              <a:xfrm>
                <a:off x="0" y="0"/>
                <a:ext cx="3777263" cy="5019041"/>
              </a:xfrm>
              <a:prstGeom prst="rect">
                <a:avLst/>
              </a:prstGeom>
              <a:solidFill>
                <a:srgbClr val="33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1300480">
                  <a:defRPr sz="4400" b="1"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" name="Fattori…"/>
              <p:cNvSpPr txBox="1"/>
              <p:nvPr/>
            </p:nvSpPr>
            <p:spPr>
              <a:xfrm>
                <a:off x="0" y="1501136"/>
                <a:ext cx="3777263" cy="20167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/>
              <a:p>
                <a:pPr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Fattori </a:t>
                </a:r>
              </a:p>
              <a:p>
                <a:pPr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di </a:t>
                </a:r>
              </a:p>
              <a:p>
                <a:pPr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4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Rischio</a:t>
                </a:r>
              </a:p>
            </p:txBody>
          </p:sp>
        </p:grpSp>
        <p:grpSp>
          <p:nvGrpSpPr>
            <p:cNvPr id="209" name="Gruppo"/>
            <p:cNvGrpSpPr/>
            <p:nvPr/>
          </p:nvGrpSpPr>
          <p:grpSpPr>
            <a:xfrm>
              <a:off x="3777262" y="0"/>
              <a:ext cx="3616961" cy="2731912"/>
              <a:chOff x="0" y="0"/>
              <a:chExt cx="3616959" cy="2731911"/>
            </a:xfrm>
          </p:grpSpPr>
          <p:sp>
            <p:nvSpPr>
              <p:cNvPr id="207" name="Rettangolo"/>
              <p:cNvSpPr/>
              <p:nvPr/>
            </p:nvSpPr>
            <p:spPr>
              <a:xfrm>
                <a:off x="0" y="0"/>
                <a:ext cx="3616960" cy="2731912"/>
              </a:xfrm>
              <a:prstGeom prst="rect">
                <a:avLst/>
              </a:prstGeom>
              <a:gradFill flip="none" rotWithShape="1">
                <a:gsLst>
                  <a:gs pos="0">
                    <a:srgbClr val="DDDDFA"/>
                  </a:gs>
                  <a:gs pos="50000">
                    <a:srgbClr val="B9B9F5"/>
                  </a:gs>
                  <a:gs pos="100000">
                    <a:srgbClr val="8A8AF3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" name="Transitori"/>
              <p:cNvSpPr txBox="1"/>
              <p:nvPr/>
            </p:nvSpPr>
            <p:spPr>
              <a:xfrm>
                <a:off x="0" y="1060344"/>
                <a:ext cx="3616960" cy="611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>
                <a:lvl1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2400" b="0"/>
                </a:pPr>
                <a:r>
                  <a:rPr sz="3400" b="1"/>
                  <a:t>Transitori</a:t>
                </a:r>
              </a:p>
            </p:txBody>
          </p:sp>
        </p:grpSp>
        <p:grpSp>
          <p:nvGrpSpPr>
            <p:cNvPr id="212" name="Gruppo"/>
            <p:cNvGrpSpPr/>
            <p:nvPr/>
          </p:nvGrpSpPr>
          <p:grpSpPr>
            <a:xfrm>
              <a:off x="7394222" y="0"/>
              <a:ext cx="5000979" cy="2731912"/>
              <a:chOff x="0" y="0"/>
              <a:chExt cx="5000978" cy="2731911"/>
            </a:xfrm>
          </p:grpSpPr>
          <p:sp>
            <p:nvSpPr>
              <p:cNvPr id="210" name="Rettangolo"/>
              <p:cNvSpPr/>
              <p:nvPr/>
            </p:nvSpPr>
            <p:spPr>
              <a:xfrm>
                <a:off x="0" y="0"/>
                <a:ext cx="5000979" cy="2731912"/>
              </a:xfrm>
              <a:prstGeom prst="rect">
                <a:avLst/>
              </a:prstGeom>
              <a:gradFill flip="none" rotWithShape="1">
                <a:gsLst>
                  <a:gs pos="0">
                    <a:srgbClr val="A7A7F0"/>
                  </a:gs>
                  <a:gs pos="50000">
                    <a:srgbClr val="C8C8F4"/>
                  </a:gs>
                  <a:gs pos="100000">
                    <a:srgbClr val="E4E4F9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1" name="Interventi chirurgici…"/>
              <p:cNvSpPr txBox="1"/>
              <p:nvPr/>
            </p:nvSpPr>
            <p:spPr>
              <a:xfrm>
                <a:off x="0" y="87548"/>
                <a:ext cx="5000979" cy="2556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/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Interventi chirurgici</a:t>
                </a:r>
              </a:p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Traumi</a:t>
                </a:r>
              </a:p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Farmaci</a:t>
                </a:r>
              </a:p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Gravidanza</a:t>
                </a:r>
              </a:p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Puerperio</a:t>
                </a:r>
              </a:p>
              <a:p>
                <a:pPr algn="l" defTabSz="1300480"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Immobilizzazione</a:t>
                </a:r>
              </a:p>
            </p:txBody>
          </p:sp>
        </p:grpSp>
        <p:grpSp>
          <p:nvGrpSpPr>
            <p:cNvPr id="215" name="Gruppo"/>
            <p:cNvGrpSpPr/>
            <p:nvPr/>
          </p:nvGrpSpPr>
          <p:grpSpPr>
            <a:xfrm>
              <a:off x="3777262" y="2731911"/>
              <a:ext cx="3616961" cy="1117601"/>
              <a:chOff x="0" y="0"/>
              <a:chExt cx="3616959" cy="1117600"/>
            </a:xfrm>
          </p:grpSpPr>
          <p:sp>
            <p:nvSpPr>
              <p:cNvPr id="213" name="Rettangolo"/>
              <p:cNvSpPr/>
              <p:nvPr/>
            </p:nvSpPr>
            <p:spPr>
              <a:xfrm>
                <a:off x="0" y="0"/>
                <a:ext cx="3616960" cy="1117600"/>
              </a:xfrm>
              <a:prstGeom prst="rect">
                <a:avLst/>
              </a:prstGeom>
              <a:gradFill flip="none" rotWithShape="1">
                <a:gsLst>
                  <a:gs pos="0">
                    <a:srgbClr val="DDDDFA"/>
                  </a:gs>
                  <a:gs pos="50000">
                    <a:srgbClr val="B9B9F5"/>
                  </a:gs>
                  <a:gs pos="100000">
                    <a:srgbClr val="8A8AF3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4" name="Acquisiti"/>
              <p:cNvSpPr txBox="1"/>
              <p:nvPr/>
            </p:nvSpPr>
            <p:spPr>
              <a:xfrm>
                <a:off x="0" y="253189"/>
                <a:ext cx="3616960" cy="6112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>
                <a:lvl1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2400" b="0"/>
                </a:pPr>
                <a:r>
                  <a:rPr sz="3400" b="1"/>
                  <a:t>Acquisiti</a:t>
                </a:r>
              </a:p>
            </p:txBody>
          </p:sp>
        </p:grpSp>
        <p:grpSp>
          <p:nvGrpSpPr>
            <p:cNvPr id="218" name="Gruppo"/>
            <p:cNvGrpSpPr/>
            <p:nvPr/>
          </p:nvGrpSpPr>
          <p:grpSpPr>
            <a:xfrm>
              <a:off x="7394222" y="2731911"/>
              <a:ext cx="5000979" cy="1117601"/>
              <a:chOff x="0" y="0"/>
              <a:chExt cx="5000978" cy="1117600"/>
            </a:xfrm>
          </p:grpSpPr>
          <p:sp>
            <p:nvSpPr>
              <p:cNvPr id="216" name="Rettangolo"/>
              <p:cNvSpPr/>
              <p:nvPr/>
            </p:nvSpPr>
            <p:spPr>
              <a:xfrm>
                <a:off x="0" y="0"/>
                <a:ext cx="5000979" cy="1117600"/>
              </a:xfrm>
              <a:prstGeom prst="rect">
                <a:avLst/>
              </a:prstGeom>
              <a:gradFill flip="none" rotWithShape="1">
                <a:gsLst>
                  <a:gs pos="0">
                    <a:srgbClr val="A7A7F0"/>
                  </a:gs>
                  <a:gs pos="50000">
                    <a:srgbClr val="C8C8F4"/>
                  </a:gs>
                  <a:gs pos="100000">
                    <a:srgbClr val="E4E4F9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spcBef>
                    <a:spcPts val="600"/>
                  </a:spcBef>
                  <a:defRPr sz="2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7" name="Neoplasie…"/>
              <p:cNvSpPr txBox="1"/>
              <p:nvPr/>
            </p:nvSpPr>
            <p:spPr>
              <a:xfrm>
                <a:off x="0" y="49843"/>
                <a:ext cx="5000979" cy="1017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/>
              <a:p>
                <a:pPr algn="l" defTabSz="130048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Neoplasie</a:t>
                </a:r>
              </a:p>
              <a:p>
                <a:pPr algn="l" defTabSz="1300480">
                  <a:spcBef>
                    <a:spcPts val="600"/>
                  </a:spcBef>
                  <a:defRPr sz="2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2800"/>
                  <a:t>Sdr da anticorpi antifosfolipidi</a:t>
                </a:r>
              </a:p>
            </p:txBody>
          </p:sp>
        </p:grpSp>
        <p:grpSp>
          <p:nvGrpSpPr>
            <p:cNvPr id="221" name="Gruppo"/>
            <p:cNvGrpSpPr/>
            <p:nvPr/>
          </p:nvGrpSpPr>
          <p:grpSpPr>
            <a:xfrm>
              <a:off x="3777262" y="3849511"/>
              <a:ext cx="3616961" cy="1169530"/>
              <a:chOff x="0" y="0"/>
              <a:chExt cx="3616959" cy="1169528"/>
            </a:xfrm>
          </p:grpSpPr>
          <p:sp>
            <p:nvSpPr>
              <p:cNvPr id="219" name="Rettangolo"/>
              <p:cNvSpPr/>
              <p:nvPr/>
            </p:nvSpPr>
            <p:spPr>
              <a:xfrm>
                <a:off x="0" y="0"/>
                <a:ext cx="3616960" cy="1169529"/>
              </a:xfrm>
              <a:prstGeom prst="rect">
                <a:avLst/>
              </a:prstGeom>
              <a:gradFill flip="none" rotWithShape="1">
                <a:gsLst>
                  <a:gs pos="0">
                    <a:srgbClr val="DDDDFA"/>
                  </a:gs>
                  <a:gs pos="50000">
                    <a:srgbClr val="B9B9F5"/>
                  </a:gs>
                  <a:gs pos="100000">
                    <a:srgbClr val="8A8AF3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0" name="Geneticamente determinati"/>
              <p:cNvSpPr txBox="1"/>
              <p:nvPr/>
            </p:nvSpPr>
            <p:spPr>
              <a:xfrm>
                <a:off x="0" y="31503"/>
                <a:ext cx="3616960" cy="11065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>
                <a:lvl1pPr algn="l" defTabSz="1300480">
                  <a:defRPr sz="3400" b="1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2400" b="0"/>
                </a:pPr>
                <a:r>
                  <a:rPr sz="3400" b="1"/>
                  <a:t>Geneticamente determinati</a:t>
                </a:r>
              </a:p>
            </p:txBody>
          </p:sp>
        </p:grpSp>
        <p:grpSp>
          <p:nvGrpSpPr>
            <p:cNvPr id="224" name="Gruppo"/>
            <p:cNvGrpSpPr/>
            <p:nvPr/>
          </p:nvGrpSpPr>
          <p:grpSpPr>
            <a:xfrm>
              <a:off x="7394222" y="3849511"/>
              <a:ext cx="5000979" cy="1169530"/>
              <a:chOff x="0" y="0"/>
              <a:chExt cx="5000978" cy="1169528"/>
            </a:xfrm>
          </p:grpSpPr>
          <p:sp>
            <p:nvSpPr>
              <p:cNvPr id="222" name="Rettangolo"/>
              <p:cNvSpPr/>
              <p:nvPr/>
            </p:nvSpPr>
            <p:spPr>
              <a:xfrm>
                <a:off x="0" y="0"/>
                <a:ext cx="5000979" cy="1169529"/>
              </a:xfrm>
              <a:prstGeom prst="rect">
                <a:avLst/>
              </a:prstGeom>
              <a:gradFill flip="none" rotWithShape="1">
                <a:gsLst>
                  <a:gs pos="0">
                    <a:srgbClr val="A7A7F0"/>
                  </a:gs>
                  <a:gs pos="50000">
                    <a:srgbClr val="C8C8F4"/>
                  </a:gs>
                  <a:gs pos="100000">
                    <a:srgbClr val="E4E4F9"/>
                  </a:gs>
                </a:gsLst>
                <a:path path="circle">
                  <a:fillToRect l="-19636" t="62278" r="119636" b="37721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3" name="Stati trombofilici"/>
              <p:cNvSpPr txBox="1"/>
              <p:nvPr/>
            </p:nvSpPr>
            <p:spPr>
              <a:xfrm>
                <a:off x="0" y="322357"/>
                <a:ext cx="5000979" cy="524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ctr">
                <a:spAutoFit/>
              </a:bodyPr>
              <a:lstStyle>
                <a:lvl1pPr algn="l" defTabSz="1300480">
                  <a:defRPr sz="2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2400"/>
                </a:pPr>
                <a:r>
                  <a:rPr sz="2800"/>
                  <a:t>Stati trombofilici</a:t>
                </a:r>
              </a:p>
            </p:txBody>
          </p:sp>
        </p:grpSp>
        <p:sp>
          <p:nvSpPr>
            <p:cNvPr id="225" name="Linea"/>
            <p:cNvSpPr/>
            <p:nvPr/>
          </p:nvSpPr>
          <p:spPr>
            <a:xfrm flipH="1">
              <a:off x="3777262" y="0"/>
              <a:ext cx="1" cy="501904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a"/>
            <p:cNvSpPr/>
            <p:nvPr/>
          </p:nvSpPr>
          <p:spPr>
            <a:xfrm flipH="1">
              <a:off x="7394222" y="0"/>
              <a:ext cx="1" cy="501904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" name="Linea"/>
            <p:cNvSpPr/>
            <p:nvPr/>
          </p:nvSpPr>
          <p:spPr>
            <a:xfrm>
              <a:off x="3777262" y="2731911"/>
              <a:ext cx="861793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" name="Linea"/>
            <p:cNvSpPr/>
            <p:nvPr/>
          </p:nvSpPr>
          <p:spPr>
            <a:xfrm>
              <a:off x="3777262" y="3849511"/>
              <a:ext cx="8617939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nea"/>
            <p:cNvSpPr/>
            <p:nvPr/>
          </p:nvSpPr>
          <p:spPr>
            <a:xfrm flipH="1">
              <a:off x="-1" y="0"/>
              <a:ext cx="2" cy="501904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Linea"/>
            <p:cNvSpPr/>
            <p:nvPr/>
          </p:nvSpPr>
          <p:spPr>
            <a:xfrm flipH="1">
              <a:off x="12395200" y="0"/>
              <a:ext cx="1" cy="501904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" name="Linea"/>
            <p:cNvSpPr/>
            <p:nvPr/>
          </p:nvSpPr>
          <p:spPr>
            <a:xfrm>
              <a:off x="0" y="0"/>
              <a:ext cx="1239520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" name="Linea"/>
            <p:cNvSpPr/>
            <p:nvPr/>
          </p:nvSpPr>
          <p:spPr>
            <a:xfrm>
              <a:off x="0" y="5019040"/>
              <a:ext cx="12395201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CUS arti inferiori .mp4 (1).mp4" descr="CUS arti inferiori .mp4 (1).mp4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52224" y="1234244"/>
            <a:ext cx="9162148" cy="6246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1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1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TVP FEMORAL COMUN II.mp4" descr="TVP FEMORAL COMUN II.mp4"/>
          <p:cNvPicPr>
            <a:picLocks/>
          </p:cNvPicPr>
          <p:nvPr>
            <a:videoFile r:link="rId1"/>
            <p:extLst>
              <p:ext uri="{DAA4B4D4-6D71-4841-9C94-3DE7FCFB9230}">
                <p14:media xmlns="" xmlns:m="http://schemas.openxmlformats.org/officeDocument/2006/math" xmlns:a14="http://schemas.microsoft.com/office/drawing/2010/main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908679" y="1437333"/>
            <a:ext cx="8652679" cy="6489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1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endParaRPr/>
          </a:p>
        </p:txBody>
      </p:sp>
      <p:sp>
        <p:nvSpPr>
          <p:cNvPr id="519" name="Doppio clic per modificare"/>
          <p:cNvSpPr txBox="1">
            <a:spLocks noGrp="1"/>
          </p:cNvSpPr>
          <p:nvPr>
            <p:ph type="body" idx="1"/>
          </p:nvPr>
        </p:nvSpPr>
        <p:spPr>
          <a:xfrm>
            <a:off x="1986227" y="2818828"/>
            <a:ext cx="11099801" cy="62865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0" name="Schermata 2019-02-13 alle 13.12.58.png" descr="Schermata 2019-02-13 alle 13.12.5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83732" y="943001"/>
            <a:ext cx="8037336" cy="833372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graphicFrame>
        <p:nvGraphicFramePr>
          <p:cNvPr id="236" name="Tabella"/>
          <p:cNvGraphicFramePr/>
          <p:nvPr/>
        </p:nvGraphicFramePr>
        <p:xfrm>
          <a:off x="573087" y="512812"/>
          <a:ext cx="11858624" cy="744624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527442"/>
                <a:gridCol w="2331182"/>
              </a:tblGrid>
              <a:tr h="1003238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38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Score di Wells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381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5C5C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 b="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Punteggio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381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5C5CFF"/>
                    </a:solidFill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Edema di tutto l’arto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Dolorabilità lungo il decorso del sistema venoso profondo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1075694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Gonfiore del polpaccio, &gt; 3 cm rispetto all’arto controlaterale (misurare 10 cm sotto la tuberosità tibiale)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Edema improntabile solo nell’arto sintomatico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Circolo collaterale superficiale (non vene varicose)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Neoplasia attiva (terapia in corso o nei 6 mesi precedenti)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615876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Paralisi, paresi o recente immobilizzazione di un AI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15876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Recente allettamento &gt; 3 gg o chir. maggiore (&lt; 12 sett.)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1300480"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Pregressa TVP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1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590795">
                <a:tc>
                  <a:txBody>
                    <a:bodyPr/>
                    <a:lstStyle/>
                    <a:p>
                      <a:pPr algn="l" defTabSz="638951">
                        <a:lnSpc>
                          <a:spcPct val="93000"/>
                        </a:lnSpc>
                        <a:spcBef>
                          <a:spcPts val="7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Diagnosi alternative (verosimili quanto TVP)</a:t>
                      </a:r>
                    </a:p>
                  </a:txBody>
                  <a:tcPr marL="0" marR="0" marT="0" marB="0" anchor="ctr" horzOverflow="overflow">
                    <a:lnL w="38100">
                      <a:solidFill>
                        <a:srgbClr val="0099FF"/>
                      </a:solidFill>
                    </a:lnL>
                    <a:lnR w="254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defTabSz="638951">
                        <a:lnSpc>
                          <a:spcPct val="93000"/>
                        </a:lnSpc>
                        <a:spcBef>
                          <a:spcPts val="500"/>
                        </a:spcBef>
                        <a:tabLst>
                          <a:tab pos="1295400" algn="l"/>
                          <a:tab pos="2590800" algn="l"/>
                          <a:tab pos="3898900" algn="l"/>
                          <a:tab pos="5194300" algn="l"/>
                          <a:tab pos="6502400" algn="l"/>
                          <a:tab pos="7797800" algn="l"/>
                          <a:tab pos="9093200" algn="l"/>
                          <a:tab pos="10401300" algn="l"/>
                          <a:tab pos="11696700" algn="l"/>
                          <a:tab pos="13004800" algn="l"/>
                          <a:tab pos="14300200" algn="l"/>
                        </a:tabLst>
                        <a:defRPr sz="24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2800"/>
                        <a:t>-2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099FF"/>
                      </a:solidFill>
                    </a:lnL>
                    <a:lnR w="38100">
                      <a:solidFill>
                        <a:srgbClr val="0099FF"/>
                      </a:solidFill>
                    </a:lnR>
                    <a:lnT w="25400">
                      <a:solidFill>
                        <a:srgbClr val="0099FF"/>
                      </a:solidFill>
                    </a:lnT>
                    <a:lnB w="25400">
                      <a:solidFill>
                        <a:srgbClr val="0099FF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pic>
        <p:nvPicPr>
          <p:cNvPr id="239" name="Schermata 2019-05-07 alle 01.18.44.png" descr="Schermata 2019-05-07 alle 01.18.4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71384" y="2253297"/>
            <a:ext cx="8767611" cy="277770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orma"/>
          <p:cNvSpPr/>
          <p:nvPr/>
        </p:nvSpPr>
        <p:spPr>
          <a:xfrm>
            <a:off x="1625599" y="5892800"/>
            <a:ext cx="10058402" cy="25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4035"/>
                </a:lnTo>
                <a:lnTo>
                  <a:pt x="11482" y="14035"/>
                </a:lnTo>
                <a:lnTo>
                  <a:pt x="11482" y="14931"/>
                </a:lnTo>
                <a:lnTo>
                  <a:pt x="12164" y="14931"/>
                </a:lnTo>
                <a:lnTo>
                  <a:pt x="10800" y="21600"/>
                </a:lnTo>
                <a:lnTo>
                  <a:pt x="9436" y="14931"/>
                </a:lnTo>
                <a:lnTo>
                  <a:pt x="10118" y="14931"/>
                </a:lnTo>
                <a:lnTo>
                  <a:pt x="10118" y="14035"/>
                </a:lnTo>
                <a:lnTo>
                  <a:pt x="0" y="14035"/>
                </a:lnTo>
                <a:close/>
              </a:path>
            </a:pathLst>
          </a:custGeom>
          <a:solidFill>
            <a:srgbClr val="FFFF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marL="487680" indent="-487680" algn="l" defTabSz="130048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2" name="Clinica"/>
          <p:cNvSpPr txBox="1"/>
          <p:nvPr/>
        </p:nvSpPr>
        <p:spPr>
          <a:xfrm>
            <a:off x="3534550" y="224297"/>
            <a:ext cx="5836357" cy="6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638951" indent="-638951" defTabSz="1300480">
              <a:lnSpc>
                <a:spcPct val="90000"/>
              </a:lnSpc>
              <a:defRPr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800" b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Clinica</a:t>
            </a:r>
          </a:p>
        </p:txBody>
      </p:sp>
      <p:sp>
        <p:nvSpPr>
          <p:cNvPr id="243" name="Le manifestazioni cliniche della TVP degli arti inferiori sono molteplici…"/>
          <p:cNvSpPr txBox="1"/>
          <p:nvPr/>
        </p:nvSpPr>
        <p:spPr>
          <a:xfrm>
            <a:off x="304799" y="1523479"/>
            <a:ext cx="12395201" cy="2873249"/>
          </a:xfrm>
          <a:prstGeom prst="rect">
            <a:avLst/>
          </a:prstGeom>
          <a:gradFill>
            <a:gsLst>
              <a:gs pos="0">
                <a:schemeClr val="accent6">
                  <a:hueOff val="7068543"/>
                  <a:satOff val="-63217"/>
                  <a:lumOff val="21330"/>
                </a:schemeClr>
              </a:gs>
              <a:gs pos="100000">
                <a:schemeClr val="accent6">
                  <a:hueOff val="10811956"/>
                  <a:satOff val="-58544"/>
                  <a:lumOff val="-9736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Le manifestazioni cliniche della TVP degli arti inferiori sono molteplici 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dolore spontaneo o provocato dallo stiramento dei muscoli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rossore/cianosi 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aumento della temperatura cutanea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crampi</a:t>
            </a: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000"/>
              <a:t>aumento delle dimensioni dell’arto/edema franco</a:t>
            </a:r>
          </a:p>
        </p:txBody>
      </p:sp>
      <p:sp>
        <p:nvSpPr>
          <p:cNvPr id="244" name="Queste caratteristiche cliniche non sono né sensibili né specifiche"/>
          <p:cNvSpPr txBox="1"/>
          <p:nvPr/>
        </p:nvSpPr>
        <p:spPr>
          <a:xfrm>
            <a:off x="2431626" y="5992977"/>
            <a:ext cx="8141548" cy="98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255128" indent="-255128" defTabSz="1300480">
              <a:defRPr sz="30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/>
            </a:pPr>
            <a:r>
              <a:rPr sz="3000" b="1"/>
              <a:t>Queste caratteristiche cliniche non sono né sensibili né specifiche</a:t>
            </a:r>
          </a:p>
        </p:txBody>
      </p:sp>
      <p:sp>
        <p:nvSpPr>
          <p:cNvPr id="245" name="La diagnosi definitiva viene affidata al riscontro di un esame strumentale"/>
          <p:cNvSpPr txBox="1"/>
          <p:nvPr/>
        </p:nvSpPr>
        <p:spPr>
          <a:xfrm>
            <a:off x="3140568" y="8356035"/>
            <a:ext cx="7222632" cy="98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000" b="1">
                <a:solidFill>
                  <a:srgbClr val="660033"/>
                </a:solidFill>
                <a:uFill>
                  <a:solidFill>
                    <a:srgbClr val="66003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3000" b="1">
                <a:solidFill>
                  <a:srgbClr val="660033"/>
                </a:solidFill>
                <a:uFill>
                  <a:solidFill>
                    <a:srgbClr val="660033"/>
                  </a:solidFill>
                </a:uFill>
              </a:rPr>
              <a:t>La diagnosi definitiva viene affidata al riscontro di un esame strumentale</a:t>
            </a:r>
          </a:p>
        </p:txBody>
      </p:sp>
      <p:sp>
        <p:nvSpPr>
          <p:cNvPr id="246" name="Doppio clic per modificare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035550"/>
            <a:ext cx="10464800" cy="11303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898</Words>
  <Application>Microsoft Office PowerPoint</Application>
  <PresentationFormat>Personalizzato</PresentationFormat>
  <Paragraphs>194</Paragraphs>
  <Slides>62</Slides>
  <Notes>0</Notes>
  <HiddenSlides>4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63" baseType="lpstr">
      <vt:lpstr>Gradient</vt:lpstr>
      <vt:lpstr>CUS IN PS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Diagnosi di TVP</vt:lpstr>
      <vt:lpstr>Diapositiva 12</vt:lpstr>
      <vt:lpstr>Diapositiva 13</vt:lpstr>
      <vt:lpstr>Diapositiva 14</vt:lpstr>
      <vt:lpstr>Diapositiva 15</vt:lpstr>
      <vt:lpstr>QUINDI TORNIAMO ALLA NOSTRA CARA ECOGRAFIA….</vt:lpstr>
      <vt:lpstr>VANTAGGI?  SI!!!!!!</vt:lpstr>
      <vt:lpstr>SVANTALGGI? ALCUNI</vt:lpstr>
      <vt:lpstr>TECNICA DI ESAME</vt:lpstr>
      <vt:lpstr>POSIZIONE DELLA SONDA </vt:lpstr>
      <vt:lpstr>Diapositiva 21</vt:lpstr>
      <vt:lpstr>Diapositiva 22</vt:lpstr>
      <vt:lpstr>POSSIBILI QUADRI ECOGRAFICI</vt:lpstr>
      <vt:lpstr>Diapositiva 24</vt:lpstr>
      <vt:lpstr>Diapositiva 25</vt:lpstr>
      <vt:lpstr>Diapositiva 26</vt:lpstr>
      <vt:lpstr>Diapositiva 27</vt:lpstr>
      <vt:lpstr>Diapositiva 28</vt:lpstr>
      <vt:lpstr>ANATOMIA VENA POPLITEA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RICORDARE</vt:lpstr>
      <vt:lpstr>ATTENSIONE AI FALSI POSITIVI</vt:lpstr>
      <vt:lpstr>ESTENDIAMO LA CUS</vt:lpstr>
      <vt:lpstr>PERCHE?</vt:lpstr>
      <vt:lpstr>Diapositiva 44</vt:lpstr>
      <vt:lpstr>MEDICINA REALE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PERONEALI</vt:lpstr>
      <vt:lpstr>TIBIALI POSTERIORI</vt:lpstr>
      <vt:lpstr>Diapositiva 54</vt:lpstr>
      <vt:lpstr>Diapositiva 55</vt:lpstr>
      <vt:lpstr>VENE GEMELLARI E SOLEALI</vt:lpstr>
      <vt:lpstr>Diapositiva 57</vt:lpstr>
      <vt:lpstr>Diapositiva 58</vt:lpstr>
      <vt:lpstr>Diapositiva 59</vt:lpstr>
      <vt:lpstr>Diapositiva 60</vt:lpstr>
      <vt:lpstr>Diapositiva 61</vt:lpstr>
      <vt:lpstr>Diapositiva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 IN PS</dc:title>
  <dc:creator>CdF Gambale</dc:creator>
  <cp:lastModifiedBy>g.angelopulos</cp:lastModifiedBy>
  <cp:revision>1</cp:revision>
  <dcterms:modified xsi:type="dcterms:W3CDTF">2021-05-10T10:51:53Z</dcterms:modified>
</cp:coreProperties>
</file>