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57"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dpi="0" rotWithShape="1">
            <a:blip r:embed="rId2">
              <a:extLst>
                <a:ext uri="{28A0092B-C50C-407E-A947-70E740481C1C}">
                  <a14:useLocalDpi xmlns:a14="http://schemas.microsoft.com/office/drawing/2010/main" xmlns="" val="0"/>
                </a:ext>
              </a:extLst>
            </a:blip>
            <a:srcRect/>
            <a:stretch>
              <a:fillRect/>
            </a:stretch>
          </a:blip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8" name="Rettangolo 7"/>
          <p:cNvSpPr/>
          <p:nvPr userDrawn="1"/>
        </p:nvSpPr>
        <p:spPr>
          <a:xfrm>
            <a:off x="0" y="5943600"/>
            <a:ext cx="121919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userDrawn="1"/>
        </p:nvSpPr>
        <p:spPr>
          <a:xfrm>
            <a:off x="3441894" y="6087676"/>
            <a:ext cx="5308210" cy="626248"/>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8C79C5D-2A6F-F04D-97DA-BEF2467B64E4}"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Modifica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Modifica gli stili del testo dello schema</a:t>
            </a:r>
          </a:p>
        </p:txBody>
      </p:sp>
      <p:sp>
        <p:nvSpPr>
          <p:cNvPr id="2" name="Date Placeholder 1"/>
          <p:cNvSpPr>
            <a:spLocks noGrp="1"/>
          </p:cNvSpPr>
          <p:nvPr>
            <p:ph type="dt" sz="half" idx="10"/>
          </p:nvPr>
        </p:nvSpPr>
        <p:spPr/>
        <p:txBody>
          <a:bodyPr/>
          <a:lstStyle/>
          <a:p>
            <a:fld id="{FBF54567-0DE4-3F47-BF90-CB84690072F9}" type="datetimeFigureOut">
              <a:rPr lang="en-US" dirty="0"/>
              <a:pPr/>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1"/>
            <a:ext cx="12192000" cy="1656272"/>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345720" y="240152"/>
            <a:ext cx="10036277" cy="970450"/>
          </a:xfrm>
        </p:spPr>
        <p:txBody>
          <a:bodyPr/>
          <a:lstStyle/>
          <a:p>
            <a:r>
              <a:rPr lang="it-IT" dirty="0"/>
              <a:t>Fare clic per modificare lo stile del titolo</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Rettangolo 7"/>
          <p:cNvSpPr/>
          <p:nvPr userDrawn="1"/>
        </p:nvSpPr>
        <p:spPr>
          <a:xfrm>
            <a:off x="361427" y="446757"/>
            <a:ext cx="665116" cy="626248"/>
          </a:xfrm>
          <a:prstGeom prst="rect">
            <a:avLst/>
          </a:prstGeom>
          <a:blipFill dpi="0" rotWithShape="1">
            <a:blip r:embed="rId2">
              <a:extLst>
                <a:ext uri="{28A0092B-C50C-407E-A947-70E740481C1C}">
                  <a14:useLocalDpi xmlns:a14="http://schemas.microsoft.com/office/drawing/2010/main" xmlns="" val="0"/>
                </a:ext>
              </a:extLst>
            </a:blip>
            <a:srcRect/>
            <a:stretch>
              <a:fillRect r="-6980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157000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128010"/>
            <a:ext cx="10571998" cy="970450"/>
          </a:xfrm>
        </p:spPr>
        <p:txBody>
          <a:bodyPr/>
          <a:lstStyle/>
          <a:p>
            <a:r>
              <a:rPr lang="it-IT" dirty="0"/>
              <a:t>Fare clic per modificare lo stile del titolo</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0DF5E60-9974-AC48-9591-99C2BB44B7CF}"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10/8/2021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10/8/2021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10001" y="914400"/>
            <a:ext cx="10572000" cy="3657599"/>
          </a:xfrm>
        </p:spPr>
        <p:txBody>
          <a:bodyPr/>
          <a:lstStyle/>
          <a:p>
            <a:pPr algn="ctr"/>
            <a:r>
              <a:rPr lang="it-IT" dirty="0" smtClean="0"/>
              <a:t>DIPARTIMENTO  AMMINISTRATIVO</a:t>
            </a:r>
            <a:br>
              <a:rPr lang="it-IT" dirty="0" smtClean="0"/>
            </a:br>
            <a:r>
              <a:rPr lang="it-IT" dirty="0" err="1" smtClean="0"/>
              <a:t>S.U.M.E.</a:t>
            </a:r>
            <a:endParaRPr lang="it-IT" dirty="0"/>
          </a:p>
        </p:txBody>
      </p:sp>
      <p:sp>
        <p:nvSpPr>
          <p:cNvPr id="3" name="Sottotitolo 2"/>
          <p:cNvSpPr>
            <a:spLocks noGrp="1"/>
          </p:cNvSpPr>
          <p:nvPr>
            <p:ph type="subTitle" idx="1"/>
          </p:nvPr>
        </p:nvSpPr>
        <p:spPr/>
        <p:txBody>
          <a:bodyPr/>
          <a:lstStyle/>
          <a:p>
            <a:pPr algn="ctr"/>
            <a:r>
              <a:rPr lang="it-IT" dirty="0"/>
              <a:t>SERVIZIO UNICO METROPOLITANO ECONOMATO</a:t>
            </a:r>
          </a:p>
        </p:txBody>
      </p:sp>
    </p:spTree>
    <p:extLst>
      <p:ext uri="{BB962C8B-B14F-4D97-AF65-F5344CB8AC3E}">
        <p14:creationId xmlns:p14="http://schemas.microsoft.com/office/powerpoint/2010/main" xmlns="" val="153158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FD6255E-5D83-4329-9F6D-7D4F24CBB416}"/>
              </a:ext>
            </a:extLst>
          </p:cNvPr>
          <p:cNvSpPr>
            <a:spLocks noGrp="1"/>
          </p:cNvSpPr>
          <p:nvPr>
            <p:ph type="title"/>
          </p:nvPr>
        </p:nvSpPr>
        <p:spPr/>
        <p:txBody>
          <a:bodyPr/>
          <a:lstStyle/>
          <a:p>
            <a:pPr algn="ctr"/>
            <a:r>
              <a:rPr lang="it-IT" dirty="0"/>
              <a:t>AMBITI DI ATTIVITA’</a:t>
            </a:r>
          </a:p>
        </p:txBody>
      </p:sp>
      <p:sp>
        <p:nvSpPr>
          <p:cNvPr id="3" name="Segnaposto contenuto 2">
            <a:extLst>
              <a:ext uri="{FF2B5EF4-FFF2-40B4-BE49-F238E27FC236}">
                <a16:creationId xmlns:a16="http://schemas.microsoft.com/office/drawing/2014/main" xmlns="" id="{FBED40D4-870D-4530-A672-52EC964BE942}"/>
              </a:ext>
            </a:extLst>
          </p:cNvPr>
          <p:cNvSpPr>
            <a:spLocks noGrp="1"/>
          </p:cNvSpPr>
          <p:nvPr>
            <p:ph idx="1"/>
          </p:nvPr>
        </p:nvSpPr>
        <p:spPr/>
        <p:txBody>
          <a:bodyPr/>
          <a:lstStyle/>
          <a:p>
            <a:r>
              <a:rPr lang="it-IT" dirty="0"/>
              <a:t>PER AZIENDA USL DI BOLOGNA E ISTITUTO ORTOPEDICO RIZZOLI S.U.M.E.:</a:t>
            </a:r>
          </a:p>
          <a:p>
            <a:r>
              <a:rPr lang="it-IT" dirty="0"/>
              <a:t>-GESTISCE BENI ECONOMALI </a:t>
            </a:r>
            <a:r>
              <a:rPr lang="it-IT"/>
              <a:t>E RELATIVA </a:t>
            </a:r>
            <a:r>
              <a:rPr lang="it-IT" dirty="0"/>
              <a:t>LOGISTICA AZIENDALE</a:t>
            </a:r>
          </a:p>
          <a:p>
            <a:r>
              <a:rPr lang="it-IT" dirty="0"/>
              <a:t>-GESTISCE UFFICIO ORDINI FARMACEUTICI</a:t>
            </a:r>
          </a:p>
          <a:p>
            <a:r>
              <a:rPr lang="it-IT" dirty="0"/>
              <a:t>-GESTISCE IL PARCO AUTO </a:t>
            </a:r>
          </a:p>
          <a:p>
            <a:r>
              <a:rPr lang="it-IT" dirty="0"/>
              <a:t>-GESTISCE I SERVIZI APPALTATI</a:t>
            </a:r>
          </a:p>
          <a:p>
            <a:r>
              <a:rPr lang="it-IT" dirty="0"/>
              <a:t>-GESTISCE I CESPITI</a:t>
            </a:r>
          </a:p>
        </p:txBody>
      </p:sp>
    </p:spTree>
    <p:extLst>
      <p:ext uri="{BB962C8B-B14F-4D97-AF65-F5344CB8AC3E}">
        <p14:creationId xmlns:p14="http://schemas.microsoft.com/office/powerpoint/2010/main" xmlns="" val="428097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3F8DBC-229E-4573-AEF7-843C8B52D93C}"/>
              </a:ext>
            </a:extLst>
          </p:cNvPr>
          <p:cNvSpPr>
            <a:spLocks noGrp="1"/>
          </p:cNvSpPr>
          <p:nvPr>
            <p:ph type="title"/>
          </p:nvPr>
        </p:nvSpPr>
        <p:spPr/>
        <p:txBody>
          <a:bodyPr/>
          <a:lstStyle/>
          <a:p>
            <a:r>
              <a:rPr lang="it-IT" dirty="0"/>
              <a:t>GESTIONE BENI E LOGISTICA</a:t>
            </a:r>
          </a:p>
        </p:txBody>
      </p:sp>
      <p:sp>
        <p:nvSpPr>
          <p:cNvPr id="3" name="Segnaposto contenuto 2">
            <a:extLst>
              <a:ext uri="{FF2B5EF4-FFF2-40B4-BE49-F238E27FC236}">
                <a16:creationId xmlns:a16="http://schemas.microsoft.com/office/drawing/2014/main" xmlns="" id="{8D454638-2BB6-43C7-9949-52AABF765B24}"/>
              </a:ext>
            </a:extLst>
          </p:cNvPr>
          <p:cNvSpPr>
            <a:spLocks noGrp="1"/>
          </p:cNvSpPr>
          <p:nvPr>
            <p:ph idx="1"/>
          </p:nvPr>
        </p:nvSpPr>
        <p:spPr/>
        <p:txBody>
          <a:bodyPr/>
          <a:lstStyle/>
          <a:p>
            <a:r>
              <a:rPr lang="it-IT" dirty="0"/>
              <a:t>SUME EMETTE GLI ORDINATIVI DI FORNITURA PER ASSICURARE ALL’AZIENDA UN CORRETTO APPROVVIGIONAMENTO DEI BENI NECESSARI ALLA ATTIVITA’ ASSISTENZIALE ED ALLE RELATIVE ATTIVITA’ DI SUPPORTO (DALLO STRUMENTARIO CHIRURGICO ALLA CARTA PER FOTOCOPIA).</a:t>
            </a:r>
          </a:p>
          <a:p>
            <a:r>
              <a:rPr lang="it-IT" dirty="0"/>
              <a:t>PER TALE MATERIALE ASSICURA LA GESTIONE DI MAGAZZINO E LA RELATIVA LOGISTICA PER LA DISTRIBUZIONE ALLE ARTICOLAZIONI ORGANIZZATIVE RICHIEDENTI.</a:t>
            </a:r>
          </a:p>
        </p:txBody>
      </p:sp>
    </p:spTree>
    <p:extLst>
      <p:ext uri="{BB962C8B-B14F-4D97-AF65-F5344CB8AC3E}">
        <p14:creationId xmlns:p14="http://schemas.microsoft.com/office/powerpoint/2010/main" xmlns="" val="83586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B8F21B-05D1-4CAA-BF93-742050F30505}"/>
              </a:ext>
            </a:extLst>
          </p:cNvPr>
          <p:cNvSpPr>
            <a:spLocks noGrp="1"/>
          </p:cNvSpPr>
          <p:nvPr>
            <p:ph type="title"/>
          </p:nvPr>
        </p:nvSpPr>
        <p:spPr/>
        <p:txBody>
          <a:bodyPr/>
          <a:lstStyle/>
          <a:p>
            <a:r>
              <a:rPr lang="it-IT" dirty="0"/>
              <a:t>GESTIONE UFFICIO ORDINI FARMACEUTICI</a:t>
            </a:r>
          </a:p>
        </p:txBody>
      </p:sp>
      <p:sp>
        <p:nvSpPr>
          <p:cNvPr id="3" name="Segnaposto contenuto 2">
            <a:extLst>
              <a:ext uri="{FF2B5EF4-FFF2-40B4-BE49-F238E27FC236}">
                <a16:creationId xmlns:a16="http://schemas.microsoft.com/office/drawing/2014/main" xmlns="" id="{C34DBE0F-1234-40FF-B956-9A6BA5DC1ADA}"/>
              </a:ext>
            </a:extLst>
          </p:cNvPr>
          <p:cNvSpPr>
            <a:spLocks noGrp="1"/>
          </p:cNvSpPr>
          <p:nvPr>
            <p:ph idx="1"/>
          </p:nvPr>
        </p:nvSpPr>
        <p:spPr/>
        <p:txBody>
          <a:bodyPr/>
          <a:lstStyle/>
          <a:p>
            <a:r>
              <a:rPr lang="it-IT" dirty="0"/>
              <a:t>SUME CURA L’EMISSIONE DEGLI ORDINATIVI DEI BENI DI COMPETENZA FARMACEUTICA (FARMACI, VACCINI, ETC.) AL FINE DI GARANTIRNE UNA CORRETTA GESTIONE AMMINISTRATIVO CONTABILE, SULLA BASE DELLE ATTIVITA’DEFINITE DAL DIPARTIMENTO FARMACEUTICO. </a:t>
            </a:r>
          </a:p>
        </p:txBody>
      </p:sp>
    </p:spTree>
    <p:extLst>
      <p:ext uri="{BB962C8B-B14F-4D97-AF65-F5344CB8AC3E}">
        <p14:creationId xmlns:p14="http://schemas.microsoft.com/office/powerpoint/2010/main" xmlns="" val="3827458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17EF357-DEC6-473C-B2CA-D245849D6E86}"/>
              </a:ext>
            </a:extLst>
          </p:cNvPr>
          <p:cNvSpPr>
            <a:spLocks noGrp="1"/>
          </p:cNvSpPr>
          <p:nvPr>
            <p:ph type="title"/>
          </p:nvPr>
        </p:nvSpPr>
        <p:spPr/>
        <p:txBody>
          <a:bodyPr/>
          <a:lstStyle/>
          <a:p>
            <a:r>
              <a:rPr lang="it-IT" dirty="0"/>
              <a:t>GESTIONE PARCO AUTO</a:t>
            </a:r>
          </a:p>
        </p:txBody>
      </p:sp>
      <p:sp>
        <p:nvSpPr>
          <p:cNvPr id="3" name="Segnaposto contenuto 2">
            <a:extLst>
              <a:ext uri="{FF2B5EF4-FFF2-40B4-BE49-F238E27FC236}">
                <a16:creationId xmlns:a16="http://schemas.microsoft.com/office/drawing/2014/main" xmlns="" id="{5B4D4408-925A-4BC4-997C-C8D58FF14BD7}"/>
              </a:ext>
            </a:extLst>
          </p:cNvPr>
          <p:cNvSpPr>
            <a:spLocks noGrp="1"/>
          </p:cNvSpPr>
          <p:nvPr>
            <p:ph idx="1"/>
          </p:nvPr>
        </p:nvSpPr>
        <p:spPr/>
        <p:txBody>
          <a:bodyPr/>
          <a:lstStyle/>
          <a:p>
            <a:r>
              <a:rPr lang="it-IT" dirty="0"/>
              <a:t>SUME GESTISCE IL PARCO AUTO AZIENDALE (COMPOSTO DA N.430 AUTOMEZZI), CURANDO L’ESECUZIONE CONTRATTUALE DEI CONTRATTI DI RIFERIMENTO (MANUTENZIONE, NOLEGGIO, GESTIONE PRATICHE AMMINISTRATIVE, ETC.).</a:t>
            </a:r>
          </a:p>
        </p:txBody>
      </p:sp>
    </p:spTree>
    <p:extLst>
      <p:ext uri="{BB962C8B-B14F-4D97-AF65-F5344CB8AC3E}">
        <p14:creationId xmlns:p14="http://schemas.microsoft.com/office/powerpoint/2010/main" xmlns="" val="96963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GESTIONE SERVIZI APPALTATI</a:t>
            </a:r>
          </a:p>
        </p:txBody>
      </p:sp>
      <p:sp>
        <p:nvSpPr>
          <p:cNvPr id="3" name="Segnaposto contenuto 2"/>
          <p:cNvSpPr>
            <a:spLocks noGrp="1"/>
          </p:cNvSpPr>
          <p:nvPr>
            <p:ph idx="1"/>
          </p:nvPr>
        </p:nvSpPr>
        <p:spPr/>
        <p:txBody>
          <a:bodyPr/>
          <a:lstStyle/>
          <a:p>
            <a:r>
              <a:rPr lang="it-IT" dirty="0"/>
              <a:t>SUME GESTISCE E CURA L’ESECUZIONE DEI CONTRATTI DI SERVIZI INDESPENSABILI PER IL FUNZIONAMENTO DELLE STRUTTURE OSPEDALIERE (PULIZIE, RISTORAZIONE, LAVANOLO, SMALTIMENTO RIFIUTI, ETC.) IN COSTANTE RACCORDO CON LA COMPONENTE SANITARIA DI RIFERIMENTO.</a:t>
            </a:r>
          </a:p>
        </p:txBody>
      </p:sp>
    </p:spTree>
    <p:extLst>
      <p:ext uri="{BB962C8B-B14F-4D97-AF65-F5344CB8AC3E}">
        <p14:creationId xmlns:p14="http://schemas.microsoft.com/office/powerpoint/2010/main" xmlns="" val="333184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0541F9D-BF22-4575-AD54-09FF4046EC2D}"/>
              </a:ext>
            </a:extLst>
          </p:cNvPr>
          <p:cNvSpPr>
            <a:spLocks noGrp="1"/>
          </p:cNvSpPr>
          <p:nvPr>
            <p:ph type="title"/>
          </p:nvPr>
        </p:nvSpPr>
        <p:spPr/>
        <p:txBody>
          <a:bodyPr/>
          <a:lstStyle/>
          <a:p>
            <a:r>
              <a:rPr lang="it-IT" dirty="0"/>
              <a:t>GESTIONE CESPITI</a:t>
            </a:r>
          </a:p>
        </p:txBody>
      </p:sp>
      <p:sp>
        <p:nvSpPr>
          <p:cNvPr id="3" name="Segnaposto contenuto 2">
            <a:extLst>
              <a:ext uri="{FF2B5EF4-FFF2-40B4-BE49-F238E27FC236}">
                <a16:creationId xmlns:a16="http://schemas.microsoft.com/office/drawing/2014/main" xmlns="" id="{DBE8F89B-1FB1-4A54-A404-3DA45A55C137}"/>
              </a:ext>
            </a:extLst>
          </p:cNvPr>
          <p:cNvSpPr>
            <a:spLocks noGrp="1"/>
          </p:cNvSpPr>
          <p:nvPr>
            <p:ph idx="1"/>
          </p:nvPr>
        </p:nvSpPr>
        <p:spPr/>
        <p:txBody>
          <a:bodyPr/>
          <a:lstStyle/>
          <a:p>
            <a:r>
              <a:rPr lang="it-IT" dirty="0"/>
              <a:t>SUME GESTISCE L’INVENTARIO DEI BENI MOBILI DELL’AZIENDA, GARANTENDO IL COSTANTE AGGIORNAMENTO DELLA RELATIVA BANCA DATI E DELLA CONCILIAZIONE DEGLI STESSI CON LE SCRITTURE CONTABILI.</a:t>
            </a:r>
          </a:p>
        </p:txBody>
      </p:sp>
    </p:spTree>
    <p:extLst>
      <p:ext uri="{BB962C8B-B14F-4D97-AF65-F5344CB8AC3E}">
        <p14:creationId xmlns:p14="http://schemas.microsoft.com/office/powerpoint/2010/main" xmlns="" val="1675899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Citazione</Template>
  <TotalTime>67</TotalTime>
  <Words>248</Words>
  <Application>Microsoft Office PowerPoint</Application>
  <PresentationFormat>Personalizzato</PresentationFormat>
  <Paragraphs>20</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Citazione</vt:lpstr>
      <vt:lpstr>DIPARTIMENTO  AMMINISTRATIVO S.U.M.E.</vt:lpstr>
      <vt:lpstr>AMBITI DI ATTIVITA’</vt:lpstr>
      <vt:lpstr>GESTIONE BENI E LOGISTICA</vt:lpstr>
      <vt:lpstr>GESTIONE UFFICIO ORDINI FARMACEUTICI</vt:lpstr>
      <vt:lpstr>GESTIONE PARCO AUTO</vt:lpstr>
      <vt:lpstr>GESTIONE SERVIZI APPALTATI</vt:lpstr>
      <vt:lpstr>GESTIONE CESPITI</vt:lpstr>
    </vt:vector>
  </TitlesOfParts>
  <Company>Azienda AUSL di Bologna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campa</cp:lastModifiedBy>
  <cp:revision>16</cp:revision>
  <dcterms:created xsi:type="dcterms:W3CDTF">2021-09-14T13:29:03Z</dcterms:created>
  <dcterms:modified xsi:type="dcterms:W3CDTF">2021-10-08T09:43:03Z</dcterms:modified>
</cp:coreProperties>
</file>