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jpeg" ContentType="image/jpeg"/>
  <Override PartName="/ppt/media/image3.png" ContentType="image/pn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88825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D40E2F8-5A3B-47B6-91D3-811FC88022D9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BDE04174-6709-4D6F-AE20-37EC41729F43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DFD872B-0B05-4D8D-A407-DDFC8F25741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title"/>
          </p:nvPr>
        </p:nvSpPr>
        <p:spPr>
          <a:xfrm>
            <a:off x="609120" y="273600"/>
            <a:ext cx="1096920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 titolo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609120" y="1604520"/>
            <a:ext cx="1096920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della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Secondo livello struttura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Terzo livello struttura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livello struttura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livello struttura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Sesto livello struttura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Settimo livello struttura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440" cy="116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0920" cy="5852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440" cy="469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58CA7681-7C88-47FD-AEEE-0F778B0EFCC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5680" cy="565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5680" cy="411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Fai clic per modificare il formato del testo della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Secondo livello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Terzo livello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Quarto livello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Quinto livello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Sesto livello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Settimo livello struttura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5680" cy="80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1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6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FB4634C-E260-4AB1-85A0-D886F500CC2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055D3D4D-75E2-46FD-AA40-0430B77AFB4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668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200" cy="5850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5C8809AD-7485-4D60-807D-DE044DDD0C6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3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59121F8-810C-4BDA-8B85-B5C0F6218ECE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1680" cy="136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4000" strike="noStrike" u="non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1680" cy="1499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7B5237C-A582-4D30-93A7-CAE6BD75DB7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7760" cy="4525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DB63D8A-01C3-40F5-8A3C-ABC92FB84378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4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b="0" lang="it-IT" sz="4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56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56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000" cy="63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000" cy="3950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it-IT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743040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it-IT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143000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it-IT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6002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it-IT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057400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16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it-IT" sz="16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&lt;data/ora&gt;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&lt;piè di pagina&gt;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8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9DF175B-628F-4957-BC25-0B37F7A9F56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&lt;numero&gt;</a:t>
            </a:fld>
            <a:endParaRPr b="0" lang="it-IT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file:///E:/lavoro%20animazione/CONVEGNO%20SAN%20LAZZARO/Taricco.mp4" TargetMode="External"/><Relationship Id="rId2" Type="http://schemas.openxmlformats.org/officeDocument/2006/relationships/hyperlink" Target="file:///E:/lavoro%20animazione/OONVEGNO%20SAN%20LAZZARO/Taricco.mp4" TargetMode="External"/><Relationship Id="rId3" Type="http://schemas.openxmlformats.org/officeDocument/2006/relationships/hyperlink" Target="file:///E:/lavoro%20animazione/CONVEGNO%20SAN%20LAZZARO/Taricco.mp4" TargetMode="External"/><Relationship Id="rId4" Type="http://schemas.openxmlformats.org/officeDocument/2006/relationships/image" Target="../media/image4.jpe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1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1"/>
          <p:cNvSpPr/>
          <p:nvPr/>
        </p:nvSpPr>
        <p:spPr>
          <a:xfrm>
            <a:off x="0" y="0"/>
            <a:ext cx="6582960" cy="6857280"/>
          </a:xfrm>
          <a:prstGeom prst="rect">
            <a:avLst/>
          </a:prstGeom>
          <a:solidFill>
            <a:srgbClr val="4a85c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0" name="Oval 2"/>
          <p:cNvSpPr/>
          <p:nvPr/>
        </p:nvSpPr>
        <p:spPr>
          <a:xfrm>
            <a:off x="4389120" y="4206240"/>
            <a:ext cx="4114080" cy="4114080"/>
          </a:xfrm>
          <a:prstGeom prst="ellipse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1" name="Rectangle 3"/>
          <p:cNvSpPr/>
          <p:nvPr/>
        </p:nvSpPr>
        <p:spPr>
          <a:xfrm>
            <a:off x="7132320" y="5029200"/>
            <a:ext cx="5055840" cy="182808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2" name="TextBox 4"/>
          <p:cNvSpPr/>
          <p:nvPr/>
        </p:nvSpPr>
        <p:spPr>
          <a:xfrm>
            <a:off x="365760" y="502920"/>
            <a:ext cx="5942880" cy="10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5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Intrecci</a:t>
            </a:r>
            <a:endParaRPr b="0" lang="it-IT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TextBox 5"/>
          <p:cNvSpPr/>
          <p:nvPr/>
        </p:nvSpPr>
        <p:spPr>
          <a:xfrm>
            <a:off x="365760" y="1508760"/>
            <a:ext cx="5942880" cy="10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5200" strike="noStrike" u="none">
                <a:solidFill>
                  <a:srgbClr val="f5edd5"/>
                </a:solidFill>
                <a:effectLst/>
                <a:uFillTx/>
                <a:latin typeface="Calibri"/>
              </a:rPr>
              <a:t>di cura</a:t>
            </a:r>
            <a:endParaRPr b="0" lang="it-IT" sz="5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TextBox 6"/>
          <p:cNvSpPr/>
          <p:nvPr/>
        </p:nvSpPr>
        <p:spPr>
          <a:xfrm>
            <a:off x="365760" y="2606040"/>
            <a:ext cx="59428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Esperienze domiciliari tra assistiti e caregiver,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tra benessere e sostegno</a:t>
            </a:r>
            <a:endParaRPr b="0" lang="it-IT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Rectangle 7"/>
          <p:cNvSpPr/>
          <p:nvPr/>
        </p:nvSpPr>
        <p:spPr>
          <a:xfrm>
            <a:off x="365760" y="3657600"/>
            <a:ext cx="3839760" cy="45000"/>
          </a:xfrm>
          <a:prstGeom prst="rect">
            <a:avLst/>
          </a:prstGeom>
          <a:solidFill>
            <a:srgbClr val="e8f4ee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720" bIns="72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66" name="TextBox 8"/>
          <p:cNvSpPr/>
          <p:nvPr/>
        </p:nvSpPr>
        <p:spPr>
          <a:xfrm>
            <a:off x="365760" y="3822120"/>
            <a:ext cx="59428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Cooperativa Solco Idapoli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TextBox 9"/>
          <p:cNvSpPr/>
          <p:nvPr/>
        </p:nvSpPr>
        <p:spPr>
          <a:xfrm>
            <a:off x="365760" y="4251960"/>
            <a:ext cx="594288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1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Progetto Sperimentale di Sostegno Domiciliare Specifico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1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Distretto Savena Idice  —  Caregiver Day 2026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TextBox 12"/>
          <p:cNvSpPr/>
          <p:nvPr/>
        </p:nvSpPr>
        <p:spPr>
          <a:xfrm>
            <a:off x="7132320" y="3017520"/>
            <a:ext cx="4754160" cy="118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en-US" sz="22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«Chi cura non deve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22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essere lasciato solo»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extBox 71"/>
          <p:cNvSpPr/>
          <p:nvPr/>
        </p:nvSpPr>
        <p:spPr>
          <a:xfrm>
            <a:off x="10407600" y="651924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0" name="Picture 3" descr="C:\Users\Marco\Documents\08_Loghi\Solco Idapoli Neg2.png"/>
          <p:cNvPicPr/>
          <p:nvPr/>
        </p:nvPicPr>
        <p:blipFill>
          <a:blip r:embed="rId1"/>
          <a:stretch/>
        </p:blipFill>
        <p:spPr>
          <a:xfrm>
            <a:off x="68040" y="6381360"/>
            <a:ext cx="1633320" cy="424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" name="Picture 285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6" name="Rectangle 286"/>
          <p:cNvSpPr/>
          <p:nvPr/>
        </p:nvSpPr>
        <p:spPr>
          <a:xfrm>
            <a:off x="0" y="0"/>
            <a:ext cx="12188520" cy="1005480"/>
          </a:xfrm>
          <a:prstGeom prst="rect">
            <a:avLst/>
          </a:prstGeom>
          <a:solidFill>
            <a:srgbClr val="2e65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7" name="TextBox 287"/>
          <p:cNvSpPr/>
          <p:nvPr/>
        </p:nvSpPr>
        <p:spPr>
          <a:xfrm>
            <a:off x="457200" y="137160"/>
            <a:ext cx="11429640" cy="7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it-IT" sz="30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Un lavoro di rete</a:t>
            </a:r>
            <a:endParaRPr b="0" lang="it-IT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Box 288"/>
          <p:cNvSpPr/>
          <p:nvPr/>
        </p:nvSpPr>
        <p:spPr>
          <a:xfrm>
            <a:off x="457200" y="1097280"/>
            <a:ext cx="11429640" cy="38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it-IT" sz="13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Questa sperimentazione è stata possibile perché nessuno ha lavorato da solo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Rectangle 289"/>
          <p:cNvSpPr/>
          <p:nvPr/>
        </p:nvSpPr>
        <p:spPr>
          <a:xfrm>
            <a:off x="365760" y="1600200"/>
            <a:ext cx="5577480" cy="2285640"/>
          </a:xfrm>
          <a:prstGeom prst="rect">
            <a:avLst/>
          </a:prstGeom>
          <a:solidFill>
            <a:srgbClr val="d6e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0" name="Rectangle 290"/>
          <p:cNvSpPr/>
          <p:nvPr/>
        </p:nvSpPr>
        <p:spPr>
          <a:xfrm>
            <a:off x="365760" y="1600200"/>
            <a:ext cx="5577480" cy="136800"/>
          </a:xfrm>
          <a:prstGeom prst="rect">
            <a:avLst/>
          </a:prstGeom>
          <a:solidFill>
            <a:srgbClr val="2e65a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1" name="TextBox 291"/>
          <p:cNvSpPr/>
          <p:nvPr/>
        </p:nvSpPr>
        <p:spPr>
          <a:xfrm>
            <a:off x="594360" y="1828800"/>
            <a:ext cx="5120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it-IT" sz="13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🏥  AUSL di Bologna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TextBox 292"/>
          <p:cNvSpPr/>
          <p:nvPr/>
        </p:nvSpPr>
        <p:spPr>
          <a:xfrm>
            <a:off x="594360" y="2468880"/>
            <a:ext cx="512028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it-IT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Ha creduto nel progetto fin dall'inizio e ha garantito il coordinamento sanitario, rendendo possibile l'integrazione tra cura medica e supporto domiciliare.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Rectangle 293"/>
          <p:cNvSpPr/>
          <p:nvPr/>
        </p:nvSpPr>
        <p:spPr>
          <a:xfrm>
            <a:off x="6263640" y="1600200"/>
            <a:ext cx="5577480" cy="2285640"/>
          </a:xfrm>
          <a:prstGeom prst="rect">
            <a:avLst/>
          </a:prstGeom>
          <a:solidFill>
            <a:srgbClr val="f2e0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4" name="Rectangle 294"/>
          <p:cNvSpPr/>
          <p:nvPr/>
        </p:nvSpPr>
        <p:spPr>
          <a:xfrm>
            <a:off x="6263640" y="1600200"/>
            <a:ext cx="5577480" cy="136800"/>
          </a:xfrm>
          <a:prstGeom prst="rect">
            <a:avLst/>
          </a:prstGeom>
          <a:solidFill>
            <a:srgbClr val="c06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5" name="TextBox 295"/>
          <p:cNvSpPr/>
          <p:nvPr/>
        </p:nvSpPr>
        <p:spPr>
          <a:xfrm>
            <a:off x="6492240" y="1828800"/>
            <a:ext cx="5120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r>
              <a:rPr b="1" lang="it-IT" sz="13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🏛  ASP Laura Rodriguez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it-IT" sz="13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Distretto Savena Idice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TextBox 296"/>
          <p:cNvSpPr/>
          <p:nvPr/>
        </p:nvSpPr>
        <p:spPr>
          <a:xfrm>
            <a:off x="6492240" y="2468880"/>
            <a:ext cx="512028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it-IT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Ha selezionato i nuclei familiari più fragili e ha accompagnato ogni percorso con la competenza dei propri assistenti sociali referenti.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Rectangle 297"/>
          <p:cNvSpPr/>
          <p:nvPr/>
        </p:nvSpPr>
        <p:spPr>
          <a:xfrm>
            <a:off x="365760" y="4069080"/>
            <a:ext cx="5577480" cy="2285640"/>
          </a:xfrm>
          <a:prstGeom prst="rect">
            <a:avLst/>
          </a:prstGeom>
          <a:solidFill>
            <a:srgbClr val="f5ed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8" name="Rectangle 298"/>
          <p:cNvSpPr/>
          <p:nvPr/>
        </p:nvSpPr>
        <p:spPr>
          <a:xfrm>
            <a:off x="365760" y="4069080"/>
            <a:ext cx="5577480" cy="136800"/>
          </a:xfrm>
          <a:prstGeom prst="rect">
            <a:avLst/>
          </a:prstGeom>
          <a:solidFill>
            <a:srgbClr val="c89f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89" name="TextBox 299"/>
          <p:cNvSpPr/>
          <p:nvPr/>
        </p:nvSpPr>
        <p:spPr>
          <a:xfrm>
            <a:off x="594360" y="4297680"/>
            <a:ext cx="5120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it-IT" sz="1300" strike="noStrike" u="none">
                <a:solidFill>
                  <a:srgbClr val="c89f4a"/>
                </a:solidFill>
                <a:effectLst/>
                <a:uFillTx/>
                <a:latin typeface="Calibri"/>
              </a:rPr>
              <a:t>👥  Servizi sociali territoriali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TextBox 300"/>
          <p:cNvSpPr/>
          <p:nvPr/>
        </p:nvSpPr>
        <p:spPr>
          <a:xfrm>
            <a:off x="594360" y="4937760"/>
            <a:ext cx="512028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it-IT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Hanno intercettato il bisogno sul campo, attivato le segnalazioni e mantenuto il filo con le famiglie prima, durante e dopo ogni intervento.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Rectangle 301"/>
          <p:cNvSpPr/>
          <p:nvPr/>
        </p:nvSpPr>
        <p:spPr>
          <a:xfrm>
            <a:off x="6263640" y="4069080"/>
            <a:ext cx="5577480" cy="2285640"/>
          </a:xfrm>
          <a:prstGeom prst="rect">
            <a:avLst/>
          </a:prstGeom>
          <a:solidFill>
            <a:srgbClr val="eaf1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92" name="Rectangle 302"/>
          <p:cNvSpPr/>
          <p:nvPr/>
        </p:nvSpPr>
        <p:spPr>
          <a:xfrm>
            <a:off x="6263640" y="4069080"/>
            <a:ext cx="5577480" cy="136800"/>
          </a:xfrm>
          <a:prstGeom prst="rect">
            <a:avLst/>
          </a:prstGeom>
          <a:solidFill>
            <a:srgbClr val="4a8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it-IT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93" name="TextBox 303"/>
          <p:cNvSpPr/>
          <p:nvPr/>
        </p:nvSpPr>
        <p:spPr>
          <a:xfrm>
            <a:off x="6492240" y="4297680"/>
            <a:ext cx="5120280" cy="59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it-IT" sz="1300" strike="noStrike" u="none">
                <a:solidFill>
                  <a:srgbClr val="4a85c0"/>
                </a:solidFill>
                <a:effectLst/>
                <a:uFillTx/>
                <a:latin typeface="Calibri"/>
              </a:rPr>
              <a:t>🤝  Cooperativa Solco Idapoli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TextBox 304"/>
          <p:cNvSpPr/>
          <p:nvPr/>
        </p:nvSpPr>
        <p:spPr>
          <a:xfrm>
            <a:off x="6492240" y="4937760"/>
            <a:ext cx="5120280" cy="13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it-IT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Ha portato gli operatori nelle case, la continuità degli incontri, la cura della relazione — quel calore umano che Ida Poli ci ha insegnato.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TextBox 305"/>
          <p:cNvSpPr/>
          <p:nvPr/>
        </p:nvSpPr>
        <p:spPr>
          <a:xfrm>
            <a:off x="457200" y="6473880"/>
            <a:ext cx="1124676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914400">
              <a:lnSpc>
                <a:spcPct val="100000"/>
              </a:lnSpc>
            </a:pPr>
            <a:r>
              <a:rPr b="0" i="1" lang="it-IT" sz="10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"Insieme abbiamo dimostrato che si può fare. Che la rete regge. Che vale la pena provarci."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96" name="Picture 296" descr="logo_pos.png"/>
          <p:cNvPicPr/>
          <p:nvPr/>
        </p:nvPicPr>
        <p:blipFill>
          <a:blip r:embed="rId2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7" name="TextBox 306"/>
          <p:cNvSpPr/>
          <p:nvPr/>
        </p:nvSpPr>
        <p:spPr>
          <a:xfrm>
            <a:off x="10416960" y="649224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Oval 1"/>
          <p:cNvSpPr/>
          <p:nvPr/>
        </p:nvSpPr>
        <p:spPr>
          <a:xfrm>
            <a:off x="-1645920" y="-731520"/>
            <a:ext cx="6857280" cy="6857280"/>
          </a:xfrm>
          <a:prstGeom prst="ellipse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99" name="Oval 2"/>
          <p:cNvSpPr/>
          <p:nvPr/>
        </p:nvSpPr>
        <p:spPr>
          <a:xfrm>
            <a:off x="8046720" y="3474720"/>
            <a:ext cx="5485680" cy="5485680"/>
          </a:xfrm>
          <a:prstGeom prst="ellipse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00" name="Oval 3"/>
          <p:cNvSpPr/>
          <p:nvPr/>
        </p:nvSpPr>
        <p:spPr>
          <a:xfrm>
            <a:off x="4572000" y="5029200"/>
            <a:ext cx="3199680" cy="3199680"/>
          </a:xfrm>
          <a:prstGeom prst="ellipse">
            <a:avLst/>
          </a:prstGeom>
          <a:solidFill>
            <a:srgbClr val="f5edd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01" name="TextBox 4"/>
          <p:cNvSpPr/>
          <p:nvPr/>
        </p:nvSpPr>
        <p:spPr>
          <a:xfrm>
            <a:off x="914400" y="822960"/>
            <a:ext cx="10057680" cy="10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44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Intrecci di cura</a:t>
            </a:r>
            <a:endParaRPr b="0" lang="it-IT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Box 5"/>
          <p:cNvSpPr/>
          <p:nvPr/>
        </p:nvSpPr>
        <p:spPr>
          <a:xfrm>
            <a:off x="1371600" y="2011680"/>
            <a:ext cx="91432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20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quando la cura che tiene è sostenuta da una rete.</a:t>
            </a:r>
            <a:endParaRPr b="0" lang="it-IT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Rectangle 6"/>
          <p:cNvSpPr/>
          <p:nvPr/>
        </p:nvSpPr>
        <p:spPr>
          <a:xfrm>
            <a:off x="3474720" y="2926080"/>
            <a:ext cx="5238720" cy="54000"/>
          </a:xfrm>
          <a:prstGeom prst="rect">
            <a:avLst/>
          </a:prstGeom>
          <a:solidFill>
            <a:srgbClr val="4a85c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9720" bIns="972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04" name="TextBox 7"/>
          <p:cNvSpPr/>
          <p:nvPr/>
        </p:nvSpPr>
        <p:spPr>
          <a:xfrm>
            <a:off x="1828800" y="3108960"/>
            <a:ext cx="8530560" cy="14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en-US" sz="15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Come Ida Poli entrava nelle case di Budrio,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5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oggi i nostri operatori varcano quella soglia.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5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Non per sostituire chi cura,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i="1" lang="en-US" sz="15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ma per stargli accanto.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Rectangle 8"/>
          <p:cNvSpPr/>
          <p:nvPr/>
        </p:nvSpPr>
        <p:spPr>
          <a:xfrm>
            <a:off x="2011680" y="5029200"/>
            <a:ext cx="8164800" cy="1462320"/>
          </a:xfrm>
          <a:prstGeom prst="rect">
            <a:avLst/>
          </a:prstGeom>
          <a:solidFill>
            <a:srgbClr val="d6e5f5"/>
          </a:solidFill>
          <a:ln w="12700">
            <a:solidFill>
              <a:srgbClr val="4a85c0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306" name="TextBox 9"/>
          <p:cNvSpPr/>
          <p:nvPr/>
        </p:nvSpPr>
        <p:spPr>
          <a:xfrm>
            <a:off x="2011680" y="5166360"/>
            <a:ext cx="816480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Cooperativa Solco Idapoli  |  Distretto Savena Idice  |  Caregiver Day 2026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Box 10"/>
          <p:cNvSpPr/>
          <p:nvPr/>
        </p:nvSpPr>
        <p:spPr>
          <a:xfrm>
            <a:off x="2011680" y="5623560"/>
            <a:ext cx="8164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www.coopidapoli.it  |  societa.idapoli@coopidapoli.it  |  051 802479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TextBox 11"/>
          <p:cNvSpPr/>
          <p:nvPr/>
        </p:nvSpPr>
        <p:spPr>
          <a:xfrm>
            <a:off x="914400" y="6400800"/>
            <a:ext cx="100576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22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Grazie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TextBox 295"/>
          <p:cNvSpPr/>
          <p:nvPr/>
        </p:nvSpPr>
        <p:spPr>
          <a:xfrm>
            <a:off x="10416960" y="649224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0" name="Picture 296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1"/>
          <p:cNvSpPr/>
          <p:nvPr/>
        </p:nvSpPr>
        <p:spPr>
          <a:xfrm>
            <a:off x="0" y="0"/>
            <a:ext cx="5302800" cy="6857280"/>
          </a:xfrm>
          <a:prstGeom prst="rect">
            <a:avLst/>
          </a:prstGeom>
          <a:solidFill>
            <a:srgbClr val="f5edd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2" name="Rectangle 2"/>
          <p:cNvSpPr/>
          <p:nvPr/>
        </p:nvSpPr>
        <p:spPr>
          <a:xfrm>
            <a:off x="0" y="0"/>
            <a:ext cx="163800" cy="6857280"/>
          </a:xfrm>
          <a:prstGeom prst="rect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3" name="TextBox 5"/>
          <p:cNvSpPr/>
          <p:nvPr/>
        </p:nvSpPr>
        <p:spPr>
          <a:xfrm>
            <a:off x="365760" y="4023360"/>
            <a:ext cx="45712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i="1" lang="en-US" sz="11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Ida Poli  •  postina di Budrio  •  vissuta 108 anni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Rectangle 6"/>
          <p:cNvSpPr/>
          <p:nvPr/>
        </p:nvSpPr>
        <p:spPr>
          <a:xfrm>
            <a:off x="1097280" y="4526280"/>
            <a:ext cx="3108240" cy="502200"/>
          </a:xfrm>
          <a:prstGeom prst="rect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5" name="TextBox 7"/>
          <p:cNvSpPr/>
          <p:nvPr/>
        </p:nvSpPr>
        <p:spPr>
          <a:xfrm>
            <a:off x="1097280" y="4526280"/>
            <a:ext cx="3108240" cy="50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La nostra ispirazione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TextBox 8"/>
          <p:cNvSpPr/>
          <p:nvPr/>
        </p:nvSpPr>
        <p:spPr>
          <a:xfrm>
            <a:off x="5577840" y="365760"/>
            <a:ext cx="6217200" cy="14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28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Una postina,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US" sz="28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una porta aperta,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28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una storia che continua.</a:t>
            </a:r>
            <a:endParaRPr b="0" lang="it-IT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Rectangle 9"/>
          <p:cNvSpPr/>
          <p:nvPr/>
        </p:nvSpPr>
        <p:spPr>
          <a:xfrm>
            <a:off x="5577840" y="1965960"/>
            <a:ext cx="6217200" cy="4500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720" bIns="72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78" name="TextBox 10"/>
          <p:cNvSpPr/>
          <p:nvPr/>
        </p:nvSpPr>
        <p:spPr>
          <a:xfrm>
            <a:off x="5577840" y="2103120"/>
            <a:ext cx="6217200" cy="438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C'era una volta a Budrio una postina di nome Ida Poli.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Ogni mattina usciva con la sua borsa piena di lettere e ogni mattina entrava nelle case delle famiglie — non solo per consegnare la posta, ma per portare una parola, uno sguardo, un momento di presenza.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Per gli anziani soli, per le famiglie in difficoltà, Ida era il filo che li teneva connessi al mondo.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È vissuta 108 anni. E quando nel 1990 alcuni soci fondatori vollero dare un nome alla loro cooperativa, scelsero il suo: perché quella borsa da postina, quella porta che si apre ogni giorno, quel calore umano — era esattamente quello che volevano fare.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9" name="Picture 2" descr="E:\lavoro animazione\OONVEGNO SAN LAZZARO\foto ida1.jpg"/>
          <p:cNvPicPr/>
          <p:nvPr/>
        </p:nvPicPr>
        <p:blipFill>
          <a:blip r:embed="rId1"/>
          <a:stretch/>
        </p:blipFill>
        <p:spPr>
          <a:xfrm>
            <a:off x="307800" y="504720"/>
            <a:ext cx="4875840" cy="324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TextBox 1027"/>
          <p:cNvSpPr/>
          <p:nvPr/>
        </p:nvSpPr>
        <p:spPr>
          <a:xfrm>
            <a:off x="10421640" y="649008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1" name="Picture 1028" descr="logo_pos.png"/>
          <p:cNvPicPr/>
          <p:nvPr/>
        </p:nvPicPr>
        <p:blipFill>
          <a:blip r:embed="rId2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1"/>
          <p:cNvSpPr/>
          <p:nvPr/>
        </p:nvSpPr>
        <p:spPr>
          <a:xfrm>
            <a:off x="0" y="0"/>
            <a:ext cx="12188160" cy="100512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3" name="TextBox 2"/>
          <p:cNvSpPr/>
          <p:nvPr/>
        </p:nvSpPr>
        <p:spPr>
          <a:xfrm>
            <a:off x="457200" y="137160"/>
            <a:ext cx="114292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Il progetto</a:t>
            </a:r>
            <a:endParaRPr b="0" lang="it-IT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TextBox 3"/>
          <p:cNvSpPr/>
          <p:nvPr/>
        </p:nvSpPr>
        <p:spPr>
          <a:xfrm>
            <a:off x="457200" y="1188720"/>
            <a:ext cx="5942880" cy="5394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Nell'aprile del 2024, nel Distretto Savena Idice — il territorio che comprende San Lazzaro e i Comuni dell'Unione — è partita una sperimentazione nuova.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Non un servizio tradizionale. Non una visita di routine.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Un operatore che entra in casa, una volta alla settimana per due ore, per due mesi. Che si siede accanto al caregiver, che impara a conoscere la persona assistita, che osserva, che ascolta, che propone.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Il progetto nasce dalla D.G.R. 2318/2019 della Regione Emilia-Romagna — che per prima ha riconosciuto che chi cura ha bisogno di essere curato — e viene gestito da Solco Idapoli in accordo con l'AUSL di Bologna e l'ASP Laura Rodriguez del Distretto Savena Idice.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Al centro ci sono le famiglie che accudiscono anziani con decadimento cognitivo medio e grave: persone spesso sole, spesso esauste, spesso invisibili.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Rectangle 4"/>
          <p:cNvSpPr/>
          <p:nvPr/>
        </p:nvSpPr>
        <p:spPr>
          <a:xfrm>
            <a:off x="6675120" y="1188720"/>
            <a:ext cx="5119920" cy="173664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6" name="Rectangle 5"/>
          <p:cNvSpPr/>
          <p:nvPr/>
        </p:nvSpPr>
        <p:spPr>
          <a:xfrm>
            <a:off x="6675120" y="1188720"/>
            <a:ext cx="136440" cy="173664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87" name="TextBox 6"/>
          <p:cNvSpPr/>
          <p:nvPr/>
        </p:nvSpPr>
        <p:spPr>
          <a:xfrm>
            <a:off x="6949440" y="1325880"/>
            <a:ext cx="109656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Chi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TextBox 7"/>
          <p:cNvSpPr/>
          <p:nvPr/>
        </p:nvSpPr>
        <p:spPr>
          <a:xfrm>
            <a:off x="6949440" y="1737360"/>
            <a:ext cx="4662720" cy="10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Caregiver familiari di anziani con decadimento cognitivo medio/grave, con carico assistenziale elevato e fragilità della rete familiare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Rectangle 8"/>
          <p:cNvSpPr/>
          <p:nvPr/>
        </p:nvSpPr>
        <p:spPr>
          <a:xfrm>
            <a:off x="6675120" y="3063240"/>
            <a:ext cx="5119920" cy="173664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0" name="Rectangle 9"/>
          <p:cNvSpPr/>
          <p:nvPr/>
        </p:nvSpPr>
        <p:spPr>
          <a:xfrm>
            <a:off x="6675120" y="3063240"/>
            <a:ext cx="136440" cy="173664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1" name="TextBox 10"/>
          <p:cNvSpPr/>
          <p:nvPr/>
        </p:nvSpPr>
        <p:spPr>
          <a:xfrm>
            <a:off x="6949440" y="3200400"/>
            <a:ext cx="109656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Come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TextBox 11"/>
          <p:cNvSpPr/>
          <p:nvPr/>
        </p:nvSpPr>
        <p:spPr>
          <a:xfrm>
            <a:off x="6949440" y="3611880"/>
            <a:ext cx="4662720" cy="10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1 incontro a settimana, 2 ore, per 2 mesi. L'operatore affianca il familiare nel contesto reale della vita quotidiana a domicilio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Rectangle 12"/>
          <p:cNvSpPr/>
          <p:nvPr/>
        </p:nvSpPr>
        <p:spPr>
          <a:xfrm>
            <a:off x="6675120" y="4937760"/>
            <a:ext cx="5119920" cy="173664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4" name="Rectangle 13"/>
          <p:cNvSpPr/>
          <p:nvPr/>
        </p:nvSpPr>
        <p:spPr>
          <a:xfrm>
            <a:off x="6675120" y="4937760"/>
            <a:ext cx="136440" cy="173664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5" name="TextBox 14"/>
          <p:cNvSpPr/>
          <p:nvPr/>
        </p:nvSpPr>
        <p:spPr>
          <a:xfrm>
            <a:off x="6949440" y="5074920"/>
            <a:ext cx="109656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Con chi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Box 15"/>
          <p:cNvSpPr/>
          <p:nvPr/>
        </p:nvSpPr>
        <p:spPr>
          <a:xfrm>
            <a:off x="6949440" y="5486400"/>
            <a:ext cx="4662720" cy="105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Solco Idapoli, AUSL Bologna, ASP Laura Rodriguez, Assistenti Sociali referenti del Distretto Savena Idice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Box 96"/>
          <p:cNvSpPr/>
          <p:nvPr/>
        </p:nvSpPr>
        <p:spPr>
          <a:xfrm>
            <a:off x="10416960" y="667008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8" name="Picture 97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1"/>
          <p:cNvSpPr/>
          <p:nvPr/>
        </p:nvSpPr>
        <p:spPr>
          <a:xfrm>
            <a:off x="0" y="0"/>
            <a:ext cx="5485680" cy="6857280"/>
          </a:xfrm>
          <a:prstGeom prst="rect">
            <a:avLst/>
          </a:prstGeom>
          <a:solidFill>
            <a:srgbClr val="1a2a3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0" name="Rectangle 2"/>
          <p:cNvSpPr/>
          <p:nvPr/>
        </p:nvSpPr>
        <p:spPr>
          <a:xfrm>
            <a:off x="0" y="0"/>
            <a:ext cx="200520" cy="685728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1" name="TextBox 3"/>
          <p:cNvSpPr/>
          <p:nvPr/>
        </p:nvSpPr>
        <p:spPr>
          <a:xfrm>
            <a:off x="411480" y="640080"/>
            <a:ext cx="475416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La soglia</a:t>
            </a:r>
            <a:endParaRPr b="0" lang="it-IT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Box 4"/>
          <p:cNvSpPr/>
          <p:nvPr/>
        </p:nvSpPr>
        <p:spPr>
          <a:xfrm>
            <a:off x="411480" y="1463040"/>
            <a:ext cx="475416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800" strike="noStrike" u="none">
                <a:solidFill>
                  <a:srgbClr val="f2e0db"/>
                </a:solidFill>
                <a:effectLst/>
                <a:uFillTx/>
                <a:latin typeface="Calibri"/>
              </a:rPr>
              <a:t>di casa</a:t>
            </a:r>
            <a:endParaRPr b="0" lang="it-IT" sz="3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Box 5"/>
          <p:cNvSpPr/>
          <p:nvPr/>
        </p:nvSpPr>
        <p:spPr>
          <a:xfrm>
            <a:off x="457200" y="2423160"/>
            <a:ext cx="4754160" cy="411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C'è un momento preciso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in cui tutto può cambiare.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È il momento in cui apri la porta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a qualcuno che non conosci.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Un estraneo che entra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nello spazio più intimo che hai —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la tua casa, la tua routine,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la fatica che tieni nascosta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anche a te stesso.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Lasciarlo entrare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i="1" lang="en-US" sz="1400" strike="noStrike" u="none">
                <a:solidFill>
                  <a:srgbClr val="d6e5f5"/>
                </a:solidFill>
                <a:effectLst/>
                <a:uFillTx/>
                <a:latin typeface="Calibri"/>
              </a:rPr>
              <a:t>è già un atto di coraggio.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Box 6"/>
          <p:cNvSpPr/>
          <p:nvPr/>
        </p:nvSpPr>
        <p:spPr>
          <a:xfrm>
            <a:off x="5852160" y="457200"/>
            <a:ext cx="594288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22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Costruire la fiducia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Box 7"/>
          <p:cNvSpPr/>
          <p:nvPr/>
        </p:nvSpPr>
        <p:spPr>
          <a:xfrm>
            <a:off x="5852160" y="1097280"/>
            <a:ext cx="594288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3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Il cuore invisibile del progetto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Rectangle 8"/>
          <p:cNvSpPr/>
          <p:nvPr/>
        </p:nvSpPr>
        <p:spPr>
          <a:xfrm>
            <a:off x="5852160" y="1600200"/>
            <a:ext cx="5942880" cy="4500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720" bIns="72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7" name="Rectangle 9"/>
          <p:cNvSpPr/>
          <p:nvPr/>
        </p:nvSpPr>
        <p:spPr>
          <a:xfrm>
            <a:off x="5852160" y="1828800"/>
            <a:ext cx="5942880" cy="141660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8" name="Rectangle 10"/>
          <p:cNvSpPr/>
          <p:nvPr/>
        </p:nvSpPr>
        <p:spPr>
          <a:xfrm>
            <a:off x="5852160" y="1828800"/>
            <a:ext cx="136440" cy="141660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09" name="Oval 11"/>
          <p:cNvSpPr/>
          <p:nvPr/>
        </p:nvSpPr>
        <p:spPr>
          <a:xfrm>
            <a:off x="6080760" y="2011680"/>
            <a:ext cx="529560" cy="529560"/>
          </a:xfrm>
          <a:prstGeom prst="ellipse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0" name="TextBox 12"/>
          <p:cNvSpPr/>
          <p:nvPr/>
        </p:nvSpPr>
        <p:spPr>
          <a:xfrm>
            <a:off x="6080760" y="210708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01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Box 13"/>
          <p:cNvSpPr/>
          <p:nvPr/>
        </p:nvSpPr>
        <p:spPr>
          <a:xfrm>
            <a:off x="6748200" y="2011680"/>
            <a:ext cx="4845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Il primo incontro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Box 14"/>
          <p:cNvSpPr/>
          <p:nvPr/>
        </p:nvSpPr>
        <p:spPr>
          <a:xfrm>
            <a:off x="6748200" y="2450520"/>
            <a:ext cx="4845600" cy="71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1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L'operatore arriva. Il caregiver osserva. C'è diffidenza, a volte. È normale — si sta aprendo la porta di casa propria, della propria fragilità.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Rectangle 15"/>
          <p:cNvSpPr/>
          <p:nvPr/>
        </p:nvSpPr>
        <p:spPr>
          <a:xfrm>
            <a:off x="5852160" y="3401640"/>
            <a:ext cx="5942880" cy="141660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4" name="Rectangle 16"/>
          <p:cNvSpPr/>
          <p:nvPr/>
        </p:nvSpPr>
        <p:spPr>
          <a:xfrm>
            <a:off x="5852160" y="3401640"/>
            <a:ext cx="136440" cy="141660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5" name="Oval 17"/>
          <p:cNvSpPr/>
          <p:nvPr/>
        </p:nvSpPr>
        <p:spPr>
          <a:xfrm>
            <a:off x="6080760" y="3584520"/>
            <a:ext cx="529560" cy="529560"/>
          </a:xfrm>
          <a:prstGeom prst="ellipse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16" name="TextBox 18"/>
          <p:cNvSpPr/>
          <p:nvPr/>
        </p:nvSpPr>
        <p:spPr>
          <a:xfrm>
            <a:off x="6080760" y="369108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02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Box 19"/>
          <p:cNvSpPr/>
          <p:nvPr/>
        </p:nvSpPr>
        <p:spPr>
          <a:xfrm>
            <a:off x="6748200" y="3584520"/>
            <a:ext cx="4845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Il tempo che serve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Box 20"/>
          <p:cNvSpPr/>
          <p:nvPr/>
        </p:nvSpPr>
        <p:spPr>
          <a:xfrm>
            <a:off x="6748200" y="4023360"/>
            <a:ext cx="4845600" cy="71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1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Non si può accelerare la fiducia. Si costruisce settimana dopo settimana, nell'affiancamento quotidiano, nei piccoli gesti condivisi.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Rectangle 21"/>
          <p:cNvSpPr/>
          <p:nvPr/>
        </p:nvSpPr>
        <p:spPr>
          <a:xfrm>
            <a:off x="5876280" y="4978800"/>
            <a:ext cx="5942880" cy="141660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0" name="Rectangle 22"/>
          <p:cNvSpPr/>
          <p:nvPr/>
        </p:nvSpPr>
        <p:spPr>
          <a:xfrm>
            <a:off x="5852160" y="4974480"/>
            <a:ext cx="136440" cy="141660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1" name="Oval 23"/>
          <p:cNvSpPr/>
          <p:nvPr/>
        </p:nvSpPr>
        <p:spPr>
          <a:xfrm>
            <a:off x="6080760" y="5157360"/>
            <a:ext cx="529560" cy="529560"/>
          </a:xfrm>
          <a:prstGeom prst="ellipse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2" name="TextBox 24"/>
          <p:cNvSpPr/>
          <p:nvPr/>
        </p:nvSpPr>
        <p:spPr>
          <a:xfrm>
            <a:off x="6080760" y="522936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03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Box 25"/>
          <p:cNvSpPr/>
          <p:nvPr/>
        </p:nvSpPr>
        <p:spPr>
          <a:xfrm>
            <a:off x="6748200" y="5157360"/>
            <a:ext cx="484560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L'affidarsi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Box 26"/>
          <p:cNvSpPr/>
          <p:nvPr/>
        </p:nvSpPr>
        <p:spPr>
          <a:xfrm>
            <a:off x="6748200" y="5596200"/>
            <a:ext cx="4845600" cy="71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1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Quando arriva — e arriva — cambia tutto. Il caregiver smette di essere solo. Può fermarsi, respirare, chiedere. Sa che c'è qualcuno accanto a lui.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Rectangle 27"/>
          <p:cNvSpPr/>
          <p:nvPr/>
        </p:nvSpPr>
        <p:spPr>
          <a:xfrm>
            <a:off x="5852160" y="6537960"/>
            <a:ext cx="5942880" cy="36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26" name="TextBox 28"/>
          <p:cNvSpPr/>
          <p:nvPr/>
        </p:nvSpPr>
        <p:spPr>
          <a:xfrm>
            <a:off x="5852160" y="6492240"/>
            <a:ext cx="594288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0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«Fiducia e affidamento» — il tema più citato dai caregiver nei questionari finali</a:t>
            </a:r>
            <a:endParaRPr b="0" lang="it-IT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Box 124"/>
          <p:cNvSpPr/>
          <p:nvPr/>
        </p:nvSpPr>
        <p:spPr>
          <a:xfrm>
            <a:off x="10416960" y="649224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8" name="Picture 3" descr="C:\Users\Marco\Documents\08_Loghi\Solco Idapoli Neg2.png"/>
          <p:cNvPicPr/>
          <p:nvPr/>
        </p:nvPicPr>
        <p:blipFill>
          <a:blip r:embed="rId1"/>
          <a:stretch/>
        </p:blipFill>
        <p:spPr>
          <a:xfrm>
            <a:off x="261720" y="6391440"/>
            <a:ext cx="1633320" cy="424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"/>
          <p:cNvSpPr/>
          <p:nvPr/>
        </p:nvSpPr>
        <p:spPr>
          <a:xfrm>
            <a:off x="0" y="0"/>
            <a:ext cx="12188160" cy="100512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0" name="TextBox 2"/>
          <p:cNvSpPr/>
          <p:nvPr/>
        </p:nvSpPr>
        <p:spPr>
          <a:xfrm>
            <a:off x="457200" y="137160"/>
            <a:ext cx="114292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Le azioni del progetto</a:t>
            </a:r>
            <a:endParaRPr b="0" lang="it-IT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Rectangle 3"/>
          <p:cNvSpPr/>
          <p:nvPr/>
        </p:nvSpPr>
        <p:spPr>
          <a:xfrm>
            <a:off x="365760" y="1234440"/>
            <a:ext cx="5577120" cy="233100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2" name="Oval 4"/>
          <p:cNvSpPr/>
          <p:nvPr/>
        </p:nvSpPr>
        <p:spPr>
          <a:xfrm>
            <a:off x="548640" y="1417320"/>
            <a:ext cx="593640" cy="593640"/>
          </a:xfrm>
          <a:prstGeom prst="ellipse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3" name="TextBox 5"/>
          <p:cNvSpPr/>
          <p:nvPr/>
        </p:nvSpPr>
        <p:spPr>
          <a:xfrm>
            <a:off x="548640" y="1467000"/>
            <a:ext cx="59364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1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Box 6"/>
          <p:cNvSpPr/>
          <p:nvPr/>
        </p:nvSpPr>
        <p:spPr>
          <a:xfrm>
            <a:off x="1325880" y="1463040"/>
            <a:ext cx="43884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5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Educational care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Box 7"/>
          <p:cNvSpPr/>
          <p:nvPr/>
        </p:nvSpPr>
        <p:spPr>
          <a:xfrm>
            <a:off x="1325880" y="1965960"/>
            <a:ext cx="4388400" cy="14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Educazione al ruolo e alla cura: strumenti pratici per gestire le situazioni più critiche e comprendere i comportamenti dell'assistito.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Rectangle 8"/>
          <p:cNvSpPr/>
          <p:nvPr/>
        </p:nvSpPr>
        <p:spPr>
          <a:xfrm>
            <a:off x="6217920" y="1234440"/>
            <a:ext cx="5577120" cy="233100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7" name="Oval 9"/>
          <p:cNvSpPr/>
          <p:nvPr/>
        </p:nvSpPr>
        <p:spPr>
          <a:xfrm>
            <a:off x="6400800" y="1417320"/>
            <a:ext cx="593640" cy="593640"/>
          </a:xfrm>
          <a:prstGeom prst="ellipse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38" name="TextBox 10"/>
          <p:cNvSpPr/>
          <p:nvPr/>
        </p:nvSpPr>
        <p:spPr>
          <a:xfrm>
            <a:off x="6400800" y="1467000"/>
            <a:ext cx="59364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2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Box 11"/>
          <p:cNvSpPr/>
          <p:nvPr/>
        </p:nvSpPr>
        <p:spPr>
          <a:xfrm>
            <a:off x="7178040" y="1463040"/>
            <a:ext cx="43884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5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Supporto relazionale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Box 12"/>
          <p:cNvSpPr/>
          <p:nvPr/>
        </p:nvSpPr>
        <p:spPr>
          <a:xfrm>
            <a:off x="7178040" y="1965960"/>
            <a:ext cx="4388400" cy="14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Sostegno emotivo orientato a migliorare l'approccio comunicativo e l'interpretazione dei bisogni della persona assistita.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Rectangle 13"/>
          <p:cNvSpPr/>
          <p:nvPr/>
        </p:nvSpPr>
        <p:spPr>
          <a:xfrm>
            <a:off x="365760" y="3749040"/>
            <a:ext cx="5577120" cy="233100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2" name="Oval 14"/>
          <p:cNvSpPr/>
          <p:nvPr/>
        </p:nvSpPr>
        <p:spPr>
          <a:xfrm>
            <a:off x="548640" y="3931920"/>
            <a:ext cx="593640" cy="593640"/>
          </a:xfrm>
          <a:prstGeom prst="ellipse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3" name="TextBox 15"/>
          <p:cNvSpPr/>
          <p:nvPr/>
        </p:nvSpPr>
        <p:spPr>
          <a:xfrm>
            <a:off x="548640" y="3987000"/>
            <a:ext cx="59364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3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Box 16"/>
          <p:cNvSpPr/>
          <p:nvPr/>
        </p:nvSpPr>
        <p:spPr>
          <a:xfrm>
            <a:off x="1325880" y="3977640"/>
            <a:ext cx="43884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5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Attività personalizzate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Box 17"/>
          <p:cNvSpPr/>
          <p:nvPr/>
        </p:nvSpPr>
        <p:spPr>
          <a:xfrm>
            <a:off x="1325880" y="4480560"/>
            <a:ext cx="4388400" cy="14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Socializzazione, stimolazione cognitiva, attività occupazionali e laboratoriali scelte in base al bisogno specifico di ogni nucleo.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Rectangle 18"/>
          <p:cNvSpPr/>
          <p:nvPr/>
        </p:nvSpPr>
        <p:spPr>
          <a:xfrm>
            <a:off x="6217920" y="3749040"/>
            <a:ext cx="5577120" cy="2331000"/>
          </a:xfrm>
          <a:prstGeom prst="rect">
            <a:avLst/>
          </a:prstGeom>
          <a:solidFill>
            <a:srgbClr val="f5edd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7" name="Oval 19"/>
          <p:cNvSpPr/>
          <p:nvPr/>
        </p:nvSpPr>
        <p:spPr>
          <a:xfrm>
            <a:off x="6400800" y="3931920"/>
            <a:ext cx="593640" cy="593640"/>
          </a:xfrm>
          <a:prstGeom prst="ellipse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48" name="TextBox 20"/>
          <p:cNvSpPr/>
          <p:nvPr/>
        </p:nvSpPr>
        <p:spPr>
          <a:xfrm>
            <a:off x="6382440" y="3987000"/>
            <a:ext cx="593640" cy="5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4</a:t>
            </a:r>
            <a:endParaRPr b="0" lang="it-IT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Box 21"/>
          <p:cNvSpPr/>
          <p:nvPr/>
        </p:nvSpPr>
        <p:spPr>
          <a:xfrm>
            <a:off x="7178040" y="3977640"/>
            <a:ext cx="43884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500" strike="noStrike" u="none">
                <a:solidFill>
                  <a:srgbClr val="c89f4a"/>
                </a:solidFill>
                <a:effectLst/>
                <a:uFillTx/>
                <a:latin typeface="Calibri"/>
              </a:rPr>
              <a:t>Affiancamento domiciliare</a:t>
            </a:r>
            <a:endParaRPr b="0" lang="it-IT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TextBox 22"/>
          <p:cNvSpPr/>
          <p:nvPr/>
        </p:nvSpPr>
        <p:spPr>
          <a:xfrm>
            <a:off x="7178040" y="4480560"/>
            <a:ext cx="4388400" cy="14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L'operatore affianca il familiare nelle situazioni reali, individua con lui le strategie più efficaci e trasferisce competenze sul campo.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Box 146"/>
          <p:cNvSpPr/>
          <p:nvPr/>
        </p:nvSpPr>
        <p:spPr>
          <a:xfrm>
            <a:off x="10416960" y="649224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2" name="Picture 147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ectangle 22"/>
          <p:cNvSpPr/>
          <p:nvPr/>
        </p:nvSpPr>
        <p:spPr>
          <a:xfrm>
            <a:off x="2494080" y="4526640"/>
            <a:ext cx="5028480" cy="346680"/>
          </a:xfrm>
          <a:prstGeom prst="rect">
            <a:avLst/>
          </a:prstGeom>
          <a:solidFill>
            <a:srgbClr val="e8e8e8"/>
          </a:solidFill>
          <a:ln w="6350">
            <a:solidFill>
              <a:srgbClr val="4a85c0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4" name="Rectangle 1"/>
          <p:cNvSpPr/>
          <p:nvPr/>
        </p:nvSpPr>
        <p:spPr>
          <a:xfrm>
            <a:off x="0" y="0"/>
            <a:ext cx="12188160" cy="100512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5" name="TextBox 2"/>
          <p:cNvSpPr/>
          <p:nvPr/>
        </p:nvSpPr>
        <p:spPr>
          <a:xfrm>
            <a:off x="457200" y="137160"/>
            <a:ext cx="114292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I risultati: cosa ci dicono i questionari</a:t>
            </a:r>
            <a:endParaRPr b="0" lang="it-IT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Box 3"/>
          <p:cNvSpPr/>
          <p:nvPr/>
        </p:nvSpPr>
        <p:spPr>
          <a:xfrm>
            <a:off x="457200" y="1097280"/>
            <a:ext cx="109720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Questionari somministrati ai caregiver familiari — Distretto Savena Idice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Rectangle 4"/>
          <p:cNvSpPr/>
          <p:nvPr/>
        </p:nvSpPr>
        <p:spPr>
          <a:xfrm>
            <a:off x="365760" y="1600200"/>
            <a:ext cx="3565440" cy="173664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8" name="Rectangle 5"/>
          <p:cNvSpPr/>
          <p:nvPr/>
        </p:nvSpPr>
        <p:spPr>
          <a:xfrm>
            <a:off x="365760" y="1600200"/>
            <a:ext cx="3565440" cy="10908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59" name="TextBox 6"/>
          <p:cNvSpPr/>
          <p:nvPr/>
        </p:nvSpPr>
        <p:spPr>
          <a:xfrm>
            <a:off x="502920" y="1737360"/>
            <a:ext cx="329112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34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94%</a:t>
            </a:r>
            <a:endParaRPr b="0" lang="it-IT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TextBox 7"/>
          <p:cNvSpPr/>
          <p:nvPr/>
        </p:nvSpPr>
        <p:spPr>
          <a:xfrm>
            <a:off x="502920" y="2606040"/>
            <a:ext cx="3291120" cy="65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soddisfazione media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delle attività proposte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Rectangle 8"/>
          <p:cNvSpPr/>
          <p:nvPr/>
        </p:nvSpPr>
        <p:spPr>
          <a:xfrm>
            <a:off x="4251960" y="1600200"/>
            <a:ext cx="3565440" cy="173664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2" name="Rectangle 9"/>
          <p:cNvSpPr/>
          <p:nvPr/>
        </p:nvSpPr>
        <p:spPr>
          <a:xfrm>
            <a:off x="4251960" y="1600200"/>
            <a:ext cx="3565440" cy="10908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3" name="TextBox 10"/>
          <p:cNvSpPr/>
          <p:nvPr/>
        </p:nvSpPr>
        <p:spPr>
          <a:xfrm>
            <a:off x="4389120" y="1737360"/>
            <a:ext cx="329112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34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94%</a:t>
            </a:r>
            <a:endParaRPr b="0" lang="it-IT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TextBox 11"/>
          <p:cNvSpPr/>
          <p:nvPr/>
        </p:nvSpPr>
        <p:spPr>
          <a:xfrm>
            <a:off x="4389120" y="2606040"/>
            <a:ext cx="3291120" cy="65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desiderio medio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di iniziare il percorso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Rectangle 12"/>
          <p:cNvSpPr/>
          <p:nvPr/>
        </p:nvSpPr>
        <p:spPr>
          <a:xfrm>
            <a:off x="8138160" y="1600200"/>
            <a:ext cx="3565440" cy="173664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6" name="Rectangle 13"/>
          <p:cNvSpPr/>
          <p:nvPr/>
        </p:nvSpPr>
        <p:spPr>
          <a:xfrm>
            <a:off x="8138160" y="1600200"/>
            <a:ext cx="3565440" cy="10908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67" name="TextBox 14"/>
          <p:cNvSpPr/>
          <p:nvPr/>
        </p:nvSpPr>
        <p:spPr>
          <a:xfrm>
            <a:off x="8275320" y="1737360"/>
            <a:ext cx="3291120" cy="80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34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bassa</a:t>
            </a:r>
            <a:endParaRPr b="0" lang="it-IT" sz="3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TextBox 15"/>
          <p:cNvSpPr/>
          <p:nvPr/>
        </p:nvSpPr>
        <p:spPr>
          <a:xfrm>
            <a:off x="8275320" y="2606040"/>
            <a:ext cx="3291120" cy="65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fatica nel trovare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tempo per gli incontri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Box 16"/>
          <p:cNvSpPr/>
          <p:nvPr/>
        </p:nvSpPr>
        <p:spPr>
          <a:xfrm>
            <a:off x="457200" y="3520440"/>
            <a:ext cx="731448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Cosa è stato più utile degli incontri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Box 17"/>
          <p:cNvSpPr/>
          <p:nvPr/>
        </p:nvSpPr>
        <p:spPr>
          <a:xfrm>
            <a:off x="457200" y="4041720"/>
            <a:ext cx="347400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Supporto e affiancamento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Rectangle 18"/>
          <p:cNvSpPr/>
          <p:nvPr/>
        </p:nvSpPr>
        <p:spPr>
          <a:xfrm>
            <a:off x="2494080" y="4017240"/>
            <a:ext cx="5028480" cy="346680"/>
          </a:xfrm>
          <a:prstGeom prst="rect">
            <a:avLst/>
          </a:prstGeom>
          <a:solidFill>
            <a:srgbClr val="e8e8e8"/>
          </a:solidFill>
          <a:ln w="6350">
            <a:solidFill>
              <a:srgbClr val="2e65a9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2" name="Rectangle 19"/>
          <p:cNvSpPr/>
          <p:nvPr/>
        </p:nvSpPr>
        <p:spPr>
          <a:xfrm>
            <a:off x="2494080" y="4017960"/>
            <a:ext cx="4324320" cy="34668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3" name="TextBox 20"/>
          <p:cNvSpPr/>
          <p:nvPr/>
        </p:nvSpPr>
        <p:spPr>
          <a:xfrm>
            <a:off x="7680600" y="4017960"/>
            <a:ext cx="730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86%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Box 21"/>
          <p:cNvSpPr/>
          <p:nvPr/>
        </p:nvSpPr>
        <p:spPr>
          <a:xfrm>
            <a:off x="457200" y="4608720"/>
            <a:ext cx="347400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Possibilità di sollievo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Rectangle 23"/>
          <p:cNvSpPr/>
          <p:nvPr/>
        </p:nvSpPr>
        <p:spPr>
          <a:xfrm>
            <a:off x="2494080" y="4526640"/>
            <a:ext cx="3570120" cy="346680"/>
          </a:xfrm>
          <a:prstGeom prst="rect">
            <a:avLst/>
          </a:prstGeom>
          <a:solidFill>
            <a:srgbClr val="4a85c0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6" name="TextBox 24"/>
          <p:cNvSpPr/>
          <p:nvPr/>
        </p:nvSpPr>
        <p:spPr>
          <a:xfrm>
            <a:off x="7680600" y="4508280"/>
            <a:ext cx="730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4a85c0"/>
                </a:solidFill>
                <a:effectLst/>
                <a:uFillTx/>
                <a:latin typeface="Calibri"/>
              </a:rPr>
              <a:t>71%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Box 25"/>
          <p:cNvSpPr/>
          <p:nvPr/>
        </p:nvSpPr>
        <p:spPr>
          <a:xfrm>
            <a:off x="457200" y="5175360"/>
            <a:ext cx="347400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Nuovi approcci relazionali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Rectangle 26"/>
          <p:cNvSpPr/>
          <p:nvPr/>
        </p:nvSpPr>
        <p:spPr>
          <a:xfrm>
            <a:off x="2465640" y="5148000"/>
            <a:ext cx="5028480" cy="346680"/>
          </a:xfrm>
          <a:prstGeom prst="rect">
            <a:avLst/>
          </a:prstGeom>
          <a:solidFill>
            <a:srgbClr val="e8e8e8"/>
          </a:solidFill>
          <a:ln w="6350">
            <a:solidFill>
              <a:srgbClr val="c06b5a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79" name="Rectangle 27"/>
          <p:cNvSpPr/>
          <p:nvPr/>
        </p:nvSpPr>
        <p:spPr>
          <a:xfrm>
            <a:off x="2475000" y="5161680"/>
            <a:ext cx="2865960" cy="34668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0" name="TextBox 28"/>
          <p:cNvSpPr/>
          <p:nvPr/>
        </p:nvSpPr>
        <p:spPr>
          <a:xfrm>
            <a:off x="7680600" y="5197680"/>
            <a:ext cx="730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57%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Box 29"/>
          <p:cNvSpPr/>
          <p:nvPr/>
        </p:nvSpPr>
        <p:spPr>
          <a:xfrm>
            <a:off x="457200" y="5742360"/>
            <a:ext cx="347400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Nuove idee di attività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Rectangle 30"/>
          <p:cNvSpPr/>
          <p:nvPr/>
        </p:nvSpPr>
        <p:spPr>
          <a:xfrm>
            <a:off x="2494080" y="5735520"/>
            <a:ext cx="5028480" cy="346680"/>
          </a:xfrm>
          <a:prstGeom prst="rect">
            <a:avLst/>
          </a:prstGeom>
          <a:solidFill>
            <a:srgbClr val="e8e8e8"/>
          </a:solidFill>
          <a:ln w="6350">
            <a:solidFill>
              <a:srgbClr val="3d6b8a"/>
            </a:solidFill>
            <a:round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3" name="Rectangle 31"/>
          <p:cNvSpPr/>
          <p:nvPr/>
        </p:nvSpPr>
        <p:spPr>
          <a:xfrm>
            <a:off x="2487600" y="5735880"/>
            <a:ext cx="2161800" cy="34668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184" name="TextBox 32"/>
          <p:cNvSpPr/>
          <p:nvPr/>
        </p:nvSpPr>
        <p:spPr>
          <a:xfrm>
            <a:off x="7680600" y="5742360"/>
            <a:ext cx="73080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43%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Box 33"/>
          <p:cNvSpPr/>
          <p:nvPr/>
        </p:nvSpPr>
        <p:spPr>
          <a:xfrm>
            <a:off x="9601200" y="3520440"/>
            <a:ext cx="2376720" cy="38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3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Durata: avrebbero voluto...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86" name="Gruppo 1"/>
          <p:cNvGrpSpPr/>
          <p:nvPr/>
        </p:nvGrpSpPr>
        <p:grpSpPr>
          <a:xfrm>
            <a:off x="9982800" y="3997440"/>
            <a:ext cx="503640" cy="583200"/>
            <a:chOff x="9982800" y="3997440"/>
            <a:chExt cx="503640" cy="583200"/>
          </a:xfrm>
        </p:grpSpPr>
        <p:sp>
          <p:nvSpPr>
            <p:cNvPr id="187" name="Oval 34"/>
            <p:cNvSpPr/>
            <p:nvPr/>
          </p:nvSpPr>
          <p:spPr>
            <a:xfrm>
              <a:off x="9984240" y="3997440"/>
              <a:ext cx="502200" cy="502200"/>
            </a:xfrm>
            <a:prstGeom prst="ellipse">
              <a:avLst/>
            </a:prstGeom>
            <a:solidFill>
              <a:srgbClr val="c06b5a"/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88" name="TextBox 35"/>
            <p:cNvSpPr/>
            <p:nvPr/>
          </p:nvSpPr>
          <p:spPr>
            <a:xfrm>
              <a:off x="9982800" y="4078440"/>
              <a:ext cx="502200" cy="50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 defTabSz="457200">
                <a:lnSpc>
                  <a:spcPct val="100000"/>
                </a:lnSpc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Calibri"/>
                </a:rPr>
                <a:t>71%</a:t>
              </a:r>
              <a:endPara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89" name="TextBox 36"/>
          <p:cNvSpPr/>
          <p:nvPr/>
        </p:nvSpPr>
        <p:spPr>
          <a:xfrm>
            <a:off x="10458720" y="4133160"/>
            <a:ext cx="182808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Più lungo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90" name="Gruppo 3"/>
          <p:cNvGrpSpPr/>
          <p:nvPr/>
        </p:nvGrpSpPr>
        <p:grpSpPr>
          <a:xfrm>
            <a:off x="9984240" y="4797000"/>
            <a:ext cx="502200" cy="592920"/>
            <a:chOff x="9984240" y="4797000"/>
            <a:chExt cx="502200" cy="592920"/>
          </a:xfrm>
        </p:grpSpPr>
        <p:sp>
          <p:nvSpPr>
            <p:cNvPr id="191" name="Oval 37"/>
            <p:cNvSpPr/>
            <p:nvPr/>
          </p:nvSpPr>
          <p:spPr>
            <a:xfrm>
              <a:off x="9984240" y="4797000"/>
              <a:ext cx="502200" cy="502200"/>
            </a:xfrm>
            <a:prstGeom prst="ellipse">
              <a:avLst/>
            </a:prstGeom>
            <a:solidFill>
              <a:srgbClr val="2e65a9"/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92" name="TextBox 38"/>
            <p:cNvSpPr/>
            <p:nvPr/>
          </p:nvSpPr>
          <p:spPr>
            <a:xfrm>
              <a:off x="9984240" y="4887720"/>
              <a:ext cx="502200" cy="50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 defTabSz="457200">
                <a:lnSpc>
                  <a:spcPct val="100000"/>
                </a:lnSpc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Calibri"/>
                </a:rPr>
                <a:t>29%</a:t>
              </a:r>
              <a:endPara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3" name="TextBox 39"/>
          <p:cNvSpPr/>
          <p:nvPr/>
        </p:nvSpPr>
        <p:spPr>
          <a:xfrm>
            <a:off x="10530720" y="4869000"/>
            <a:ext cx="182808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Bene così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94" name="Gruppo 4"/>
          <p:cNvGrpSpPr/>
          <p:nvPr/>
        </p:nvGrpSpPr>
        <p:grpSpPr>
          <a:xfrm>
            <a:off x="9982800" y="5589360"/>
            <a:ext cx="503640" cy="581400"/>
            <a:chOff x="9982800" y="5589360"/>
            <a:chExt cx="503640" cy="581400"/>
          </a:xfrm>
        </p:grpSpPr>
        <p:sp>
          <p:nvSpPr>
            <p:cNvPr id="195" name="Oval 40"/>
            <p:cNvSpPr/>
            <p:nvPr/>
          </p:nvSpPr>
          <p:spPr>
            <a:xfrm>
              <a:off x="9984240" y="5589360"/>
              <a:ext cx="502200" cy="502200"/>
            </a:xfrm>
            <a:prstGeom prst="ellipse">
              <a:avLst/>
            </a:prstGeom>
            <a:solidFill>
              <a:srgbClr val="5a6a7a"/>
            </a:solidFill>
            <a:ln>
              <a:noFill/>
            </a:ln>
            <a:effectLst>
              <a:outerShdw blurRad="39960" dir="5400000" dist="2304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96" name="TextBox 41"/>
            <p:cNvSpPr/>
            <p:nvPr/>
          </p:nvSpPr>
          <p:spPr>
            <a:xfrm>
              <a:off x="9982800" y="5668560"/>
              <a:ext cx="502200" cy="502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algn="ctr" defTabSz="457200">
                <a:lnSpc>
                  <a:spcPct val="100000"/>
                </a:lnSpc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Calibri"/>
                </a:rPr>
                <a:t>0%</a:t>
              </a:r>
              <a:endParaRPr b="0" lang="it-IT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7" name="TextBox 42"/>
          <p:cNvSpPr/>
          <p:nvPr/>
        </p:nvSpPr>
        <p:spPr>
          <a:xfrm>
            <a:off x="10458720" y="5733360"/>
            <a:ext cx="182808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Più corto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Box 188"/>
          <p:cNvSpPr/>
          <p:nvPr/>
        </p:nvSpPr>
        <p:spPr>
          <a:xfrm>
            <a:off x="10416960" y="659808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99" name="Picture 189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Rectangle 1"/>
          <p:cNvSpPr/>
          <p:nvPr/>
        </p:nvSpPr>
        <p:spPr>
          <a:xfrm>
            <a:off x="0" y="0"/>
            <a:ext cx="12188160" cy="100512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1" name="TextBox 2"/>
          <p:cNvSpPr/>
          <p:nvPr/>
        </p:nvSpPr>
        <p:spPr>
          <a:xfrm>
            <a:off x="457200" y="137160"/>
            <a:ext cx="114292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I temi emersi dai caregiver</a:t>
            </a:r>
            <a:endParaRPr b="0" lang="it-IT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Box 3"/>
          <p:cNvSpPr/>
          <p:nvPr/>
        </p:nvSpPr>
        <p:spPr>
          <a:xfrm>
            <a:off x="457200" y="1051560"/>
            <a:ext cx="1097208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3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Cosa hanno vissuto e riconosciuto durante e dopo il percorso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Rectangle 4"/>
          <p:cNvSpPr/>
          <p:nvPr/>
        </p:nvSpPr>
        <p:spPr>
          <a:xfrm>
            <a:off x="365760" y="1554480"/>
            <a:ext cx="5577120" cy="228528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4" name="Rectangle 5"/>
          <p:cNvSpPr/>
          <p:nvPr/>
        </p:nvSpPr>
        <p:spPr>
          <a:xfrm>
            <a:off x="365760" y="1554480"/>
            <a:ext cx="5577120" cy="13644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5" name="TextBox 6"/>
          <p:cNvSpPr/>
          <p:nvPr/>
        </p:nvSpPr>
        <p:spPr>
          <a:xfrm>
            <a:off x="548640" y="1783080"/>
            <a:ext cx="63936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26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👂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TextBox 7"/>
          <p:cNvSpPr/>
          <p:nvPr/>
        </p:nvSpPr>
        <p:spPr>
          <a:xfrm>
            <a:off x="1325880" y="1810440"/>
            <a:ext cx="3474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Ascolto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Oval 8"/>
          <p:cNvSpPr/>
          <p:nvPr/>
        </p:nvSpPr>
        <p:spPr>
          <a:xfrm>
            <a:off x="5120640" y="1755720"/>
            <a:ext cx="529560" cy="529560"/>
          </a:xfrm>
          <a:prstGeom prst="ellipse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08" name="TextBox 9"/>
          <p:cNvSpPr/>
          <p:nvPr/>
        </p:nvSpPr>
        <p:spPr>
          <a:xfrm>
            <a:off x="5158440" y="184500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86%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TextBox 10"/>
          <p:cNvSpPr/>
          <p:nvPr/>
        </p:nvSpPr>
        <p:spPr>
          <a:xfrm>
            <a:off x="548640" y="2423160"/>
            <a:ext cx="5211360" cy="12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Il tema più citato. Essere finalmente ascoltati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ha cambiato la qualità della cura.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Rectangle 11"/>
          <p:cNvSpPr/>
          <p:nvPr/>
        </p:nvSpPr>
        <p:spPr>
          <a:xfrm>
            <a:off x="6263640" y="1554480"/>
            <a:ext cx="5577120" cy="228528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1" name="Rectangle 12"/>
          <p:cNvSpPr/>
          <p:nvPr/>
        </p:nvSpPr>
        <p:spPr>
          <a:xfrm>
            <a:off x="6263640" y="1554480"/>
            <a:ext cx="5577120" cy="13644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2" name="TextBox 13"/>
          <p:cNvSpPr/>
          <p:nvPr/>
        </p:nvSpPr>
        <p:spPr>
          <a:xfrm>
            <a:off x="6446520" y="1783080"/>
            <a:ext cx="63936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26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🤝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TextBox 14"/>
          <p:cNvSpPr/>
          <p:nvPr/>
        </p:nvSpPr>
        <p:spPr>
          <a:xfrm>
            <a:off x="7223760" y="1810440"/>
            <a:ext cx="3474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Fiducia e affidamento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Oval 15"/>
          <p:cNvSpPr/>
          <p:nvPr/>
        </p:nvSpPr>
        <p:spPr>
          <a:xfrm>
            <a:off x="11018520" y="1755720"/>
            <a:ext cx="529560" cy="529560"/>
          </a:xfrm>
          <a:prstGeom prst="ellipse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5" name="TextBox 16"/>
          <p:cNvSpPr/>
          <p:nvPr/>
        </p:nvSpPr>
        <p:spPr>
          <a:xfrm>
            <a:off x="11062800" y="184500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57%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TextBox 17"/>
          <p:cNvSpPr/>
          <p:nvPr/>
        </p:nvSpPr>
        <p:spPr>
          <a:xfrm>
            <a:off x="6446520" y="2423160"/>
            <a:ext cx="5211360" cy="12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Costruire un legame con l'operatore è stato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il primo passo fondamentale del percorso.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Rectangle 18"/>
          <p:cNvSpPr/>
          <p:nvPr/>
        </p:nvSpPr>
        <p:spPr>
          <a:xfrm>
            <a:off x="365760" y="4023360"/>
            <a:ext cx="5577120" cy="228528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8" name="Rectangle 19"/>
          <p:cNvSpPr/>
          <p:nvPr/>
        </p:nvSpPr>
        <p:spPr>
          <a:xfrm>
            <a:off x="365760" y="4023360"/>
            <a:ext cx="5577120" cy="13644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19" name="TextBox 20"/>
          <p:cNvSpPr/>
          <p:nvPr/>
        </p:nvSpPr>
        <p:spPr>
          <a:xfrm>
            <a:off x="548640" y="4251960"/>
            <a:ext cx="63936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26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💡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Box 21"/>
          <p:cNvSpPr/>
          <p:nvPr/>
        </p:nvSpPr>
        <p:spPr>
          <a:xfrm>
            <a:off x="1325880" y="4279320"/>
            <a:ext cx="3474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Accettazione della situazione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Oval 22"/>
          <p:cNvSpPr/>
          <p:nvPr/>
        </p:nvSpPr>
        <p:spPr>
          <a:xfrm>
            <a:off x="5120640" y="4224600"/>
            <a:ext cx="529560" cy="529560"/>
          </a:xfrm>
          <a:prstGeom prst="ellipse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2" name="TextBox 23"/>
          <p:cNvSpPr/>
          <p:nvPr/>
        </p:nvSpPr>
        <p:spPr>
          <a:xfrm>
            <a:off x="5132520" y="433908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57%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Box 24"/>
          <p:cNvSpPr/>
          <p:nvPr/>
        </p:nvSpPr>
        <p:spPr>
          <a:xfrm>
            <a:off x="548640" y="4892040"/>
            <a:ext cx="5211360" cy="12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Il progetto ha aiutato molti a fare i conti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con la realtà della malattia.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Rectangle 25"/>
          <p:cNvSpPr/>
          <p:nvPr/>
        </p:nvSpPr>
        <p:spPr>
          <a:xfrm>
            <a:off x="6263640" y="4023360"/>
            <a:ext cx="5577120" cy="2285280"/>
          </a:xfrm>
          <a:prstGeom prst="rect">
            <a:avLst/>
          </a:prstGeom>
          <a:solidFill>
            <a:srgbClr val="f5edd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5" name="Rectangle 26"/>
          <p:cNvSpPr/>
          <p:nvPr/>
        </p:nvSpPr>
        <p:spPr>
          <a:xfrm>
            <a:off x="6263640" y="4023360"/>
            <a:ext cx="5577120" cy="136440"/>
          </a:xfrm>
          <a:prstGeom prst="rect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6" name="TextBox 27"/>
          <p:cNvSpPr/>
          <p:nvPr/>
        </p:nvSpPr>
        <p:spPr>
          <a:xfrm>
            <a:off x="6446520" y="4251960"/>
            <a:ext cx="639360" cy="63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26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🌐</a:t>
            </a:r>
            <a:endParaRPr b="0" lang="it-IT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Box 28"/>
          <p:cNvSpPr/>
          <p:nvPr/>
        </p:nvSpPr>
        <p:spPr>
          <a:xfrm>
            <a:off x="7223760" y="4279320"/>
            <a:ext cx="3474000" cy="4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c89f4a"/>
                </a:solidFill>
                <a:effectLst/>
                <a:uFillTx/>
                <a:latin typeface="Calibri"/>
              </a:rPr>
              <a:t>Nuove reti di conoscenza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Oval 29"/>
          <p:cNvSpPr/>
          <p:nvPr/>
        </p:nvSpPr>
        <p:spPr>
          <a:xfrm>
            <a:off x="11018520" y="4224600"/>
            <a:ext cx="529560" cy="529560"/>
          </a:xfrm>
          <a:prstGeom prst="ellipse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29" name="TextBox 30"/>
          <p:cNvSpPr/>
          <p:nvPr/>
        </p:nvSpPr>
        <p:spPr>
          <a:xfrm>
            <a:off x="11037240" y="4339080"/>
            <a:ext cx="52956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43%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TextBox 31"/>
          <p:cNvSpPr/>
          <p:nvPr/>
        </p:nvSpPr>
        <p:spPr>
          <a:xfrm>
            <a:off x="6446520" y="4892040"/>
            <a:ext cx="5211360" cy="127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Alcuni hanno scoperto risorse e connessioni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nel territorio che non conoscevano.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TextBox 219"/>
          <p:cNvSpPr/>
          <p:nvPr/>
        </p:nvSpPr>
        <p:spPr>
          <a:xfrm>
            <a:off x="10416960" y="652608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2" name="Picture 220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7f9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1"/>
          <p:cNvSpPr/>
          <p:nvPr/>
        </p:nvSpPr>
        <p:spPr>
          <a:xfrm>
            <a:off x="0" y="0"/>
            <a:ext cx="12188160" cy="100512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4" name="TextBox 2"/>
          <p:cNvSpPr/>
          <p:nvPr/>
        </p:nvSpPr>
        <p:spPr>
          <a:xfrm>
            <a:off x="457200" y="137160"/>
            <a:ext cx="11429280" cy="73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Cosa abbiamo imparato</a:t>
            </a:r>
            <a:endParaRPr b="0" lang="it-IT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Rectangle 3"/>
          <p:cNvSpPr/>
          <p:nvPr/>
        </p:nvSpPr>
        <p:spPr>
          <a:xfrm>
            <a:off x="365760" y="1188720"/>
            <a:ext cx="5577120" cy="242244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6" name="Rectangle 4"/>
          <p:cNvSpPr/>
          <p:nvPr/>
        </p:nvSpPr>
        <p:spPr>
          <a:xfrm>
            <a:off x="365760" y="1188720"/>
            <a:ext cx="163800" cy="242244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37" name="TextBox 5"/>
          <p:cNvSpPr/>
          <p:nvPr/>
        </p:nvSpPr>
        <p:spPr>
          <a:xfrm>
            <a:off x="777240" y="1371600"/>
            <a:ext cx="49827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La relazione prima di tutto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TextBox 6"/>
          <p:cNvSpPr/>
          <p:nvPr/>
        </p:nvSpPr>
        <p:spPr>
          <a:xfrm>
            <a:off x="777240" y="1938600"/>
            <a:ext cx="4982760" cy="15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Il cambiamento più profondo non viene dalle informazioni ma dalla fiducia. I caregiver tornano e si aprono quando si sentono visti come persone, non come problemi da gestire.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Rectangle 7"/>
          <p:cNvSpPr/>
          <p:nvPr/>
        </p:nvSpPr>
        <p:spPr>
          <a:xfrm>
            <a:off x="6263640" y="1188720"/>
            <a:ext cx="5577120" cy="242244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0" name="Rectangle 8"/>
          <p:cNvSpPr/>
          <p:nvPr/>
        </p:nvSpPr>
        <p:spPr>
          <a:xfrm>
            <a:off x="6263640" y="1188720"/>
            <a:ext cx="163800" cy="242244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1" name="TextBox 9"/>
          <p:cNvSpPr/>
          <p:nvPr/>
        </p:nvSpPr>
        <p:spPr>
          <a:xfrm>
            <a:off x="6675120" y="1371600"/>
            <a:ext cx="49827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Il bisogno era più grande del previsto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TextBox 10"/>
          <p:cNvSpPr/>
          <p:nvPr/>
        </p:nvSpPr>
        <p:spPr>
          <a:xfrm>
            <a:off x="6675120" y="1938600"/>
            <a:ext cx="4982760" cy="15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La soddisfazione è stata altissima. Il bisogno esisteva — silenzioso, latente — aspettava solo di essere intercettato con il giusto approccio.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Rectangle 11"/>
          <p:cNvSpPr/>
          <p:nvPr/>
        </p:nvSpPr>
        <p:spPr>
          <a:xfrm>
            <a:off x="365760" y="3794760"/>
            <a:ext cx="5577120" cy="242244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4" name="Rectangle 12"/>
          <p:cNvSpPr/>
          <p:nvPr/>
        </p:nvSpPr>
        <p:spPr>
          <a:xfrm>
            <a:off x="365760" y="3794760"/>
            <a:ext cx="163800" cy="242244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5" name="TextBox 13"/>
          <p:cNvSpPr/>
          <p:nvPr/>
        </p:nvSpPr>
        <p:spPr>
          <a:xfrm>
            <a:off x="777240" y="3977640"/>
            <a:ext cx="49827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Chi arriva è già motivato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TextBox 14"/>
          <p:cNvSpPr/>
          <p:nvPr/>
        </p:nvSpPr>
        <p:spPr>
          <a:xfrm>
            <a:off x="777240" y="4544640"/>
            <a:ext cx="4982760" cy="15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La fatica di trovare tempo per gli incontri era minima. La vera sfida è raggiungere chi non chiede ancora, chi non sa che esiste questo supporto.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Rectangle 15"/>
          <p:cNvSpPr/>
          <p:nvPr/>
        </p:nvSpPr>
        <p:spPr>
          <a:xfrm>
            <a:off x="6263640" y="3794760"/>
            <a:ext cx="5577120" cy="2422440"/>
          </a:xfrm>
          <a:prstGeom prst="rect">
            <a:avLst/>
          </a:prstGeom>
          <a:solidFill>
            <a:srgbClr val="f5edd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8" name="Rectangle 16"/>
          <p:cNvSpPr/>
          <p:nvPr/>
        </p:nvSpPr>
        <p:spPr>
          <a:xfrm>
            <a:off x="6263640" y="3794760"/>
            <a:ext cx="163800" cy="2422440"/>
          </a:xfrm>
          <a:prstGeom prst="rect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49" name="TextBox 17"/>
          <p:cNvSpPr/>
          <p:nvPr/>
        </p:nvSpPr>
        <p:spPr>
          <a:xfrm>
            <a:off x="6675120" y="3977640"/>
            <a:ext cx="498276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400" strike="noStrike" u="none">
                <a:solidFill>
                  <a:srgbClr val="c89f4a"/>
                </a:solidFill>
                <a:effectLst/>
                <a:uFillTx/>
                <a:latin typeface="Calibri"/>
              </a:rPr>
              <a:t>Vogliono più tempo</a:t>
            </a:r>
            <a:endParaRPr b="0" lang="it-IT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Box 18"/>
          <p:cNvSpPr/>
          <p:nvPr/>
        </p:nvSpPr>
        <p:spPr>
          <a:xfrm>
            <a:off x="6675120" y="4544640"/>
            <a:ext cx="4982760" cy="150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La maggioranza avrebbe voluto un percorso più lungo. Due mesi sono un punto di partenza prezioso, ma non una risposta completa al bisogno di accompagnamento.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TextBox 237"/>
          <p:cNvSpPr/>
          <p:nvPr/>
        </p:nvSpPr>
        <p:spPr>
          <a:xfrm>
            <a:off x="10432440" y="6492240"/>
            <a:ext cx="1545840" cy="21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2" name="Picture 238" descr="logo_pos.png"/>
          <p:cNvPicPr/>
          <p:nvPr/>
        </p:nvPicPr>
        <p:blipFill>
          <a:blip r:embed="rId1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 1"/>
          <p:cNvSpPr/>
          <p:nvPr/>
        </p:nvSpPr>
        <p:spPr>
          <a:xfrm>
            <a:off x="0" y="0"/>
            <a:ext cx="5942880" cy="6857280"/>
          </a:xfrm>
          <a:prstGeom prst="rect">
            <a:avLst/>
          </a:prstGeom>
          <a:solidFill>
            <a:srgbClr val="eaf1f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4" name="TextBox 2"/>
          <p:cNvSpPr/>
          <p:nvPr/>
        </p:nvSpPr>
        <p:spPr>
          <a:xfrm>
            <a:off x="261720" y="14400"/>
            <a:ext cx="5211360" cy="155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32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La voce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1" lang="en-US" sz="32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dei caregiver</a:t>
            </a:r>
            <a:endParaRPr b="0" lang="it-IT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TextBox 3">
            <a:hlinkClick r:id="rId1"/>
          </p:cNvPr>
          <p:cNvSpPr/>
          <p:nvPr/>
        </p:nvSpPr>
        <p:spPr>
          <a:xfrm>
            <a:off x="365760" y="1277640"/>
            <a:ext cx="5211360" cy="28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3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Le loro parole valgono più di </a:t>
            </a:r>
            <a:r>
              <a:rPr b="0" i="1" lang="en-US" sz="1300" strike="noStrike" u="none">
                <a:solidFill>
                  <a:srgbClr val="0000ff"/>
                </a:solidFill>
                <a:effectLst/>
                <a:uFillTx/>
                <a:latin typeface="Calibri"/>
                <a:hlinkClick r:id="rId2"/>
              </a:rPr>
              <a:t>qualsiasi</a:t>
            </a:r>
            <a:r>
              <a:rPr b="0" i="1" lang="en-US" sz="1300" strike="noStrike" u="none">
                <a:solidFill>
                  <a:srgbClr val="5a6a7a"/>
                </a:solidFill>
                <a:effectLst/>
                <a:uFillTx/>
                <a:latin typeface="Calibri"/>
              </a:rPr>
              <a:t> dato</a:t>
            </a:r>
            <a:endParaRPr b="0" lang="it-IT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Rectangle 10"/>
          <p:cNvSpPr/>
          <p:nvPr/>
        </p:nvSpPr>
        <p:spPr>
          <a:xfrm>
            <a:off x="6217920" y="365760"/>
            <a:ext cx="5577120" cy="1443960"/>
          </a:xfrm>
          <a:prstGeom prst="rect">
            <a:avLst/>
          </a:prstGeom>
          <a:solidFill>
            <a:srgbClr val="d6e5f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7" name="Rectangle 11"/>
          <p:cNvSpPr/>
          <p:nvPr/>
        </p:nvSpPr>
        <p:spPr>
          <a:xfrm>
            <a:off x="6217920" y="365760"/>
            <a:ext cx="5577120" cy="109080"/>
          </a:xfrm>
          <a:prstGeom prst="rect">
            <a:avLst/>
          </a:prstGeom>
          <a:solidFill>
            <a:srgbClr val="2e65a9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58" name="TextBox 12"/>
          <p:cNvSpPr/>
          <p:nvPr/>
        </p:nvSpPr>
        <p:spPr>
          <a:xfrm>
            <a:off x="6400800" y="548640"/>
            <a:ext cx="521136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100" strike="noStrike" u="none">
                <a:solidFill>
                  <a:srgbClr val="2e65a9"/>
                </a:solidFill>
                <a:effectLst/>
                <a:uFillTx/>
                <a:latin typeface="Calibri"/>
              </a:rPr>
              <a:t>Anna, 68 anni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TextBox 13"/>
          <p:cNvSpPr/>
          <p:nvPr/>
        </p:nvSpPr>
        <p:spPr>
          <a:xfrm>
            <a:off x="6400800" y="932760"/>
            <a:ext cx="521136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«È andato tutto benissimo»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Rectangle 14"/>
          <p:cNvSpPr/>
          <p:nvPr/>
        </p:nvSpPr>
        <p:spPr>
          <a:xfrm>
            <a:off x="6217920" y="1938600"/>
            <a:ext cx="5577120" cy="1443960"/>
          </a:xfrm>
          <a:prstGeom prst="rect">
            <a:avLst/>
          </a:prstGeom>
          <a:solidFill>
            <a:srgbClr val="f2e0db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1" name="Rectangle 15"/>
          <p:cNvSpPr/>
          <p:nvPr/>
        </p:nvSpPr>
        <p:spPr>
          <a:xfrm>
            <a:off x="6217920" y="1938600"/>
            <a:ext cx="5577120" cy="109080"/>
          </a:xfrm>
          <a:prstGeom prst="rect">
            <a:avLst/>
          </a:prstGeom>
          <a:solidFill>
            <a:srgbClr val="c06b5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2" name="TextBox 16"/>
          <p:cNvSpPr/>
          <p:nvPr/>
        </p:nvSpPr>
        <p:spPr>
          <a:xfrm>
            <a:off x="6400800" y="2121480"/>
            <a:ext cx="521136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100" strike="noStrike" u="none">
                <a:solidFill>
                  <a:srgbClr val="c06b5a"/>
                </a:solidFill>
                <a:effectLst/>
                <a:uFillTx/>
                <a:latin typeface="Calibri"/>
              </a:rPr>
              <a:t>Gian Carla, 92 anni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TextBox 17"/>
          <p:cNvSpPr/>
          <p:nvPr/>
        </p:nvSpPr>
        <p:spPr>
          <a:xfrm>
            <a:off x="6400800" y="2505600"/>
            <a:ext cx="521136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«Ringrazio per la possibilità di partecipare —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un progetto molto utile per le persone anziane»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Rectangle 18"/>
          <p:cNvSpPr/>
          <p:nvPr/>
        </p:nvSpPr>
        <p:spPr>
          <a:xfrm>
            <a:off x="6217920" y="3511440"/>
            <a:ext cx="5577120" cy="1443960"/>
          </a:xfrm>
          <a:prstGeom prst="rect">
            <a:avLst/>
          </a:prstGeom>
          <a:solidFill>
            <a:srgbClr val="d6e8f3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5" name="Rectangle 19"/>
          <p:cNvSpPr/>
          <p:nvPr/>
        </p:nvSpPr>
        <p:spPr>
          <a:xfrm>
            <a:off x="6217920" y="3511440"/>
            <a:ext cx="5577120" cy="109080"/>
          </a:xfrm>
          <a:prstGeom prst="rect">
            <a:avLst/>
          </a:prstGeom>
          <a:solidFill>
            <a:srgbClr val="3d6b8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6" name="TextBox 20"/>
          <p:cNvSpPr/>
          <p:nvPr/>
        </p:nvSpPr>
        <p:spPr>
          <a:xfrm>
            <a:off x="6400800" y="3694320"/>
            <a:ext cx="521136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100" strike="noStrike" u="none">
                <a:solidFill>
                  <a:srgbClr val="3d6b8a"/>
                </a:solidFill>
                <a:effectLst/>
                <a:uFillTx/>
                <a:latin typeface="Calibri"/>
              </a:rPr>
              <a:t>Renata, 76 anni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TextBox 21"/>
          <p:cNvSpPr/>
          <p:nvPr/>
        </p:nvSpPr>
        <p:spPr>
          <a:xfrm>
            <a:off x="6400800" y="4078080"/>
            <a:ext cx="521136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Suggerisce: uscite sul territorio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con la macchina dell'operatore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Rectangle 22"/>
          <p:cNvSpPr/>
          <p:nvPr/>
        </p:nvSpPr>
        <p:spPr>
          <a:xfrm>
            <a:off x="6217920" y="5083920"/>
            <a:ext cx="5577120" cy="1443960"/>
          </a:xfrm>
          <a:prstGeom prst="rect">
            <a:avLst/>
          </a:prstGeom>
          <a:solidFill>
            <a:srgbClr val="f5edd5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69" name="Rectangle 23"/>
          <p:cNvSpPr/>
          <p:nvPr/>
        </p:nvSpPr>
        <p:spPr>
          <a:xfrm>
            <a:off x="6217920" y="5083920"/>
            <a:ext cx="5577120" cy="109080"/>
          </a:xfrm>
          <a:prstGeom prst="rect">
            <a:avLst/>
          </a:prstGeom>
          <a:solidFill>
            <a:srgbClr val="c89f4a"/>
          </a:solidFill>
          <a:ln>
            <a:noFill/>
          </a:ln>
          <a:effectLst>
            <a:outerShdw blurRad="39960" dir="5400000" dist="2304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270" name="TextBox 24"/>
          <p:cNvSpPr/>
          <p:nvPr/>
        </p:nvSpPr>
        <p:spPr>
          <a:xfrm>
            <a:off x="6400800" y="5266800"/>
            <a:ext cx="521136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1" lang="en-US" sz="1100" strike="noStrike" u="none">
                <a:solidFill>
                  <a:srgbClr val="c89f4a"/>
                </a:solidFill>
                <a:effectLst/>
                <a:uFillTx/>
                <a:latin typeface="Calibri"/>
              </a:rPr>
              <a:t>Aurina, 74 anni</a:t>
            </a:r>
            <a:endParaRPr b="0" lang="it-IT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TextBox 25"/>
          <p:cNvSpPr/>
          <p:nvPr/>
        </p:nvSpPr>
        <p:spPr>
          <a:xfrm>
            <a:off x="6400800" y="5650920"/>
            <a:ext cx="5211360" cy="77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i="1" lang="en-US" sz="1200" strike="noStrike" u="none">
                <a:solidFill>
                  <a:srgbClr val="1a2a3a"/>
                </a:solidFill>
                <a:effectLst/>
                <a:uFillTx/>
                <a:latin typeface="Calibri"/>
              </a:rPr>
              <a:t>«Non sapevo ci fosse questo servizio»</a:t>
            </a:r>
            <a:endParaRPr b="0" lang="it-IT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2" name="Immagine 3" descr="">
            <a:hlinkClick r:id="rId3"/>
          </p:cNvPr>
          <p:cNvPicPr/>
          <p:nvPr/>
        </p:nvPicPr>
        <p:blipFill>
          <a:blip r:embed="rId4"/>
          <a:stretch/>
        </p:blipFill>
        <p:spPr>
          <a:xfrm>
            <a:off x="1307880" y="1709640"/>
            <a:ext cx="3119040" cy="4158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3" name="TextBox 262"/>
          <p:cNvSpPr/>
          <p:nvPr/>
        </p:nvSpPr>
        <p:spPr>
          <a:xfrm>
            <a:off x="10416960" y="6598080"/>
            <a:ext cx="1561320" cy="21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 anchorCtr="1">
            <a:spAutoFit/>
          </a:bodyPr>
          <a:p>
            <a:pPr algn="r" defTabSz="914400">
              <a:lnSpc>
                <a:spcPct val="100000"/>
              </a:lnSpc>
            </a:pPr>
            <a:r>
              <a:rPr b="0" i="1" lang="it-IT" sz="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Dott.ssa Zampino Maria Carmela</a:t>
            </a:r>
            <a:endParaRPr b="0" lang="it-IT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4" name="Picture 263" descr="logo_pos.png"/>
          <p:cNvPicPr/>
          <p:nvPr/>
        </p:nvPicPr>
        <p:blipFill>
          <a:blip r:embed="rId5"/>
          <a:stretch/>
        </p:blipFill>
        <p:spPr>
          <a:xfrm>
            <a:off x="228600" y="6446520"/>
            <a:ext cx="1462680" cy="347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Application>LibreOffice/25.2.7.2$Windows_X86_64 LibreOffice_project/5cbfd1ab6520636bb5f7b99185aa69bd7456825d</Application>
  <AppVersion>15.0000</AppVersion>
  <Words>1314</Words>
  <Paragraphs>180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it-IT</dc:language>
  <cp:lastModifiedBy/>
  <dcterms:modified xsi:type="dcterms:W3CDTF">2026-05-05T14:40:49Z</dcterms:modified>
  <cp:revision>12</cp:revision>
  <dc:subject/>
  <dc:title>Presentazione standard di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Personalizzato</vt:lpwstr>
  </property>
  <property fmtid="{D5CDD505-2E9C-101B-9397-08002B2CF9AE}" pid="3" name="Slides">
    <vt:i4>11</vt:i4>
  </property>
</Properties>
</file>