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41"/>
  </p:notesMasterIdLst>
  <p:handoutMasterIdLst>
    <p:handoutMasterId r:id="rId42"/>
  </p:handoutMasterIdLst>
  <p:sldIdLst>
    <p:sldId id="506" r:id="rId2"/>
    <p:sldId id="613" r:id="rId3"/>
    <p:sldId id="616" r:id="rId4"/>
    <p:sldId id="530" r:id="rId5"/>
    <p:sldId id="538" r:id="rId6"/>
    <p:sldId id="549" r:id="rId7"/>
    <p:sldId id="551" r:id="rId8"/>
    <p:sldId id="550" r:id="rId9"/>
    <p:sldId id="507" r:id="rId10"/>
    <p:sldId id="625" r:id="rId11"/>
    <p:sldId id="508" r:id="rId12"/>
    <p:sldId id="509" r:id="rId13"/>
    <p:sldId id="510" r:id="rId14"/>
    <p:sldId id="552" r:id="rId15"/>
    <p:sldId id="554" r:id="rId16"/>
    <p:sldId id="608" r:id="rId17"/>
    <p:sldId id="553" r:id="rId18"/>
    <p:sldId id="620" r:id="rId19"/>
    <p:sldId id="610" r:id="rId20"/>
    <p:sldId id="512" r:id="rId21"/>
    <p:sldId id="555" r:id="rId22"/>
    <p:sldId id="556" r:id="rId23"/>
    <p:sldId id="571" r:id="rId24"/>
    <p:sldId id="557" r:id="rId25"/>
    <p:sldId id="611" r:id="rId26"/>
    <p:sldId id="575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76" r:id="rId36"/>
    <p:sldId id="578" r:id="rId37"/>
    <p:sldId id="567" r:id="rId38"/>
    <p:sldId id="513" r:id="rId39"/>
    <p:sldId id="596" r:id="rId4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i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CC00"/>
    <a:srgbClr val="99FF33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90" autoAdjust="0"/>
    <p:restoredTop sz="88256" autoAdjust="0"/>
  </p:normalViewPr>
  <p:slideViewPr>
    <p:cSldViewPr>
      <p:cViewPr varScale="1">
        <p:scale>
          <a:sx n="84" d="100"/>
          <a:sy n="84" d="100"/>
        </p:scale>
        <p:origin x="-17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46DD33ED-8B18-42D1-9918-F1F63D56115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 i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 i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 i="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 i="0">
                <a:latin typeface="Arial" charset="0"/>
              </a:defRPr>
            </a:lvl1pPr>
          </a:lstStyle>
          <a:p>
            <a:pPr>
              <a:defRPr/>
            </a:pPr>
            <a:fld id="{8147EC48-528B-4A45-AD3D-B64C2953FF6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y-personaltrainer.it/Sangue.htm" TargetMode="External"/><Relationship Id="rId13" Type="http://schemas.openxmlformats.org/officeDocument/2006/relationships/hyperlink" Target="http://www.my-personaltrainer.it/salute/malassorbimento.html" TargetMode="External"/><Relationship Id="rId3" Type="http://schemas.openxmlformats.org/officeDocument/2006/relationships/hyperlink" Target="http://www.my-personaltrainer.it/salute/breath-test-sorbitolo.html" TargetMode="External"/><Relationship Id="rId7" Type="http://schemas.openxmlformats.org/officeDocument/2006/relationships/hyperlink" Target="http://www.my-personaltrainer.it/fisiologia/intestino-crasso.html" TargetMode="External"/><Relationship Id="rId12" Type="http://schemas.openxmlformats.org/officeDocument/2006/relationships/hyperlink" Target="http://www.my-personaltrainer.it/nutrizione/lattosio-alimenti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y-personaltrainer.it/nutrizione/flora-batterica.html" TargetMode="External"/><Relationship Id="rId11" Type="http://schemas.openxmlformats.org/officeDocument/2006/relationships/hyperlink" Target="http://www.my-personaltrainer.it/fruttosio.html" TargetMode="External"/><Relationship Id="rId5" Type="http://schemas.openxmlformats.org/officeDocument/2006/relationships/hyperlink" Target="http://www.my-personaltrainer.it/fisiologia/intestino.html" TargetMode="External"/><Relationship Id="rId10" Type="http://schemas.openxmlformats.org/officeDocument/2006/relationships/hyperlink" Target="http://www.my-personaltrainer.it/salute/sindrome-da-contaminazione-batterica-del-tenue.html" TargetMode="External"/><Relationship Id="rId4" Type="http://schemas.openxmlformats.org/officeDocument/2006/relationships/hyperlink" Target="http://www.my-personaltrainer.it/digestione.html" TargetMode="External"/><Relationship Id="rId9" Type="http://schemas.openxmlformats.org/officeDocument/2006/relationships/hyperlink" Target="http://www.my-personaltrainer.it/fisiologia/polmoni.htm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896A5-F4AB-4EAE-A3EB-AFE5891C8F78}" type="slidenum">
              <a:rPr lang="it-IT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</a:t>
            </a:r>
            <a:r>
              <a:rPr lang="it-IT" dirty="0" err="1" smtClean="0"/>
              <a:t>definire</a:t>
            </a:r>
            <a:r>
              <a:rPr lang="it-IT" dirty="0" smtClean="0"/>
              <a:t> con </a:t>
            </a:r>
            <a:r>
              <a:rPr lang="it-IT" dirty="0" err="1" smtClean="0"/>
              <a:t>certezza</a:t>
            </a:r>
            <a:r>
              <a:rPr lang="it-IT" dirty="0" smtClean="0"/>
              <a:t> la </a:t>
            </a:r>
            <a:r>
              <a:rPr lang="it-IT" dirty="0" err="1" smtClean="0"/>
              <a:t>presenza</a:t>
            </a:r>
            <a:r>
              <a:rPr lang="it-IT" dirty="0" smtClean="0"/>
              <a:t> di </a:t>
            </a:r>
            <a:r>
              <a:rPr lang="it-IT" dirty="0" err="1" smtClean="0"/>
              <a:t>un'</a:t>
            </a:r>
            <a:r>
              <a:rPr lang="it-IT" dirty="0" smtClean="0"/>
              <a:t>intolleranza </a:t>
            </a:r>
            <a:r>
              <a:rPr lang="it-IT" dirty="0" err="1" smtClean="0"/>
              <a:t>specifica</a:t>
            </a:r>
            <a:r>
              <a:rPr lang="it-IT" dirty="0" smtClean="0"/>
              <a:t> al </a:t>
            </a:r>
            <a:r>
              <a:rPr lang="it-IT" dirty="0" err="1" smtClean="0"/>
              <a:t>sorbitolo</a:t>
            </a:r>
            <a:r>
              <a:rPr lang="it-IT" dirty="0" smtClean="0"/>
              <a:t> è </a:t>
            </a:r>
            <a:r>
              <a:rPr lang="it-IT" dirty="0" err="1" smtClean="0"/>
              <a:t>possibile</a:t>
            </a:r>
            <a:r>
              <a:rPr lang="it-IT" dirty="0" smtClean="0"/>
              <a:t> eseguire </a:t>
            </a:r>
            <a:r>
              <a:rPr lang="it-IT" dirty="0" err="1" smtClean="0"/>
              <a:t>un</a:t>
            </a:r>
            <a:r>
              <a:rPr lang="it-IT" dirty="0" smtClean="0"/>
              <a:t> test </a:t>
            </a:r>
            <a:r>
              <a:rPr lang="it-IT" dirty="0" err="1" smtClean="0"/>
              <a:t>clinico</a:t>
            </a:r>
            <a:r>
              <a:rPr lang="it-IT" dirty="0" smtClean="0"/>
              <a:t>: </a:t>
            </a:r>
            <a:r>
              <a:rPr lang="it-IT" dirty="0" err="1" smtClean="0"/>
              <a:t>l'</a:t>
            </a:r>
            <a:r>
              <a:rPr lang="it-IT" dirty="0" smtClean="0">
                <a:hlinkClick r:id="rId3"/>
              </a:rPr>
              <a:t>H2 </a:t>
            </a:r>
            <a:r>
              <a:rPr lang="it-IT" dirty="0" err="1" smtClean="0">
                <a:hlinkClick r:id="rId3"/>
              </a:rPr>
              <a:t>breath-test</a:t>
            </a:r>
            <a:r>
              <a:rPr lang="it-IT" dirty="0" smtClean="0"/>
              <a:t>, </a:t>
            </a:r>
            <a:r>
              <a:rPr lang="it-IT" dirty="0" err="1" smtClean="0"/>
              <a:t>o</a:t>
            </a:r>
            <a:r>
              <a:rPr lang="it-IT" dirty="0" smtClean="0"/>
              <a:t> test </a:t>
            </a:r>
            <a:r>
              <a:rPr lang="it-IT" dirty="0" err="1" smtClean="0"/>
              <a:t>della</a:t>
            </a:r>
            <a:r>
              <a:rPr lang="it-IT" dirty="0" smtClean="0"/>
              <a:t> rilevazione </a:t>
            </a:r>
            <a:r>
              <a:rPr lang="it-IT" dirty="0" err="1" smtClean="0"/>
              <a:t>di</a:t>
            </a:r>
            <a:r>
              <a:rPr lang="it-IT" dirty="0" smtClean="0"/>
              <a:t> idrogeno </a:t>
            </a:r>
            <a:r>
              <a:rPr lang="it-IT" dirty="0" err="1" smtClean="0"/>
              <a:t>nel</a:t>
            </a:r>
            <a:r>
              <a:rPr lang="it-IT" dirty="0" smtClean="0"/>
              <a:t> respiro. Il </a:t>
            </a:r>
            <a:r>
              <a:rPr lang="it-IT" dirty="0" err="1" smtClean="0"/>
              <a:t>principio</a:t>
            </a:r>
            <a:r>
              <a:rPr lang="it-IT" dirty="0" smtClean="0"/>
              <a:t> di </a:t>
            </a:r>
            <a:r>
              <a:rPr lang="it-IT" dirty="0" err="1" smtClean="0"/>
              <a:t>questa</a:t>
            </a:r>
            <a:r>
              <a:rPr lang="it-IT" dirty="0" smtClean="0"/>
              <a:t> rilevazione </a:t>
            </a:r>
            <a:r>
              <a:rPr lang="it-IT" dirty="0" err="1" smtClean="0"/>
              <a:t>è</a:t>
            </a:r>
            <a:r>
              <a:rPr lang="it-IT" dirty="0" smtClean="0"/>
              <a:t> semplice: </a:t>
            </a:r>
            <a:r>
              <a:rPr lang="it-IT" dirty="0" err="1" smtClean="0"/>
              <a:t>in</a:t>
            </a:r>
            <a:r>
              <a:rPr lang="it-IT" dirty="0" smtClean="0"/>
              <a:t> seguito </a:t>
            </a:r>
            <a:r>
              <a:rPr lang="it-IT" dirty="0" err="1" smtClean="0"/>
              <a:t>alla</a:t>
            </a:r>
            <a:r>
              <a:rPr lang="it-IT" dirty="0" smtClean="0"/>
              <a:t> somministrazione </a:t>
            </a:r>
            <a:r>
              <a:rPr lang="it-IT" dirty="0" err="1" smtClean="0"/>
              <a:t>di</a:t>
            </a:r>
            <a:r>
              <a:rPr lang="it-IT" dirty="0" smtClean="0"/>
              <a:t> una </a:t>
            </a:r>
            <a:r>
              <a:rPr lang="it-IT" dirty="0" err="1" smtClean="0"/>
              <a:t>soluzione</a:t>
            </a:r>
            <a:r>
              <a:rPr lang="it-IT" dirty="0" smtClean="0"/>
              <a:t> acquosa </a:t>
            </a:r>
            <a:r>
              <a:rPr lang="it-IT" dirty="0" err="1" smtClean="0"/>
              <a:t>di</a:t>
            </a:r>
            <a:r>
              <a:rPr lang="it-IT" dirty="0" smtClean="0"/>
              <a:t> sorbitolo </a:t>
            </a:r>
            <a:r>
              <a:rPr lang="it-IT" dirty="0" err="1" smtClean="0"/>
              <a:t>vengono</a:t>
            </a:r>
            <a:r>
              <a:rPr lang="it-IT" dirty="0" smtClean="0"/>
              <a:t> rilevate </a:t>
            </a:r>
            <a:r>
              <a:rPr lang="it-IT" dirty="0" err="1" smtClean="0"/>
              <a:t>le</a:t>
            </a:r>
            <a:r>
              <a:rPr lang="it-IT" dirty="0" smtClean="0"/>
              <a:t> concentrazioni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i="1" dirty="0" smtClean="0"/>
              <a:t>H2 </a:t>
            </a:r>
            <a:r>
              <a:rPr lang="it-IT" dirty="0" err="1" smtClean="0"/>
              <a:t>nell'</a:t>
            </a:r>
            <a:r>
              <a:rPr lang="it-IT" dirty="0" smtClean="0"/>
              <a:t>espirato </a:t>
            </a:r>
            <a:r>
              <a:rPr lang="it-IT" dirty="0" err="1" smtClean="0"/>
              <a:t>in</a:t>
            </a:r>
            <a:r>
              <a:rPr lang="it-IT" dirty="0" smtClean="0"/>
              <a:t> diversi </a:t>
            </a:r>
            <a:r>
              <a:rPr lang="it-IT" dirty="0" err="1" smtClean="0"/>
              <a:t>step</a:t>
            </a:r>
            <a:r>
              <a:rPr lang="it-IT" dirty="0" smtClean="0"/>
              <a:t> temporali. Se </a:t>
            </a:r>
            <a:r>
              <a:rPr lang="it-IT" dirty="0" err="1" smtClean="0"/>
              <a:t>la</a:t>
            </a:r>
            <a:r>
              <a:rPr lang="it-IT" dirty="0" smtClean="0"/>
              <a:t> quantità </a:t>
            </a:r>
            <a:r>
              <a:rPr lang="it-IT" dirty="0" err="1" smtClean="0"/>
              <a:t>di</a:t>
            </a:r>
            <a:r>
              <a:rPr lang="it-IT" dirty="0" smtClean="0"/>
              <a:t> idrogeno </a:t>
            </a:r>
            <a:r>
              <a:rPr lang="it-IT" dirty="0" err="1" smtClean="0"/>
              <a:t>prelevata</a:t>
            </a:r>
            <a:r>
              <a:rPr lang="it-IT" dirty="0" smtClean="0"/>
              <a:t> risulta </a:t>
            </a:r>
            <a:r>
              <a:rPr lang="it-IT" dirty="0" err="1" smtClean="0"/>
              <a:t>tardivamente</a:t>
            </a:r>
            <a:r>
              <a:rPr lang="it-IT" dirty="0" smtClean="0"/>
              <a:t> significativa, </a:t>
            </a:r>
            <a:r>
              <a:rPr lang="it-IT" dirty="0" err="1" smtClean="0"/>
              <a:t>si</a:t>
            </a:r>
            <a:r>
              <a:rPr lang="it-IT" dirty="0" smtClean="0"/>
              <a:t> può </a:t>
            </a:r>
            <a:r>
              <a:rPr lang="it-IT" dirty="0" err="1" smtClean="0"/>
              <a:t>dedurre</a:t>
            </a:r>
            <a:r>
              <a:rPr lang="it-IT" dirty="0" smtClean="0"/>
              <a:t> che </a:t>
            </a:r>
            <a:r>
              <a:rPr lang="it-IT" dirty="0" err="1" smtClean="0"/>
              <a:t>la</a:t>
            </a:r>
            <a:r>
              <a:rPr lang="it-IT" dirty="0" smtClean="0"/>
              <a:t> molecola </a:t>
            </a:r>
            <a:r>
              <a:rPr lang="it-IT" dirty="0" err="1" smtClean="0"/>
              <a:t>ingerita</a:t>
            </a:r>
            <a:r>
              <a:rPr lang="it-IT" dirty="0" smtClean="0"/>
              <a:t> NON </a:t>
            </a:r>
            <a:r>
              <a:rPr lang="it-IT" dirty="0" err="1" smtClean="0"/>
              <a:t>abbia</a:t>
            </a:r>
            <a:r>
              <a:rPr lang="it-IT" dirty="0" smtClean="0"/>
              <a:t> subito </a:t>
            </a:r>
            <a:r>
              <a:rPr lang="it-IT" dirty="0" err="1" smtClean="0">
                <a:hlinkClick r:id="rId4"/>
              </a:rPr>
              <a:t>digestione</a:t>
            </a:r>
            <a:r>
              <a:rPr lang="it-IT" dirty="0" smtClean="0"/>
              <a:t> ed </a:t>
            </a:r>
            <a:r>
              <a:rPr lang="it-IT" dirty="0" err="1" smtClean="0"/>
              <a:t>assorbimento</a:t>
            </a:r>
            <a:r>
              <a:rPr lang="it-IT" dirty="0" smtClean="0"/>
              <a:t> intestinali (</a:t>
            </a:r>
            <a:r>
              <a:rPr lang="it-IT" dirty="0" smtClean="0">
                <a:hlinkClick r:id="rId5"/>
              </a:rPr>
              <a:t>intestino </a:t>
            </a:r>
            <a:r>
              <a:rPr lang="it-IT" dirty="0" err="1" smtClean="0">
                <a:hlinkClick r:id="rId5"/>
              </a:rPr>
              <a:t>tenue</a:t>
            </a:r>
            <a:r>
              <a:rPr lang="it-IT" dirty="0" smtClean="0"/>
              <a:t>) </a:t>
            </a:r>
            <a:r>
              <a:rPr lang="it-IT" dirty="0" err="1" smtClean="0"/>
              <a:t>e</a:t>
            </a:r>
            <a:r>
              <a:rPr lang="it-IT" dirty="0" smtClean="0"/>
              <a:t> sia </a:t>
            </a:r>
            <a:r>
              <a:rPr lang="it-IT" dirty="0" err="1" smtClean="0"/>
              <a:t>rimasta</a:t>
            </a:r>
            <a:r>
              <a:rPr lang="it-IT" dirty="0" smtClean="0"/>
              <a:t> disponibile </a:t>
            </a:r>
            <a:r>
              <a:rPr lang="it-IT" dirty="0" err="1" smtClean="0"/>
              <a:t>per</a:t>
            </a:r>
            <a:r>
              <a:rPr lang="it-IT" dirty="0" smtClean="0"/>
              <a:t> la </a:t>
            </a:r>
            <a:r>
              <a:rPr lang="it-IT" dirty="0" err="1" smtClean="0"/>
              <a:t>fermentazione</a:t>
            </a:r>
            <a:r>
              <a:rPr lang="it-IT" dirty="0" smtClean="0"/>
              <a:t> della </a:t>
            </a:r>
            <a:r>
              <a:rPr lang="it-IT" dirty="0" err="1" smtClean="0">
                <a:hlinkClick r:id="rId6"/>
              </a:rPr>
              <a:t>flora</a:t>
            </a:r>
            <a:r>
              <a:rPr lang="it-IT" dirty="0" smtClean="0">
                <a:hlinkClick r:id="rId6"/>
              </a:rPr>
              <a:t> batterica</a:t>
            </a:r>
            <a:r>
              <a:rPr lang="it-IT" dirty="0" smtClean="0"/>
              <a:t> (</a:t>
            </a:r>
            <a:r>
              <a:rPr lang="it-IT" dirty="0" smtClean="0">
                <a:hlinkClick r:id="rId7"/>
              </a:rPr>
              <a:t>intestino </a:t>
            </a:r>
            <a:r>
              <a:rPr lang="it-IT" dirty="0" err="1" smtClean="0">
                <a:hlinkClick r:id="rId7"/>
              </a:rPr>
              <a:t>crasso</a:t>
            </a:r>
            <a:r>
              <a:rPr lang="it-IT" dirty="0" smtClean="0"/>
              <a:t>) </a:t>
            </a:r>
            <a:r>
              <a:rPr lang="it-IT" dirty="0" err="1" smtClean="0"/>
              <a:t>che</a:t>
            </a:r>
            <a:r>
              <a:rPr lang="it-IT" dirty="0" smtClean="0"/>
              <a:t>, </a:t>
            </a:r>
            <a:r>
              <a:rPr lang="it-IT" dirty="0" err="1" smtClean="0"/>
              <a:t>durante</a:t>
            </a:r>
            <a:r>
              <a:rPr lang="it-IT" dirty="0" smtClean="0"/>
              <a:t> i </a:t>
            </a:r>
            <a:r>
              <a:rPr lang="it-IT" dirty="0" err="1" smtClean="0"/>
              <a:t>suoi</a:t>
            </a:r>
            <a:r>
              <a:rPr lang="it-IT" dirty="0" smtClean="0"/>
              <a:t> processi </a:t>
            </a:r>
            <a:r>
              <a:rPr lang="it-IT" dirty="0" err="1" smtClean="0"/>
              <a:t>metabolici</a:t>
            </a:r>
            <a:r>
              <a:rPr lang="it-IT" dirty="0" smtClean="0"/>
              <a:t>, </a:t>
            </a:r>
            <a:r>
              <a:rPr lang="it-IT" dirty="0" err="1" smtClean="0"/>
              <a:t>determina</a:t>
            </a:r>
            <a:r>
              <a:rPr lang="it-IT" dirty="0" smtClean="0"/>
              <a:t> la </a:t>
            </a:r>
            <a:r>
              <a:rPr lang="it-IT" dirty="0" err="1" smtClean="0"/>
              <a:t>liberazione</a:t>
            </a:r>
            <a:r>
              <a:rPr lang="it-IT" dirty="0" smtClean="0"/>
              <a:t> di </a:t>
            </a:r>
            <a:r>
              <a:rPr lang="it-IT" i="1" dirty="0" err="1" smtClean="0"/>
              <a:t>H2</a:t>
            </a:r>
            <a:r>
              <a:rPr lang="it-IT" dirty="0" smtClean="0"/>
              <a:t>. Questo </a:t>
            </a:r>
            <a:r>
              <a:rPr lang="it-IT" dirty="0" err="1" smtClean="0"/>
              <a:t>idrogeno</a:t>
            </a:r>
            <a:r>
              <a:rPr lang="it-IT" dirty="0" smtClean="0"/>
              <a:t> viene </a:t>
            </a:r>
            <a:r>
              <a:rPr lang="it-IT" dirty="0" err="1" smtClean="0"/>
              <a:t>poi</a:t>
            </a:r>
            <a:r>
              <a:rPr lang="it-IT" dirty="0" smtClean="0"/>
              <a:t> assorbito </a:t>
            </a:r>
            <a:r>
              <a:rPr lang="it-IT" dirty="0" err="1" smtClean="0"/>
              <a:t>e</a:t>
            </a:r>
            <a:r>
              <a:rPr lang="it-IT" dirty="0" smtClean="0"/>
              <a:t> disciolto </a:t>
            </a:r>
            <a:r>
              <a:rPr lang="it-IT" dirty="0" err="1" smtClean="0"/>
              <a:t>nel</a:t>
            </a:r>
            <a:r>
              <a:rPr lang="it-IT" dirty="0" smtClean="0"/>
              <a:t> </a:t>
            </a:r>
            <a:r>
              <a:rPr lang="it-IT" dirty="0" smtClean="0">
                <a:hlinkClick r:id="rId8"/>
              </a:rPr>
              <a:t>sangue</a:t>
            </a:r>
            <a:r>
              <a:rPr lang="it-IT" dirty="0" smtClean="0"/>
              <a:t> </a:t>
            </a:r>
            <a:r>
              <a:rPr lang="it-IT" dirty="0" err="1" smtClean="0"/>
              <a:t>che</a:t>
            </a:r>
            <a:r>
              <a:rPr lang="it-IT" dirty="0" smtClean="0"/>
              <a:t> lo </a:t>
            </a:r>
            <a:r>
              <a:rPr lang="it-IT" dirty="0" err="1" smtClean="0"/>
              <a:t>trasporta</a:t>
            </a:r>
            <a:r>
              <a:rPr lang="it-IT" dirty="0" smtClean="0"/>
              <a:t> e </a:t>
            </a:r>
            <a:r>
              <a:rPr lang="it-IT" dirty="0" err="1" smtClean="0"/>
              <a:t>lo</a:t>
            </a:r>
            <a:r>
              <a:rPr lang="it-IT" dirty="0" smtClean="0"/>
              <a:t> diffonde </a:t>
            </a:r>
            <a:r>
              <a:rPr lang="it-IT" dirty="0" err="1" smtClean="0"/>
              <a:t>nei</a:t>
            </a:r>
            <a:r>
              <a:rPr lang="it-IT" dirty="0" smtClean="0"/>
              <a:t> </a:t>
            </a:r>
            <a:r>
              <a:rPr lang="it-IT" dirty="0" smtClean="0">
                <a:hlinkClick r:id="rId9"/>
              </a:rPr>
              <a:t>polmoni</a:t>
            </a:r>
            <a:r>
              <a:rPr lang="it-IT" dirty="0" smtClean="0"/>
              <a:t> </a:t>
            </a:r>
            <a:r>
              <a:rPr lang="it-IT" dirty="0" err="1" smtClean="0"/>
              <a:t>per</a:t>
            </a:r>
            <a:r>
              <a:rPr lang="it-IT" dirty="0" smtClean="0"/>
              <a:t> eliminarlo.</a:t>
            </a:r>
            <a:br>
              <a:rPr lang="it-IT" dirty="0" smtClean="0"/>
            </a:br>
            <a:r>
              <a:rPr lang="it-IT" dirty="0" err="1" smtClean="0"/>
              <a:t>NB.</a:t>
            </a:r>
            <a:r>
              <a:rPr lang="it-IT" dirty="0" smtClean="0"/>
              <a:t> La </a:t>
            </a:r>
            <a:r>
              <a:rPr lang="it-IT" dirty="0" err="1" smtClean="0"/>
              <a:t>positività</a:t>
            </a:r>
            <a:r>
              <a:rPr lang="it-IT" dirty="0" smtClean="0"/>
              <a:t> PRECOCE </a:t>
            </a:r>
            <a:r>
              <a:rPr lang="it-IT" dirty="0" err="1" smtClean="0"/>
              <a:t>all'</a:t>
            </a:r>
            <a:r>
              <a:rPr lang="it-IT" i="1" dirty="0" smtClean="0"/>
              <a:t>H2</a:t>
            </a:r>
            <a:r>
              <a:rPr lang="it-IT" dirty="0" smtClean="0"/>
              <a:t> </a:t>
            </a:r>
            <a:r>
              <a:rPr lang="it-IT" i="1" dirty="0" err="1" smtClean="0"/>
              <a:t>breath-test</a:t>
            </a:r>
            <a:r>
              <a:rPr lang="it-IT" dirty="0" smtClean="0"/>
              <a:t> (ovvero </a:t>
            </a:r>
            <a:r>
              <a:rPr lang="it-IT" dirty="0" err="1" smtClean="0"/>
              <a:t>nei</a:t>
            </a:r>
            <a:r>
              <a:rPr lang="it-IT" dirty="0" smtClean="0"/>
              <a:t> primi </a:t>
            </a:r>
            <a:r>
              <a:rPr lang="it-IT" dirty="0" err="1" smtClean="0"/>
              <a:t>step</a:t>
            </a:r>
            <a:r>
              <a:rPr lang="it-IT" dirty="0" smtClean="0"/>
              <a:t> temporali) </a:t>
            </a:r>
            <a:r>
              <a:rPr lang="it-IT" dirty="0" err="1" smtClean="0"/>
              <a:t>è</a:t>
            </a:r>
            <a:r>
              <a:rPr lang="it-IT" dirty="0" smtClean="0"/>
              <a:t> un </a:t>
            </a:r>
            <a:r>
              <a:rPr lang="it-IT" dirty="0" err="1" smtClean="0"/>
              <a:t>chiaro</a:t>
            </a:r>
            <a:r>
              <a:rPr lang="it-IT" dirty="0" smtClean="0"/>
              <a:t> indicatore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smtClean="0">
                <a:hlinkClick r:id="rId10"/>
              </a:rPr>
              <a:t>contaminazione </a:t>
            </a:r>
            <a:r>
              <a:rPr lang="it-IT" dirty="0" err="1" smtClean="0">
                <a:hlinkClick r:id="rId10"/>
              </a:rPr>
              <a:t>dell'</a:t>
            </a:r>
            <a:r>
              <a:rPr lang="it-IT" dirty="0" smtClean="0">
                <a:hlinkClick r:id="rId10"/>
              </a:rPr>
              <a:t>intestino </a:t>
            </a:r>
            <a:r>
              <a:rPr lang="it-IT" dirty="0" err="1" smtClean="0">
                <a:hlinkClick r:id="rId10"/>
              </a:rPr>
              <a:t>tenue</a:t>
            </a:r>
            <a:r>
              <a:rPr lang="it-IT" dirty="0" smtClean="0"/>
              <a:t> ad </a:t>
            </a:r>
            <a:r>
              <a:rPr lang="it-IT" dirty="0" err="1" smtClean="0"/>
              <a:t>opera</a:t>
            </a:r>
            <a:r>
              <a:rPr lang="it-IT" dirty="0" smtClean="0"/>
              <a:t> della </a:t>
            </a:r>
            <a:r>
              <a:rPr lang="it-IT" dirty="0" err="1" smtClean="0"/>
              <a:t>flora</a:t>
            </a:r>
            <a:r>
              <a:rPr lang="it-IT" dirty="0" smtClean="0"/>
              <a:t> batterica </a:t>
            </a:r>
            <a:r>
              <a:rPr lang="it-IT" dirty="0" err="1" smtClean="0"/>
              <a:t>colica</a:t>
            </a:r>
            <a:r>
              <a:rPr lang="it-IT" dirty="0" smtClean="0"/>
              <a:t>; </a:t>
            </a:r>
            <a:r>
              <a:rPr lang="it-IT" dirty="0" err="1" smtClean="0"/>
              <a:t>inoltre</a:t>
            </a:r>
            <a:r>
              <a:rPr lang="it-IT" dirty="0" smtClean="0"/>
              <a:t>, </a:t>
            </a:r>
            <a:r>
              <a:rPr lang="it-IT" dirty="0" err="1" smtClean="0"/>
              <a:t>sia</a:t>
            </a:r>
            <a:r>
              <a:rPr lang="it-IT" dirty="0" smtClean="0"/>
              <a:t> il </a:t>
            </a:r>
            <a:r>
              <a:rPr lang="it-IT" dirty="0" err="1" smtClean="0"/>
              <a:t>test</a:t>
            </a:r>
            <a:r>
              <a:rPr lang="it-IT" dirty="0" smtClean="0"/>
              <a:t> per </a:t>
            </a:r>
            <a:r>
              <a:rPr lang="it-IT" dirty="0" err="1" smtClean="0"/>
              <a:t>intolleranza</a:t>
            </a:r>
            <a:r>
              <a:rPr lang="it-IT" dirty="0" smtClean="0"/>
              <a:t> al </a:t>
            </a:r>
            <a:r>
              <a:rPr lang="it-IT" dirty="0" err="1" smtClean="0"/>
              <a:t>sorbitolo</a:t>
            </a:r>
            <a:r>
              <a:rPr lang="it-IT" dirty="0" smtClean="0"/>
              <a:t> che </a:t>
            </a:r>
            <a:r>
              <a:rPr lang="it-IT" dirty="0" err="1" smtClean="0"/>
              <a:t>quelli</a:t>
            </a:r>
            <a:r>
              <a:rPr lang="it-IT" dirty="0" smtClean="0"/>
              <a:t> per </a:t>
            </a:r>
            <a:r>
              <a:rPr lang="it-IT" dirty="0" err="1" smtClean="0"/>
              <a:t>l'</a:t>
            </a:r>
            <a:r>
              <a:rPr lang="it-IT" dirty="0" smtClean="0"/>
              <a:t>intolleranza </a:t>
            </a:r>
            <a:r>
              <a:rPr lang="it-IT" dirty="0" err="1" smtClean="0"/>
              <a:t>al</a:t>
            </a:r>
            <a:r>
              <a:rPr lang="it-IT" dirty="0" smtClean="0"/>
              <a:t> </a:t>
            </a:r>
            <a:r>
              <a:rPr lang="it-IT" dirty="0" smtClean="0">
                <a:hlinkClick r:id="rId11"/>
              </a:rPr>
              <a:t>fruttosio</a:t>
            </a:r>
            <a:r>
              <a:rPr lang="it-IT" dirty="0" smtClean="0"/>
              <a:t> </a:t>
            </a:r>
            <a:r>
              <a:rPr lang="it-IT" dirty="0" err="1" smtClean="0"/>
              <a:t>ed</a:t>
            </a:r>
            <a:r>
              <a:rPr lang="it-IT" dirty="0" smtClean="0"/>
              <a:t> al </a:t>
            </a:r>
            <a:r>
              <a:rPr lang="it-IT" dirty="0" err="1" smtClean="0">
                <a:hlinkClick r:id="rId12"/>
              </a:rPr>
              <a:t>lattosio</a:t>
            </a:r>
            <a:r>
              <a:rPr lang="it-IT" dirty="0" smtClean="0"/>
              <a:t> risultano </a:t>
            </a:r>
            <a:r>
              <a:rPr lang="it-IT" dirty="0" err="1" smtClean="0"/>
              <a:t>indicativi</a:t>
            </a:r>
            <a:r>
              <a:rPr lang="it-IT" dirty="0" smtClean="0"/>
              <a:t> per </a:t>
            </a:r>
            <a:r>
              <a:rPr lang="it-IT" dirty="0" err="1" smtClean="0"/>
              <a:t>verificare</a:t>
            </a:r>
            <a:r>
              <a:rPr lang="it-IT" dirty="0" smtClean="0"/>
              <a:t> la </a:t>
            </a:r>
            <a:r>
              <a:rPr lang="it-IT" dirty="0" err="1" smtClean="0"/>
              <a:t>presenza</a:t>
            </a:r>
            <a:r>
              <a:rPr lang="it-IT" dirty="0" smtClean="0"/>
              <a:t> di </a:t>
            </a:r>
            <a:r>
              <a:rPr lang="it-IT" dirty="0" err="1" smtClean="0">
                <a:hlinkClick r:id="rId13"/>
              </a:rPr>
              <a:t>malassorbimento</a:t>
            </a:r>
            <a:r>
              <a:rPr lang="it-IT" dirty="0" smtClean="0">
                <a:hlinkClick r:id="rId13"/>
              </a:rPr>
              <a:t> globale</a:t>
            </a:r>
            <a:r>
              <a:rPr lang="it-IT" dirty="0" smtClean="0"/>
              <a:t>, </a:t>
            </a:r>
            <a:r>
              <a:rPr lang="it-IT" dirty="0" err="1" smtClean="0"/>
              <a:t>con</a:t>
            </a:r>
            <a:r>
              <a:rPr lang="it-IT" dirty="0" smtClean="0"/>
              <a:t> o </a:t>
            </a:r>
            <a:r>
              <a:rPr lang="it-IT" dirty="0" err="1" smtClean="0"/>
              <a:t>senza</a:t>
            </a:r>
            <a:r>
              <a:rPr lang="it-IT" dirty="0" smtClean="0"/>
              <a:t> intolleranza </a:t>
            </a:r>
            <a:r>
              <a:rPr lang="it-IT" dirty="0" err="1" smtClean="0"/>
              <a:t>specifica</a:t>
            </a:r>
            <a:r>
              <a:rPr lang="it-IT" dirty="0" smtClean="0"/>
              <a:t> nei </a:t>
            </a:r>
            <a:r>
              <a:rPr lang="it-IT" dirty="0" err="1" smtClean="0"/>
              <a:t>confronti</a:t>
            </a:r>
            <a:r>
              <a:rPr lang="it-IT" dirty="0" smtClean="0"/>
              <a:t> della </a:t>
            </a:r>
            <a:r>
              <a:rPr lang="it-IT" dirty="0" err="1" smtClean="0"/>
              <a:t>molecola</a:t>
            </a:r>
            <a:r>
              <a:rPr lang="it-IT" dirty="0" smtClean="0"/>
              <a:t> somministrata.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7EC48-528B-4A45-AD3D-B64C2953FF6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7EC48-528B-4A45-AD3D-B64C2953FF6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47EC48-528B-4A45-AD3D-B64C2953FF6C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AE66-921B-4E51-A925-A6AB856D6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658A-CFAF-4CFB-A29E-0C9911F7D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902D-3786-4D96-A25E-5C1F7C194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1D9E-8474-402D-9F5A-1273ED1E0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AB67-5E1A-4B31-89DF-B297E3B6A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30113-AF25-4D51-ADE8-34834AF52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38173-233A-43D7-A0BF-4D71E6BC3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F638-673A-48F7-8716-E572DDADF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8288-1AFF-4C8F-AC3C-75E6C6D02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597F-861B-49A2-BF0E-C493A5129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F3364-7D9A-4052-B6E9-9BF89E0CC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19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2F69BE1-FC40-4E22-AE97-7E719C497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20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4" r:id="rId2"/>
    <p:sldLayoutId id="2147483893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4" r:id="rId9"/>
    <p:sldLayoutId id="2147483890" r:id="rId10"/>
    <p:sldLayoutId id="21474838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http://www.antigenia.it/public/images/Immagine01Ridotta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www.driatec.it/joomla/images/stories/sitepix/test004.gif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01675"/>
            <a:ext cx="8610600" cy="1736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dirty="0" smtClean="0"/>
              <a:t>Falsi </a:t>
            </a:r>
            <a:r>
              <a:rPr lang="it-IT" dirty="0" err="1" smtClean="0"/>
              <a:t>test</a:t>
            </a:r>
            <a:r>
              <a:rPr lang="it-IT" dirty="0" smtClean="0"/>
              <a:t> per </a:t>
            </a:r>
            <a:r>
              <a:rPr lang="it-IT" dirty="0" err="1" smtClean="0"/>
              <a:t>allergie</a:t>
            </a:r>
            <a:r>
              <a:rPr lang="it-IT" dirty="0" smtClean="0"/>
              <a:t> ed </a:t>
            </a:r>
            <a:r>
              <a:rPr lang="it-IT" dirty="0" err="1" smtClean="0"/>
              <a:t>intolleranze</a:t>
            </a:r>
            <a:r>
              <a:rPr lang="it-IT" dirty="0" smtClean="0"/>
              <a:t> alimentari</a:t>
            </a:r>
            <a:endParaRPr lang="it-IT" dirty="0" smtClean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 Enzo </a:t>
            </a:r>
            <a:r>
              <a:rPr lang="it-IT" dirty="0" err="1" smtClean="0"/>
              <a:t>Spisni</a:t>
            </a:r>
            <a:r>
              <a:rPr lang="it-IT" smtClean="0"/>
              <a:t>, 2014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it-IT" sz="4000" dirty="0" smtClean="0"/>
              <a:t>Allergie </a:t>
            </a:r>
            <a:r>
              <a:rPr lang="it-IT" sz="4000" i="1" dirty="0" err="1" smtClean="0"/>
              <a:t>vs</a:t>
            </a:r>
            <a:r>
              <a:rPr lang="it-IT" sz="4000" i="1" dirty="0" smtClean="0"/>
              <a:t> </a:t>
            </a:r>
            <a:r>
              <a:rPr lang="it-IT" sz="4000" dirty="0" err="1" smtClean="0"/>
              <a:t>Intoleranze</a:t>
            </a:r>
            <a:endParaRPr lang="it-IT" sz="4000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928813"/>
            <a:ext cx="7715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4953000" y="4495800"/>
            <a:ext cx="2895600" cy="381000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3200" dirty="0" smtClean="0"/>
              <a:t>Intolleranze </a:t>
            </a:r>
            <a:r>
              <a:rPr lang="it-IT" sz="3200" dirty="0" err="1" smtClean="0"/>
              <a:t>da</a:t>
            </a:r>
            <a:r>
              <a:rPr lang="it-IT" sz="3200" dirty="0" smtClean="0"/>
              <a:t> deficienze </a:t>
            </a:r>
            <a:r>
              <a:rPr lang="it-IT" sz="3200" dirty="0" err="1" smtClean="0"/>
              <a:t>enzimatiche</a:t>
            </a:r>
            <a:r>
              <a:rPr lang="it-IT" sz="3200" dirty="0" smtClean="0"/>
              <a:t> </a:t>
            </a:r>
            <a:r>
              <a:rPr lang="it-IT" sz="3200" dirty="0" smtClean="0"/>
              <a:t>agli zuccheri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389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L'intolleranza </a:t>
            </a:r>
            <a:r>
              <a:rPr lang="it-IT" sz="2400" dirty="0" err="1" smtClean="0"/>
              <a:t>agli</a:t>
            </a:r>
            <a:r>
              <a:rPr lang="it-IT" sz="2400" dirty="0" smtClean="0"/>
              <a:t> zuccheri (lattosio, </a:t>
            </a:r>
            <a:r>
              <a:rPr lang="it-IT" sz="2400" dirty="0" err="1" smtClean="0"/>
              <a:t>sorbitolo</a:t>
            </a:r>
            <a:r>
              <a:rPr lang="it-IT" sz="2400" dirty="0" smtClean="0"/>
              <a:t> e </a:t>
            </a:r>
            <a:r>
              <a:rPr lang="it-IT" sz="2400" dirty="0" err="1" smtClean="0"/>
              <a:t>fruttosio</a:t>
            </a:r>
            <a:r>
              <a:rPr lang="it-IT" sz="2400" dirty="0" smtClean="0"/>
              <a:t>) </a:t>
            </a:r>
            <a:r>
              <a:rPr lang="it-IT" sz="2400" dirty="0" err="1" smtClean="0"/>
              <a:t>è</a:t>
            </a:r>
            <a:r>
              <a:rPr lang="it-IT" sz="2400" dirty="0" smtClean="0"/>
              <a:t> dovuta </a:t>
            </a:r>
            <a:r>
              <a:rPr lang="it-IT" sz="2400" dirty="0" err="1" smtClean="0"/>
              <a:t>a</a:t>
            </a:r>
            <a:r>
              <a:rPr lang="it-IT" sz="2400" dirty="0" smtClean="0"/>
              <a:t> </a:t>
            </a:r>
            <a:r>
              <a:rPr lang="it-IT" sz="2400" dirty="0" smtClean="0"/>
              <a:t>deficit </a:t>
            </a:r>
            <a:r>
              <a:rPr lang="it-IT" sz="2400" dirty="0" smtClean="0"/>
              <a:t>enzimatici o di trasportatori. Sono piuttosto diffuse e sono spesso la causa di </a:t>
            </a:r>
            <a:r>
              <a:rPr lang="it-IT" sz="2400" dirty="0" err="1" smtClean="0"/>
              <a:t>problemi</a:t>
            </a:r>
            <a:r>
              <a:rPr lang="it-IT" sz="2400" dirty="0" smtClean="0"/>
              <a:t> intestinali </a:t>
            </a:r>
            <a:r>
              <a:rPr lang="it-IT" sz="2400" dirty="0" err="1" smtClean="0"/>
              <a:t>come</a:t>
            </a:r>
            <a:r>
              <a:rPr lang="it-IT" sz="2400" dirty="0" smtClean="0"/>
              <a:t> la </a:t>
            </a:r>
            <a:r>
              <a:rPr lang="it-IT" sz="2400" dirty="0" err="1" smtClean="0"/>
              <a:t>diarrea</a:t>
            </a:r>
            <a:r>
              <a:rPr lang="it-IT" sz="2400" dirty="0" smtClean="0"/>
              <a:t> osmotica, </a:t>
            </a:r>
            <a:r>
              <a:rPr lang="it-IT" sz="2400" dirty="0" err="1" smtClean="0"/>
              <a:t>flatulenza</a:t>
            </a:r>
            <a:r>
              <a:rPr lang="it-IT" sz="2400" dirty="0" smtClean="0"/>
              <a:t> e </a:t>
            </a:r>
            <a:r>
              <a:rPr lang="it-IT" sz="2400" dirty="0" err="1" smtClean="0"/>
              <a:t>malassorbimento</a:t>
            </a:r>
            <a:r>
              <a:rPr lang="it-IT" sz="2400" dirty="0" smtClean="0"/>
              <a:t>.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Questi </a:t>
            </a:r>
            <a:r>
              <a:rPr lang="it-IT" sz="2400" dirty="0" err="1" smtClean="0"/>
              <a:t>zuccheri</a:t>
            </a:r>
            <a:r>
              <a:rPr lang="it-IT" sz="2400" dirty="0" smtClean="0"/>
              <a:t> non </a:t>
            </a:r>
            <a:r>
              <a:rPr lang="it-IT" sz="2400" dirty="0" err="1" smtClean="0"/>
              <a:t>vengono</a:t>
            </a:r>
            <a:r>
              <a:rPr lang="it-IT" sz="2400" dirty="0" smtClean="0"/>
              <a:t> assimilati. Richiamano </a:t>
            </a:r>
            <a:r>
              <a:rPr lang="it-IT" sz="2400" dirty="0" err="1" smtClean="0"/>
              <a:t>liquidi</a:t>
            </a:r>
            <a:r>
              <a:rPr lang="it-IT" sz="2400" dirty="0" smtClean="0"/>
              <a:t> per </a:t>
            </a:r>
            <a:r>
              <a:rPr lang="it-IT" sz="2400" dirty="0" err="1" smtClean="0"/>
              <a:t>effetto</a:t>
            </a:r>
            <a:r>
              <a:rPr lang="it-IT" sz="2400" dirty="0" smtClean="0"/>
              <a:t> osmotico </a:t>
            </a:r>
            <a:r>
              <a:rPr lang="it-IT" sz="2400" dirty="0" err="1" smtClean="0"/>
              <a:t>e</a:t>
            </a:r>
            <a:r>
              <a:rPr lang="it-IT" sz="2400" dirty="0" smtClean="0"/>
              <a:t> vengono </a:t>
            </a:r>
            <a:r>
              <a:rPr lang="it-IT" sz="2400" dirty="0" err="1" smtClean="0"/>
              <a:t>in</a:t>
            </a:r>
            <a:r>
              <a:rPr lang="it-IT" sz="2400" dirty="0" smtClean="0"/>
              <a:t> parte </a:t>
            </a:r>
            <a:r>
              <a:rPr lang="it-IT" sz="2400" dirty="0" err="1" smtClean="0"/>
              <a:t>fermentati</a:t>
            </a:r>
            <a:r>
              <a:rPr lang="it-IT" sz="2400" dirty="0" smtClean="0"/>
              <a:t> </a:t>
            </a:r>
            <a:r>
              <a:rPr lang="it-IT" sz="2400" dirty="0" smtClean="0"/>
              <a:t>dal </a:t>
            </a:r>
            <a:r>
              <a:rPr lang="it-IT" sz="2400" dirty="0" err="1" smtClean="0"/>
              <a:t>microbiota</a:t>
            </a:r>
            <a:r>
              <a:rPr lang="it-IT" sz="2400" dirty="0" smtClean="0"/>
              <a:t> </a:t>
            </a:r>
            <a:r>
              <a:rPr lang="it-IT" sz="2400" dirty="0" smtClean="0"/>
              <a:t>intestinale, </a:t>
            </a:r>
            <a:r>
              <a:rPr lang="it-IT" sz="2400" dirty="0" err="1" smtClean="0"/>
              <a:t>con</a:t>
            </a:r>
            <a:r>
              <a:rPr lang="it-IT" sz="2400" dirty="0" smtClean="0"/>
              <a:t> una forte produzione di gas.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Sono </a:t>
            </a:r>
            <a:r>
              <a:rPr lang="it-IT" sz="2400" dirty="0" err="1" smtClean="0"/>
              <a:t>intolleranze</a:t>
            </a:r>
            <a:r>
              <a:rPr lang="it-IT" sz="2400" dirty="0" smtClean="0"/>
              <a:t> </a:t>
            </a:r>
            <a:r>
              <a:rPr lang="it-IT" sz="2400" b="1" dirty="0" smtClean="0"/>
              <a:t>facilmente </a:t>
            </a:r>
            <a:r>
              <a:rPr lang="it-IT" sz="2400" b="1" dirty="0" err="1" smtClean="0"/>
              <a:t>dimostrabili</a:t>
            </a:r>
            <a:r>
              <a:rPr lang="it-IT" sz="2400" b="1" dirty="0" smtClean="0"/>
              <a:t> </a:t>
            </a:r>
            <a:r>
              <a:rPr lang="it-IT" sz="2400" dirty="0" smtClean="0"/>
              <a:t>utilizzando </a:t>
            </a:r>
            <a:r>
              <a:rPr lang="it-IT" sz="2400" dirty="0" err="1" smtClean="0"/>
              <a:t>test</a:t>
            </a:r>
            <a:r>
              <a:rPr lang="it-IT" sz="2400" dirty="0" smtClean="0"/>
              <a:t> biochimici </a:t>
            </a:r>
            <a:r>
              <a:rPr lang="it-IT" sz="2400" dirty="0" err="1" smtClean="0"/>
              <a:t>riconosciuti</a:t>
            </a:r>
            <a:r>
              <a:rPr lang="it-IT" sz="2400" dirty="0" smtClean="0"/>
              <a:t>.</a:t>
            </a:r>
            <a:br>
              <a:rPr lang="it-IT" sz="2400" dirty="0" smtClean="0"/>
            </a:b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pPr algn="l" eaLnBrk="1" hangingPunct="1">
              <a:defRPr/>
            </a:pPr>
            <a:r>
              <a:rPr lang="it-IT" dirty="0" smtClean="0"/>
              <a:t>Intolleranza </a:t>
            </a:r>
            <a:r>
              <a:rPr lang="it-IT" dirty="0" err="1" smtClean="0"/>
              <a:t>al</a:t>
            </a:r>
            <a:r>
              <a:rPr lang="it-IT" dirty="0" smtClean="0"/>
              <a:t> lattosio</a:t>
            </a:r>
            <a:endParaRPr lang="en-US" dirty="0" smtClean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62950" cy="3392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dirty="0" smtClean="0"/>
              <a:t>			Disaccaride =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dirty="0" smtClean="0"/>
              <a:t>			glucosio + </a:t>
            </a:r>
            <a:r>
              <a:rPr lang="it-IT" sz="2400" dirty="0" err="1" smtClean="0"/>
              <a:t>galattosio</a:t>
            </a: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1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dirty="0" smtClean="0"/>
              <a:t>LATTASI: </a:t>
            </a:r>
            <a:r>
              <a:rPr lang="it-IT" sz="2400" dirty="0" err="1" smtClean="0"/>
              <a:t>enzima</a:t>
            </a:r>
            <a:r>
              <a:rPr lang="it-IT" sz="2400" dirty="0" smtClean="0"/>
              <a:t> che </a:t>
            </a:r>
            <a:r>
              <a:rPr lang="it-IT" sz="2400" dirty="0" err="1" smtClean="0"/>
              <a:t>digerisce</a:t>
            </a:r>
            <a:r>
              <a:rPr lang="it-IT" sz="2400" dirty="0" smtClean="0"/>
              <a:t> il </a:t>
            </a:r>
            <a:r>
              <a:rPr lang="it-IT" sz="2400" dirty="0" err="1" smtClean="0"/>
              <a:t>lattosio</a:t>
            </a:r>
            <a:r>
              <a:rPr lang="it-IT" sz="2400" dirty="0" smtClean="0"/>
              <a:t>, </a:t>
            </a:r>
            <a:r>
              <a:rPr lang="it-IT" sz="2400" dirty="0" err="1" smtClean="0"/>
              <a:t>situato</a:t>
            </a:r>
            <a:r>
              <a:rPr lang="it-IT" sz="2400" dirty="0" smtClean="0"/>
              <a:t> nell’</a:t>
            </a:r>
            <a:r>
              <a:rPr lang="it-IT" sz="2400" dirty="0" err="1" smtClean="0"/>
              <a:t>orletto</a:t>
            </a:r>
            <a:r>
              <a:rPr lang="it-IT" sz="2400" dirty="0" smtClean="0"/>
              <a:t> a </a:t>
            </a:r>
            <a:r>
              <a:rPr lang="it-IT" sz="2400" dirty="0" err="1" smtClean="0"/>
              <a:t>spazzola</a:t>
            </a:r>
            <a:r>
              <a:rPr lang="it-IT" sz="2400" dirty="0" smtClean="0"/>
              <a:t> SOLO </a:t>
            </a:r>
            <a:r>
              <a:rPr lang="it-IT" sz="2400" dirty="0" err="1" smtClean="0"/>
              <a:t>NEI</a:t>
            </a:r>
            <a:r>
              <a:rPr lang="it-IT" sz="2400" dirty="0" smtClean="0"/>
              <a:t> MAMMIFERI </a:t>
            </a:r>
            <a:r>
              <a:rPr lang="it-IT" sz="2400" dirty="0" err="1" smtClean="0"/>
              <a:t>GIOVANI</a:t>
            </a:r>
            <a:r>
              <a:rPr lang="it-IT" sz="2400" dirty="0" smtClean="0"/>
              <a:t> eccetto </a:t>
            </a:r>
            <a:r>
              <a:rPr lang="it-IT" sz="2400" dirty="0" err="1" smtClean="0"/>
              <a:t>alcune</a:t>
            </a:r>
            <a:r>
              <a:rPr lang="it-IT" sz="2400" dirty="0" smtClean="0"/>
              <a:t> popolazioni </a:t>
            </a:r>
            <a:r>
              <a:rPr lang="it-IT" sz="2400" dirty="0" err="1" smtClean="0"/>
              <a:t>europee</a:t>
            </a:r>
            <a:r>
              <a:rPr lang="it-IT" sz="2400" dirty="0" smtClean="0"/>
              <a:t> che </a:t>
            </a:r>
            <a:r>
              <a:rPr lang="it-IT" sz="2400" dirty="0" err="1" smtClean="0"/>
              <a:t>hanno</a:t>
            </a:r>
            <a:r>
              <a:rPr lang="it-IT" sz="2400" dirty="0" smtClean="0"/>
              <a:t> un </a:t>
            </a:r>
            <a:r>
              <a:rPr lang="it-IT" sz="2400" dirty="0" err="1" smtClean="0"/>
              <a:t>gene</a:t>
            </a:r>
            <a:r>
              <a:rPr lang="it-IT" sz="2400" dirty="0" smtClean="0"/>
              <a:t> dominante </a:t>
            </a:r>
            <a:r>
              <a:rPr lang="it-IT" sz="2400" dirty="0" err="1" smtClean="0"/>
              <a:t>attivo</a:t>
            </a:r>
            <a:r>
              <a:rPr lang="it-IT" sz="2400" dirty="0" smtClean="0"/>
              <a:t> dopo </a:t>
            </a:r>
            <a:r>
              <a:rPr lang="it-IT" sz="2400" dirty="0" err="1" smtClean="0"/>
              <a:t>l’</a:t>
            </a:r>
            <a:r>
              <a:rPr lang="it-IT" sz="2400" dirty="0" smtClean="0"/>
              <a:t>infanzia </a:t>
            </a:r>
            <a:r>
              <a:rPr lang="it-IT" sz="2400" dirty="0" err="1" smtClean="0"/>
              <a:t>che</a:t>
            </a:r>
            <a:r>
              <a:rPr lang="it-IT" sz="2400" dirty="0" smtClean="0"/>
              <a:t> permette </a:t>
            </a:r>
            <a:r>
              <a:rPr lang="it-IT" sz="2400" dirty="0" err="1" smtClean="0"/>
              <a:t>la</a:t>
            </a:r>
            <a:r>
              <a:rPr lang="it-IT" sz="2400" dirty="0" smtClean="0"/>
              <a:t> digestione </a:t>
            </a:r>
            <a:r>
              <a:rPr lang="it-IT" sz="2400" dirty="0" err="1" smtClean="0"/>
              <a:t>di</a:t>
            </a:r>
            <a:r>
              <a:rPr lang="it-IT" sz="2400" dirty="0" smtClean="0"/>
              <a:t> latte </a:t>
            </a:r>
            <a:r>
              <a:rPr lang="it-IT" sz="2400" dirty="0" err="1" smtClean="0"/>
              <a:t>e</a:t>
            </a:r>
            <a:r>
              <a:rPr lang="it-IT" sz="2400" dirty="0" smtClean="0"/>
              <a:t> derivati.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dirty="0" smtClean="0"/>
              <a:t>Nelle </a:t>
            </a:r>
            <a:r>
              <a:rPr lang="it-IT" sz="2400" dirty="0" err="1" smtClean="0"/>
              <a:t>popolazioni</a:t>
            </a:r>
            <a:r>
              <a:rPr lang="it-IT" sz="2400" dirty="0" smtClean="0"/>
              <a:t> non </a:t>
            </a:r>
            <a:r>
              <a:rPr lang="it-IT" sz="2400" dirty="0" err="1" smtClean="0"/>
              <a:t>occidentali</a:t>
            </a:r>
            <a:r>
              <a:rPr lang="it-IT" sz="2400" dirty="0" smtClean="0"/>
              <a:t> gli </a:t>
            </a:r>
            <a:r>
              <a:rPr lang="it-IT" sz="2400" dirty="0" err="1" smtClean="0"/>
              <a:t>adulti</a:t>
            </a:r>
            <a:r>
              <a:rPr lang="it-IT" sz="2400" dirty="0" smtClean="0"/>
              <a:t> hanno </a:t>
            </a:r>
            <a:r>
              <a:rPr lang="it-IT" sz="2400" dirty="0" err="1" smtClean="0"/>
              <a:t>poca</a:t>
            </a:r>
            <a:r>
              <a:rPr lang="it-IT" sz="2400" dirty="0" smtClean="0"/>
              <a:t> lattasi </a:t>
            </a:r>
            <a:r>
              <a:rPr lang="it-IT" sz="2400" dirty="0" err="1" smtClean="0"/>
              <a:t>intestinale</a:t>
            </a:r>
            <a:r>
              <a:rPr lang="it-IT" sz="2400" dirty="0" smtClean="0"/>
              <a:t> </a:t>
            </a:r>
            <a:r>
              <a:rPr lang="it-IT" sz="2400" dirty="0" smtClean="0">
                <a:sym typeface="Wingdings" pitchFamily="2" charset="2"/>
              </a:rPr>
              <a:t> </a:t>
            </a:r>
            <a:r>
              <a:rPr lang="it-IT" sz="2400" dirty="0" err="1" smtClean="0">
                <a:sym typeface="Wingdings" pitchFamily="2" charset="2"/>
              </a:rPr>
              <a:t>intolleranza</a:t>
            </a:r>
            <a:r>
              <a:rPr lang="it-IT" sz="2400" dirty="0" smtClean="0">
                <a:sym typeface="Wingdings" pitchFamily="2" charset="2"/>
              </a:rPr>
              <a:t> da </a:t>
            </a:r>
            <a:r>
              <a:rPr lang="it-IT" sz="2400" dirty="0" err="1" smtClean="0">
                <a:sym typeface="Wingdings" pitchFamily="2" charset="2"/>
              </a:rPr>
              <a:t>lattosio</a:t>
            </a:r>
            <a:r>
              <a:rPr lang="it-IT" sz="2400" dirty="0" smtClean="0"/>
              <a:t> (diarrea </a:t>
            </a:r>
            <a:r>
              <a:rPr lang="it-IT" sz="2400" dirty="0" err="1" smtClean="0"/>
              <a:t>e</a:t>
            </a:r>
            <a:r>
              <a:rPr lang="it-IT" sz="2400" dirty="0" smtClean="0"/>
              <a:t> meteorismo).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</p:txBody>
      </p:sp>
      <p:pic>
        <p:nvPicPr>
          <p:cNvPr id="12292" name="Picture 4" descr="Lattosio_strutt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650" y="0"/>
            <a:ext cx="2038350" cy="176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5274" y="4038600"/>
            <a:ext cx="535872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4343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 smtClean="0"/>
              <a:t>La </a:t>
            </a:r>
            <a:r>
              <a:rPr lang="it-IT" b="0" i="0" dirty="0" err="1" smtClean="0"/>
              <a:t>diagnosi</a:t>
            </a:r>
            <a:r>
              <a:rPr lang="it-IT" b="0" i="0" dirty="0" smtClean="0"/>
              <a:t> è </a:t>
            </a:r>
            <a:r>
              <a:rPr lang="it-IT" b="0" i="0" dirty="0" err="1" smtClean="0"/>
              <a:t>possibile</a:t>
            </a:r>
            <a:r>
              <a:rPr lang="it-IT" b="0" i="0" dirty="0" smtClean="0"/>
              <a:t> con </a:t>
            </a:r>
            <a:r>
              <a:rPr lang="it-IT" b="0" i="0" dirty="0" err="1" smtClean="0"/>
              <a:t>il</a:t>
            </a:r>
            <a:r>
              <a:rPr lang="it-IT" b="0" i="0" dirty="0" smtClean="0"/>
              <a:t> test </a:t>
            </a:r>
            <a:r>
              <a:rPr lang="it-IT" b="0" i="0" dirty="0" err="1" smtClean="0"/>
              <a:t>del</a:t>
            </a:r>
            <a:r>
              <a:rPr lang="it-IT" b="0" i="0" dirty="0" smtClean="0"/>
              <a:t> respiro (</a:t>
            </a:r>
            <a:r>
              <a:rPr lang="it-IT" b="0" i="0" dirty="0" err="1" smtClean="0"/>
              <a:t>breath</a:t>
            </a:r>
            <a:r>
              <a:rPr lang="it-IT" b="0" i="0" dirty="0" smtClean="0"/>
              <a:t> test), </a:t>
            </a:r>
            <a:r>
              <a:rPr lang="it-IT" b="0" i="0" dirty="0" err="1" smtClean="0"/>
              <a:t>oppure</a:t>
            </a:r>
            <a:r>
              <a:rPr lang="it-IT" b="0" i="0" dirty="0" smtClean="0"/>
              <a:t> a </a:t>
            </a:r>
            <a:r>
              <a:rPr lang="it-IT" b="0" i="0" dirty="0" err="1" smtClean="0"/>
              <a:t>seguito</a:t>
            </a:r>
            <a:r>
              <a:rPr lang="it-IT" b="0" i="0" dirty="0" smtClean="0"/>
              <a:t> di </a:t>
            </a:r>
            <a:r>
              <a:rPr lang="it-IT" b="0" i="0" dirty="0" err="1" smtClean="0"/>
              <a:t>biopsia</a:t>
            </a:r>
            <a:r>
              <a:rPr lang="it-IT" b="0" i="0" dirty="0" smtClean="0"/>
              <a:t> duodenale, </a:t>
            </a:r>
            <a:r>
              <a:rPr lang="it-IT" b="0" i="0" dirty="0" err="1" smtClean="0"/>
              <a:t>oppure</a:t>
            </a:r>
            <a:r>
              <a:rPr lang="it-IT" b="0" i="0" dirty="0" smtClean="0"/>
              <a:t> con </a:t>
            </a:r>
            <a:r>
              <a:rPr lang="it-IT" b="0" i="0" dirty="0" err="1" smtClean="0"/>
              <a:t>screeneng</a:t>
            </a:r>
            <a:r>
              <a:rPr lang="it-IT" b="0" i="0" dirty="0" smtClean="0"/>
              <a:t> genetico.</a:t>
            </a:r>
            <a:endParaRPr lang="it-IT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Intolleranza </a:t>
            </a:r>
            <a:r>
              <a:rPr lang="it-IT" dirty="0" err="1" smtClean="0"/>
              <a:t>al</a:t>
            </a:r>
            <a:r>
              <a:rPr lang="it-IT" dirty="0" smtClean="0"/>
              <a:t> sorbitolo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389437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sorbitolo</a:t>
            </a:r>
            <a:r>
              <a:rPr lang="it-IT" dirty="0" smtClean="0"/>
              <a:t> è </a:t>
            </a:r>
            <a:r>
              <a:rPr lang="it-IT" dirty="0" err="1" smtClean="0"/>
              <a:t>naturalmente</a:t>
            </a:r>
            <a:r>
              <a:rPr lang="it-IT" dirty="0" smtClean="0"/>
              <a:t> presente </a:t>
            </a:r>
            <a:r>
              <a:rPr lang="it-IT" dirty="0" err="1" smtClean="0"/>
              <a:t>nella</a:t>
            </a:r>
            <a:r>
              <a:rPr lang="it-IT" dirty="0" smtClean="0"/>
              <a:t> frutta, </a:t>
            </a:r>
            <a:r>
              <a:rPr lang="it-IT" dirty="0" err="1" smtClean="0"/>
              <a:t>in</a:t>
            </a:r>
            <a:r>
              <a:rPr lang="it-IT" dirty="0" smtClean="0"/>
              <a:t> piccole </a:t>
            </a:r>
            <a:r>
              <a:rPr lang="it-IT" dirty="0" err="1" smtClean="0"/>
              <a:t>dosi</a:t>
            </a:r>
            <a:r>
              <a:rPr lang="it-IT" dirty="0" smtClean="0"/>
              <a:t>, </a:t>
            </a:r>
            <a:r>
              <a:rPr lang="it-IT" dirty="0" err="1" smtClean="0"/>
              <a:t>e</a:t>
            </a:r>
            <a:r>
              <a:rPr lang="it-IT" dirty="0" smtClean="0"/>
              <a:t> viene </a:t>
            </a:r>
            <a:r>
              <a:rPr lang="it-IT" dirty="0" err="1" smtClean="0"/>
              <a:t>spesso</a:t>
            </a:r>
            <a:r>
              <a:rPr lang="it-IT" dirty="0" smtClean="0"/>
              <a:t> aggiunto </a:t>
            </a:r>
            <a:r>
              <a:rPr lang="it-IT" dirty="0" err="1" smtClean="0"/>
              <a:t>nei</a:t>
            </a:r>
            <a:r>
              <a:rPr lang="it-IT" dirty="0" smtClean="0"/>
              <a:t> cibi </a:t>
            </a:r>
            <a:r>
              <a:rPr lang="it-IT" dirty="0" err="1" smtClean="0"/>
              <a:t>confezionati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Il </a:t>
            </a:r>
            <a:r>
              <a:rPr lang="it-IT" dirty="0" err="1" smtClean="0"/>
              <a:t>malassorbimento</a:t>
            </a:r>
            <a:r>
              <a:rPr lang="it-IT" dirty="0" smtClean="0"/>
              <a:t> è </a:t>
            </a:r>
            <a:r>
              <a:rPr lang="it-IT" dirty="0" err="1" smtClean="0"/>
              <a:t>legato</a:t>
            </a:r>
            <a:r>
              <a:rPr lang="it-IT" dirty="0" smtClean="0"/>
              <a:t> alla </a:t>
            </a:r>
            <a:r>
              <a:rPr lang="it-IT" dirty="0" err="1" smtClean="0"/>
              <a:t>bassa</a:t>
            </a:r>
            <a:r>
              <a:rPr lang="it-IT" dirty="0" smtClean="0"/>
              <a:t> efficienza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err="1" smtClean="0"/>
              <a:t>internalizzazione</a:t>
            </a:r>
            <a:r>
              <a:rPr lang="it-IT" dirty="0" smtClean="0"/>
              <a:t> negli </a:t>
            </a:r>
            <a:r>
              <a:rPr lang="it-IT" dirty="0" err="1" smtClean="0"/>
              <a:t>enterociti</a:t>
            </a:r>
            <a:r>
              <a:rPr lang="it-IT" dirty="0" smtClean="0"/>
              <a:t>.  </a:t>
            </a:r>
          </a:p>
          <a:p>
            <a:r>
              <a:rPr lang="it-IT" dirty="0" smtClean="0"/>
              <a:t>La </a:t>
            </a:r>
            <a:r>
              <a:rPr lang="it-IT" dirty="0" err="1" smtClean="0"/>
              <a:t>diagnosi</a:t>
            </a:r>
            <a:r>
              <a:rPr lang="it-IT" dirty="0" smtClean="0"/>
              <a:t> è </a:t>
            </a:r>
            <a:r>
              <a:rPr lang="it-IT" dirty="0" err="1" smtClean="0"/>
              <a:t>possibile</a:t>
            </a:r>
            <a:r>
              <a:rPr lang="it-IT" dirty="0" smtClean="0"/>
              <a:t> con </a:t>
            </a:r>
            <a:r>
              <a:rPr lang="it-IT" dirty="0" err="1" smtClean="0"/>
              <a:t>il</a:t>
            </a:r>
            <a:r>
              <a:rPr lang="it-IT" dirty="0" smtClean="0"/>
              <a:t> test </a:t>
            </a:r>
            <a:r>
              <a:rPr lang="it-IT" dirty="0" err="1" smtClean="0"/>
              <a:t>del</a:t>
            </a:r>
            <a:r>
              <a:rPr lang="it-IT" dirty="0" smtClean="0"/>
              <a:t> respiro (</a:t>
            </a:r>
            <a:r>
              <a:rPr lang="it-IT" dirty="0" err="1" smtClean="0"/>
              <a:t>breath</a:t>
            </a:r>
            <a:r>
              <a:rPr lang="it-IT" dirty="0" smtClean="0"/>
              <a:t> test).</a:t>
            </a:r>
            <a:endParaRPr lang="it-IT" dirty="0"/>
          </a:p>
        </p:txBody>
      </p:sp>
      <p:pic>
        <p:nvPicPr>
          <p:cNvPr id="2052" name="Picture 4" descr="File:Sorbitolo struttu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572000"/>
            <a:ext cx="41345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Intolleranza </a:t>
            </a:r>
            <a:r>
              <a:rPr lang="it-IT" dirty="0" err="1" smtClean="0"/>
              <a:t>al</a:t>
            </a:r>
            <a:r>
              <a:rPr lang="it-IT" dirty="0" smtClean="0"/>
              <a:t> fruttosio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389437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fruttosio</a:t>
            </a:r>
            <a:r>
              <a:rPr lang="it-IT" dirty="0" smtClean="0"/>
              <a:t> è </a:t>
            </a:r>
            <a:r>
              <a:rPr lang="it-IT" dirty="0" err="1" smtClean="0"/>
              <a:t>naturalmente</a:t>
            </a:r>
            <a:r>
              <a:rPr lang="it-IT" dirty="0" smtClean="0"/>
              <a:t> presente </a:t>
            </a:r>
            <a:r>
              <a:rPr lang="it-IT" dirty="0" err="1" smtClean="0"/>
              <a:t>nella</a:t>
            </a:r>
            <a:r>
              <a:rPr lang="it-IT" dirty="0" smtClean="0"/>
              <a:t> frutta </a:t>
            </a:r>
            <a:r>
              <a:rPr lang="it-IT" dirty="0" err="1" smtClean="0"/>
              <a:t>e</a:t>
            </a:r>
            <a:r>
              <a:rPr lang="it-IT" dirty="0" smtClean="0"/>
              <a:t> nel </a:t>
            </a:r>
            <a:r>
              <a:rPr lang="it-IT" dirty="0" err="1" smtClean="0"/>
              <a:t>miele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Il </a:t>
            </a:r>
            <a:r>
              <a:rPr lang="it-IT" dirty="0" err="1" smtClean="0"/>
              <a:t>malassorbimento</a:t>
            </a:r>
            <a:r>
              <a:rPr lang="it-IT" dirty="0" smtClean="0"/>
              <a:t> è </a:t>
            </a:r>
            <a:r>
              <a:rPr lang="it-IT" dirty="0" err="1" smtClean="0"/>
              <a:t>legato</a:t>
            </a:r>
            <a:r>
              <a:rPr lang="it-IT" dirty="0" smtClean="0"/>
              <a:t> alla </a:t>
            </a:r>
            <a:r>
              <a:rPr lang="it-IT" dirty="0" err="1" smtClean="0"/>
              <a:t>bassa</a:t>
            </a:r>
            <a:r>
              <a:rPr lang="it-IT" dirty="0" smtClean="0"/>
              <a:t> efficienza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err="1" smtClean="0"/>
              <a:t>internalizzazione</a:t>
            </a:r>
            <a:r>
              <a:rPr lang="it-IT" dirty="0" smtClean="0"/>
              <a:t> da </a:t>
            </a:r>
            <a:r>
              <a:rPr lang="it-IT" dirty="0" err="1" smtClean="0"/>
              <a:t>parte</a:t>
            </a:r>
            <a:r>
              <a:rPr lang="it-IT" dirty="0" smtClean="0"/>
              <a:t> del </a:t>
            </a:r>
            <a:r>
              <a:rPr lang="it-IT" dirty="0" err="1" smtClean="0"/>
              <a:t>trasportatore</a:t>
            </a:r>
            <a:r>
              <a:rPr lang="it-IT" dirty="0" smtClean="0"/>
              <a:t> GLUT5.  </a:t>
            </a:r>
          </a:p>
          <a:p>
            <a:r>
              <a:rPr lang="it-IT" dirty="0" smtClean="0"/>
              <a:t>La </a:t>
            </a:r>
            <a:r>
              <a:rPr lang="it-IT" dirty="0" err="1" smtClean="0"/>
              <a:t>diagnosi</a:t>
            </a:r>
            <a:r>
              <a:rPr lang="it-IT" dirty="0" smtClean="0"/>
              <a:t> è </a:t>
            </a:r>
            <a:r>
              <a:rPr lang="it-IT" dirty="0" err="1" smtClean="0"/>
              <a:t>possibile</a:t>
            </a:r>
            <a:r>
              <a:rPr lang="it-IT" dirty="0" smtClean="0"/>
              <a:t> con </a:t>
            </a:r>
            <a:r>
              <a:rPr lang="it-IT" dirty="0" err="1" smtClean="0"/>
              <a:t>il</a:t>
            </a:r>
            <a:r>
              <a:rPr lang="it-IT" dirty="0" smtClean="0"/>
              <a:t> test </a:t>
            </a:r>
            <a:r>
              <a:rPr lang="it-IT" dirty="0" err="1" smtClean="0"/>
              <a:t>del</a:t>
            </a:r>
            <a:r>
              <a:rPr lang="it-IT" dirty="0" smtClean="0"/>
              <a:t> respiro (</a:t>
            </a:r>
            <a:r>
              <a:rPr lang="it-IT" dirty="0" err="1" smtClean="0"/>
              <a:t>breath</a:t>
            </a:r>
            <a:r>
              <a:rPr lang="it-IT" dirty="0" smtClean="0"/>
              <a:t> test).</a:t>
            </a:r>
            <a:endParaRPr lang="it-IT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5529" y="3886201"/>
            <a:ext cx="531082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609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3600" dirty="0" smtClean="0"/>
              <a:t>Intolleranza </a:t>
            </a:r>
            <a:r>
              <a:rPr lang="it-IT" sz="3600" dirty="0" err="1" smtClean="0"/>
              <a:t>al</a:t>
            </a:r>
            <a:r>
              <a:rPr lang="it-IT" sz="3600" dirty="0" smtClean="0"/>
              <a:t> lattosio/fruttosio/sorbitolo</a:t>
            </a:r>
            <a:endParaRPr lang="en-US" sz="3600" dirty="0" smtClean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667250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152650"/>
            <a:ext cx="5105400" cy="4705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16967" y="1828800"/>
            <a:ext cx="3369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0" dirty="0" smtClean="0"/>
              <a:t>Fruttosio/sorbitolo </a:t>
            </a:r>
            <a:r>
              <a:rPr lang="it-IT" sz="1400" i="0" dirty="0" err="1" smtClean="0"/>
              <a:t>per</a:t>
            </a:r>
            <a:r>
              <a:rPr lang="it-IT" sz="1400" i="0" dirty="0" smtClean="0"/>
              <a:t> 100g </a:t>
            </a:r>
            <a:r>
              <a:rPr lang="it-IT" sz="1400" i="0" dirty="0" err="1" smtClean="0"/>
              <a:t>edibili</a:t>
            </a:r>
            <a:endParaRPr lang="it-IT" sz="1400" i="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419600"/>
            <a:ext cx="1983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0" dirty="0" smtClean="0"/>
              <a:t>Lattosio </a:t>
            </a:r>
            <a:r>
              <a:rPr lang="it-IT" sz="1400" i="0" dirty="0" err="1" smtClean="0"/>
              <a:t>nei</a:t>
            </a:r>
            <a:r>
              <a:rPr lang="it-IT" sz="1400" i="0" dirty="0" smtClean="0"/>
              <a:t> latticini</a:t>
            </a:r>
            <a:endParaRPr lang="it-IT" sz="1400" i="0" dirty="0"/>
          </a:p>
        </p:txBody>
      </p:sp>
      <p:sp>
        <p:nvSpPr>
          <p:cNvPr id="7" name="Oval 6"/>
          <p:cNvSpPr/>
          <p:nvPr/>
        </p:nvSpPr>
        <p:spPr>
          <a:xfrm>
            <a:off x="3048000" y="31242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8229600" y="65532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/>
          <a:lstStyle/>
          <a:p>
            <a:r>
              <a:rPr lang="it-IT" sz="4000" dirty="0" smtClean="0"/>
              <a:t>Il </a:t>
            </a:r>
            <a:r>
              <a:rPr lang="it-IT" sz="4000" dirty="0" err="1" smtClean="0"/>
              <a:t>sorbitolo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89437"/>
          </a:xfrm>
        </p:spPr>
        <p:txBody>
          <a:bodyPr/>
          <a:lstStyle/>
          <a:p>
            <a:r>
              <a:rPr lang="it-IT" dirty="0" smtClean="0"/>
              <a:t>Diffuso </a:t>
            </a:r>
            <a:r>
              <a:rPr lang="it-IT" dirty="0" err="1" smtClean="0"/>
              <a:t>in</a:t>
            </a:r>
            <a:r>
              <a:rPr lang="it-IT" dirty="0" smtClean="0"/>
              <a:t> natura </a:t>
            </a:r>
            <a:r>
              <a:rPr lang="it-IT" dirty="0" err="1" smtClean="0"/>
              <a:t>nei</a:t>
            </a:r>
            <a:r>
              <a:rPr lang="it-IT" dirty="0" smtClean="0"/>
              <a:t> frutti, </a:t>
            </a:r>
            <a:r>
              <a:rPr lang="it-IT" dirty="0" err="1" smtClean="0"/>
              <a:t>in</a:t>
            </a:r>
            <a:r>
              <a:rPr lang="it-IT" dirty="0" smtClean="0"/>
              <a:t> particolare </a:t>
            </a:r>
            <a:r>
              <a:rPr lang="it-IT" dirty="0" err="1" smtClean="0"/>
              <a:t>della</a:t>
            </a:r>
            <a:r>
              <a:rPr lang="it-IT" dirty="0" smtClean="0"/>
              <a:t> famiglia </a:t>
            </a:r>
            <a:r>
              <a:rPr lang="it-IT" dirty="0" err="1" smtClean="0"/>
              <a:t>delle</a:t>
            </a:r>
            <a:r>
              <a:rPr lang="it-IT" dirty="0" smtClean="0"/>
              <a:t> rosacee (mele, </a:t>
            </a:r>
            <a:r>
              <a:rPr lang="it-IT" dirty="0" err="1" smtClean="0"/>
              <a:t>pere</a:t>
            </a:r>
            <a:r>
              <a:rPr lang="it-IT" dirty="0" smtClean="0"/>
              <a:t>, </a:t>
            </a:r>
            <a:r>
              <a:rPr lang="it-IT" dirty="0" err="1" smtClean="0"/>
              <a:t>albicocche</a:t>
            </a:r>
            <a:r>
              <a:rPr lang="it-IT" dirty="0" smtClean="0"/>
              <a:t>, </a:t>
            </a:r>
            <a:r>
              <a:rPr lang="it-IT" dirty="0" err="1" smtClean="0"/>
              <a:t>prugne</a:t>
            </a:r>
            <a:r>
              <a:rPr lang="it-IT" dirty="0" smtClean="0"/>
              <a:t> e </a:t>
            </a:r>
            <a:r>
              <a:rPr lang="it-IT" dirty="0" err="1" smtClean="0"/>
              <a:t>ciliegie</a:t>
            </a:r>
            <a:r>
              <a:rPr lang="it-IT" dirty="0" smtClean="0"/>
              <a:t>), </a:t>
            </a:r>
            <a:r>
              <a:rPr lang="it-IT" dirty="0" err="1" smtClean="0"/>
              <a:t>in</a:t>
            </a:r>
            <a:r>
              <a:rPr lang="it-IT" dirty="0" smtClean="0"/>
              <a:t> associazione </a:t>
            </a:r>
            <a:r>
              <a:rPr lang="it-IT" dirty="0" err="1" smtClean="0"/>
              <a:t>col</a:t>
            </a:r>
            <a:r>
              <a:rPr lang="it-IT" dirty="0" smtClean="0"/>
              <a:t> fruttosio.</a:t>
            </a:r>
          </a:p>
          <a:p>
            <a:endParaRPr lang="it-IT" sz="800" dirty="0" smtClean="0"/>
          </a:p>
          <a:p>
            <a:r>
              <a:rPr lang="it-IT" dirty="0" smtClean="0"/>
              <a:t>Molto </a:t>
            </a:r>
            <a:r>
              <a:rPr lang="it-IT" dirty="0" err="1" smtClean="0"/>
              <a:t>utilizzato</a:t>
            </a:r>
            <a:r>
              <a:rPr lang="it-IT" dirty="0" smtClean="0"/>
              <a:t> come </a:t>
            </a:r>
            <a:r>
              <a:rPr lang="it-IT" dirty="0" err="1" smtClean="0"/>
              <a:t>dolcificante</a:t>
            </a:r>
            <a:r>
              <a:rPr lang="it-IT" dirty="0" smtClean="0"/>
              <a:t>. </a:t>
            </a:r>
          </a:p>
          <a:p>
            <a:endParaRPr lang="it-IT" sz="800" dirty="0" smtClean="0"/>
          </a:p>
          <a:p>
            <a:r>
              <a:rPr lang="it-IT" dirty="0" smtClean="0"/>
              <a:t>La </a:t>
            </a:r>
            <a:r>
              <a:rPr lang="it-IT" dirty="0" err="1" smtClean="0"/>
              <a:t>sintomatologia</a:t>
            </a:r>
            <a:r>
              <a:rPr lang="it-IT" dirty="0" smtClean="0"/>
              <a:t> da </a:t>
            </a:r>
            <a:r>
              <a:rPr lang="it-IT" dirty="0" err="1" smtClean="0"/>
              <a:t>intolleranza</a:t>
            </a:r>
            <a:r>
              <a:rPr lang="it-IT" dirty="0" smtClean="0"/>
              <a:t> solitamente </a:t>
            </a:r>
            <a:r>
              <a:rPr lang="it-IT" dirty="0" err="1" smtClean="0"/>
              <a:t>si</a:t>
            </a:r>
            <a:r>
              <a:rPr lang="it-IT" dirty="0" smtClean="0"/>
              <a:t> osserva </a:t>
            </a:r>
            <a:r>
              <a:rPr lang="it-IT" dirty="0" err="1" smtClean="0"/>
              <a:t>per</a:t>
            </a:r>
            <a:r>
              <a:rPr lang="it-IT" dirty="0" smtClean="0"/>
              <a:t> assunzioni </a:t>
            </a:r>
            <a:r>
              <a:rPr lang="it-IT" dirty="0" err="1" smtClean="0"/>
              <a:t>di</a:t>
            </a:r>
            <a:r>
              <a:rPr lang="it-IT" dirty="0" smtClean="0"/>
              <a:t> alcuni </a:t>
            </a:r>
            <a:r>
              <a:rPr lang="it-IT" dirty="0" err="1" smtClean="0"/>
              <a:t>grammi</a:t>
            </a:r>
            <a:r>
              <a:rPr lang="it-IT" dirty="0" smtClean="0"/>
              <a:t> di </a:t>
            </a:r>
            <a:r>
              <a:rPr lang="it-IT" dirty="0" err="1" smtClean="0"/>
              <a:t>sorbitolo</a:t>
            </a:r>
            <a:r>
              <a:rPr lang="it-IT" dirty="0" smtClean="0"/>
              <a:t>, </a:t>
            </a:r>
            <a:r>
              <a:rPr lang="it-IT" dirty="0" err="1" smtClean="0"/>
              <a:t>dose</a:t>
            </a:r>
            <a:r>
              <a:rPr lang="it-IT" dirty="0" smtClean="0"/>
              <a:t> </a:t>
            </a:r>
            <a:r>
              <a:rPr lang="it-IT" dirty="0" smtClean="0"/>
              <a:t>difficile </a:t>
            </a:r>
            <a:r>
              <a:rPr lang="it-IT" dirty="0" err="1" smtClean="0"/>
              <a:t>da</a:t>
            </a:r>
            <a:r>
              <a:rPr lang="it-IT" dirty="0" smtClean="0"/>
              <a:t> ingerire </a:t>
            </a:r>
            <a:r>
              <a:rPr lang="it-IT" dirty="0" err="1" smtClean="0"/>
              <a:t>con</a:t>
            </a:r>
            <a:r>
              <a:rPr lang="it-IT" dirty="0" smtClean="0"/>
              <a:t> alimenti </a:t>
            </a:r>
            <a:r>
              <a:rPr lang="it-IT" dirty="0" err="1" smtClean="0"/>
              <a:t>naturali</a:t>
            </a:r>
            <a:r>
              <a:rPr lang="it-IT" dirty="0" smtClean="0"/>
              <a:t>.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91138" name="Picture 2" descr="http://www.notizie.it/wp-content/uploads/comequando/2011/08/article-page-main_ehow_images_a07_36_a7_sorbitol-in_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4473787"/>
            <a:ext cx="2438400" cy="2384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458200" cy="857250"/>
          </a:xfrm>
        </p:spPr>
        <p:txBody>
          <a:bodyPr/>
          <a:lstStyle/>
          <a:p>
            <a:pPr algn="ctr"/>
            <a:r>
              <a:rPr lang="it-IT" sz="4000" smtClean="0"/>
              <a:t>Intolleranze agli additivi alimentari?</a:t>
            </a:r>
            <a:endParaRPr lang="it-IT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1"/>
            <a:ext cx="4267200" cy="5029200"/>
          </a:xfrm>
        </p:spPr>
        <p:txBody>
          <a:bodyPr/>
          <a:lstStyle/>
          <a:p>
            <a:r>
              <a:rPr lang="it-IT" dirty="0" smtClean="0"/>
              <a:t>Controversa  </a:t>
            </a:r>
            <a:r>
              <a:rPr lang="it-IT" dirty="0" err="1" smtClean="0"/>
              <a:t>la</a:t>
            </a:r>
            <a:r>
              <a:rPr lang="it-IT" dirty="0" smtClean="0"/>
              <a:t> causa </a:t>
            </a:r>
            <a:r>
              <a:rPr lang="it-IT" dirty="0" err="1" smtClean="0"/>
              <a:t>dell’</a:t>
            </a:r>
            <a:r>
              <a:rPr lang="it-IT" dirty="0" smtClean="0"/>
              <a:t>ADHD (</a:t>
            </a:r>
            <a:r>
              <a:rPr lang="it-IT" dirty="0" err="1" smtClean="0"/>
              <a:t>Attention</a:t>
            </a:r>
            <a:r>
              <a:rPr lang="it-IT" dirty="0" smtClean="0"/>
              <a:t> Deficit  </a:t>
            </a:r>
            <a:r>
              <a:rPr lang="it-IT" dirty="0" err="1" smtClean="0"/>
              <a:t>and</a:t>
            </a:r>
            <a:r>
              <a:rPr lang="it-IT" dirty="0" smtClean="0"/>
              <a:t> </a:t>
            </a:r>
            <a:r>
              <a:rPr lang="it-IT" dirty="0" err="1" smtClean="0"/>
              <a:t>Hyperactivity</a:t>
            </a:r>
            <a:r>
              <a:rPr lang="it-IT" dirty="0" smtClean="0"/>
              <a:t> </a:t>
            </a:r>
            <a:r>
              <a:rPr lang="it-IT" dirty="0" err="1" smtClean="0"/>
              <a:t>Disorder</a:t>
            </a:r>
            <a:r>
              <a:rPr lang="it-IT" dirty="0" smtClean="0"/>
              <a:t>)* nei bambini;</a:t>
            </a:r>
          </a:p>
          <a:p>
            <a:endParaRPr lang="it-IT" dirty="0" smtClean="0"/>
          </a:p>
          <a:p>
            <a:r>
              <a:rPr lang="it-IT" dirty="0" smtClean="0"/>
              <a:t>Non </a:t>
            </a:r>
            <a:r>
              <a:rPr lang="it-IT" dirty="0" err="1" smtClean="0"/>
              <a:t>ci</a:t>
            </a:r>
            <a:r>
              <a:rPr lang="it-IT" dirty="0" smtClean="0"/>
              <a:t> sono </a:t>
            </a:r>
            <a:r>
              <a:rPr lang="it-IT" dirty="0" err="1" smtClean="0"/>
              <a:t>al</a:t>
            </a:r>
            <a:r>
              <a:rPr lang="it-IT" dirty="0" smtClean="0"/>
              <a:t> momento </a:t>
            </a:r>
            <a:r>
              <a:rPr lang="it-IT" dirty="0" err="1" smtClean="0"/>
              <a:t>studi</a:t>
            </a:r>
            <a:r>
              <a:rPr lang="it-IT" dirty="0" smtClean="0"/>
              <a:t> convincenti </a:t>
            </a:r>
            <a:r>
              <a:rPr lang="it-IT" dirty="0" err="1" smtClean="0"/>
              <a:t>in</a:t>
            </a:r>
            <a:r>
              <a:rPr lang="it-IT" dirty="0" smtClean="0"/>
              <a:t> merito, </a:t>
            </a:r>
            <a:r>
              <a:rPr lang="it-IT" dirty="0" err="1" smtClean="0"/>
              <a:t>anche</a:t>
            </a:r>
            <a:r>
              <a:rPr lang="it-IT" dirty="0" smtClean="0"/>
              <a:t> se </a:t>
            </a:r>
            <a:r>
              <a:rPr lang="it-IT" dirty="0" err="1" smtClean="0"/>
              <a:t>l’</a:t>
            </a:r>
            <a:r>
              <a:rPr lang="it-IT" dirty="0" smtClean="0"/>
              <a:t>ipotesi </a:t>
            </a:r>
            <a:r>
              <a:rPr lang="it-IT" dirty="0" err="1" smtClean="0"/>
              <a:t>non</a:t>
            </a:r>
            <a:r>
              <a:rPr lang="it-IT" dirty="0" smtClean="0"/>
              <a:t> è </a:t>
            </a:r>
            <a:r>
              <a:rPr lang="it-IT" dirty="0" err="1" smtClean="0"/>
              <a:t>da</a:t>
            </a:r>
            <a:r>
              <a:rPr lang="it-IT" dirty="0" smtClean="0"/>
              <a:t> escludere. </a:t>
            </a:r>
            <a:endParaRPr lang="it-IT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lum bright="-14000" contrast="26000"/>
          </a:blip>
          <a:srcRect/>
          <a:stretch>
            <a:fillRect/>
          </a:stretch>
        </p:blipFill>
        <p:spPr bwMode="auto">
          <a:xfrm>
            <a:off x="4690298" y="838200"/>
            <a:ext cx="44537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119336"/>
            <a:ext cx="876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0" dirty="0" smtClean="0"/>
              <a:t>*McCann et al. Food additives and hyperactive </a:t>
            </a:r>
            <a:r>
              <a:rPr lang="en-US" sz="1400" i="0" dirty="0" err="1" smtClean="0"/>
              <a:t>behaviour</a:t>
            </a:r>
            <a:r>
              <a:rPr lang="en-US" sz="1400" i="0" dirty="0" smtClean="0"/>
              <a:t> in 3-year-old and 8/9-year-old children in the community: a </a:t>
            </a:r>
            <a:r>
              <a:rPr lang="en-US" sz="1400" i="0" dirty="0" err="1" smtClean="0"/>
              <a:t>randomised</a:t>
            </a:r>
            <a:r>
              <a:rPr lang="en-US" sz="1400" i="0" dirty="0" smtClean="0"/>
              <a:t>, double-blinded, placebo-controlled trial. Lancet. 2007;  370:1560-7.</a:t>
            </a:r>
          </a:p>
          <a:p>
            <a:endParaRPr lang="en-US" sz="1400" i="0" dirty="0" smtClean="0"/>
          </a:p>
          <a:p>
            <a:endParaRPr lang="it-IT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it-IT" dirty="0" smtClean="0"/>
              <a:t>Chimica </a:t>
            </a:r>
            <a:r>
              <a:rPr lang="it-IT" dirty="0" err="1" smtClean="0"/>
              <a:t>e</a:t>
            </a:r>
            <a:r>
              <a:rPr lang="it-IT" dirty="0" smtClean="0"/>
              <a:t> sviluppo </a:t>
            </a:r>
            <a:r>
              <a:rPr lang="it-IT" dirty="0" err="1" smtClean="0"/>
              <a:t>del</a:t>
            </a:r>
            <a:r>
              <a:rPr lang="it-IT" dirty="0" smtClean="0"/>
              <a:t> cervello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1200"/>
            <a:ext cx="9144000" cy="431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sz="4000" dirty="0" smtClean="0"/>
              <a:t>Ragioniamoci</a:t>
            </a:r>
            <a:endParaRPr lang="it-IT" sz="4000" dirty="0"/>
          </a:p>
        </p:txBody>
      </p:sp>
      <p:pic>
        <p:nvPicPr>
          <p:cNvPr id="52226" name="Picture 2" descr="http://www.romerlabs.com/fileadmin/user_upload/Content_Images/Knowledge/GoogleTr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899400" cy="2939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648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Trend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diets</a:t>
            </a:r>
            <a:r>
              <a:rPr lang="it-IT" dirty="0" smtClean="0"/>
              <a:t> (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carb</a:t>
            </a:r>
            <a:r>
              <a:rPr lang="it-IT" dirty="0" smtClean="0"/>
              <a:t>, </a:t>
            </a:r>
            <a:r>
              <a:rPr lang="it-IT" dirty="0" err="1" smtClean="0"/>
              <a:t>fat-free</a:t>
            </a:r>
            <a:r>
              <a:rPr lang="it-IT" dirty="0" smtClean="0"/>
              <a:t> and </a:t>
            </a:r>
            <a:r>
              <a:rPr lang="it-IT" dirty="0" err="1" smtClean="0"/>
              <a:t>gluten-free</a:t>
            </a:r>
            <a:r>
              <a:rPr lang="it-IT" dirty="0" smtClean="0"/>
              <a:t>)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period</a:t>
            </a:r>
            <a:r>
              <a:rPr lang="it-IT" dirty="0" smtClean="0"/>
              <a:t> 2004-2012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143000"/>
          </a:xfrm>
        </p:spPr>
        <p:txBody>
          <a:bodyPr/>
          <a:lstStyle/>
          <a:p>
            <a:pPr algn="ctr"/>
            <a:r>
              <a:rPr lang="it-IT" dirty="0" smtClean="0"/>
              <a:t>Il </a:t>
            </a:r>
            <a:r>
              <a:rPr lang="it-IT" dirty="0" err="1" smtClean="0"/>
              <a:t>concetto</a:t>
            </a:r>
            <a:r>
              <a:rPr lang="it-IT" dirty="0" smtClean="0"/>
              <a:t> di </a:t>
            </a:r>
            <a:r>
              <a:rPr lang="it-IT" dirty="0" err="1" smtClean="0"/>
              <a:t>tolleranza</a:t>
            </a:r>
            <a:r>
              <a:rPr lang="it-IT" dirty="0" smtClean="0"/>
              <a:t> alimentare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</a:t>
            </a:r>
            <a:r>
              <a:rPr lang="it-IT" dirty="0" err="1" smtClean="0"/>
              <a:t>proteine</a:t>
            </a:r>
            <a:r>
              <a:rPr lang="it-IT" dirty="0" smtClean="0"/>
              <a:t> alimentari </a:t>
            </a:r>
            <a:r>
              <a:rPr lang="it-IT" dirty="0" err="1" smtClean="0"/>
              <a:t>sono</a:t>
            </a:r>
            <a:r>
              <a:rPr lang="it-IT" dirty="0" smtClean="0"/>
              <a:t> la </a:t>
            </a:r>
            <a:r>
              <a:rPr lang="it-IT" dirty="0" err="1" smtClean="0"/>
              <a:t>maggior</a:t>
            </a:r>
            <a:r>
              <a:rPr lang="it-IT" dirty="0" smtClean="0"/>
              <a:t> fonte </a:t>
            </a:r>
            <a:r>
              <a:rPr lang="it-IT" dirty="0" err="1" smtClean="0"/>
              <a:t>di</a:t>
            </a:r>
            <a:r>
              <a:rPr lang="it-IT" dirty="0" smtClean="0"/>
              <a:t> antigeni </a:t>
            </a:r>
            <a:r>
              <a:rPr lang="it-IT" dirty="0" err="1" smtClean="0"/>
              <a:t>immunologicamente</a:t>
            </a:r>
            <a:r>
              <a:rPr lang="it-IT" dirty="0" smtClean="0"/>
              <a:t> rilevanti </a:t>
            </a:r>
            <a:r>
              <a:rPr lang="it-IT" dirty="0" err="1" smtClean="0"/>
              <a:t>che</a:t>
            </a:r>
            <a:r>
              <a:rPr lang="it-IT" dirty="0" smtClean="0"/>
              <a:t> vengono </a:t>
            </a:r>
            <a:r>
              <a:rPr lang="it-IT" dirty="0" err="1" smtClean="0"/>
              <a:t>a</a:t>
            </a:r>
            <a:r>
              <a:rPr lang="it-IT" dirty="0" smtClean="0"/>
              <a:t> contatto </a:t>
            </a:r>
            <a:r>
              <a:rPr lang="it-IT" dirty="0" err="1" smtClean="0"/>
              <a:t>con</a:t>
            </a:r>
            <a:r>
              <a:rPr lang="it-IT" dirty="0" smtClean="0"/>
              <a:t> l’organismo </a:t>
            </a:r>
            <a:r>
              <a:rPr lang="it-IT" dirty="0" err="1" smtClean="0"/>
              <a:t>e</a:t>
            </a:r>
            <a:r>
              <a:rPr lang="it-IT" dirty="0" smtClean="0"/>
              <a:t> con </a:t>
            </a:r>
            <a:r>
              <a:rPr lang="it-IT" dirty="0" err="1" smtClean="0"/>
              <a:t>il</a:t>
            </a:r>
            <a:r>
              <a:rPr lang="it-IT" dirty="0" smtClean="0"/>
              <a:t> nostro </a:t>
            </a:r>
            <a:r>
              <a:rPr lang="it-IT" dirty="0" err="1" smtClean="0"/>
              <a:t>sistema</a:t>
            </a:r>
            <a:r>
              <a:rPr lang="it-IT" dirty="0" smtClean="0"/>
              <a:t> immunitario (GALT </a:t>
            </a:r>
            <a:r>
              <a:rPr lang="it-IT" dirty="0" err="1" smtClean="0"/>
              <a:t>o</a:t>
            </a:r>
            <a:r>
              <a:rPr lang="it-IT" dirty="0" smtClean="0"/>
              <a:t> </a:t>
            </a:r>
            <a:r>
              <a:rPr lang="it-IT" dirty="0" err="1" smtClean="0"/>
              <a:t>Gut-Associated</a:t>
            </a:r>
            <a:r>
              <a:rPr lang="it-IT" dirty="0" smtClean="0"/>
              <a:t> </a:t>
            </a:r>
            <a:r>
              <a:rPr lang="it-IT" dirty="0" err="1" smtClean="0"/>
              <a:t>Limphoid</a:t>
            </a:r>
            <a:r>
              <a:rPr lang="it-IT" dirty="0" smtClean="0"/>
              <a:t> </a:t>
            </a:r>
            <a:r>
              <a:rPr lang="it-IT" dirty="0" err="1" smtClean="0"/>
              <a:t>Tissue</a:t>
            </a:r>
            <a:r>
              <a:rPr lang="it-IT" dirty="0" smtClean="0"/>
              <a:t>).</a:t>
            </a:r>
          </a:p>
          <a:p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 err="1" smtClean="0"/>
              <a:t>proteine</a:t>
            </a:r>
            <a:r>
              <a:rPr lang="it-IT" dirty="0" smtClean="0"/>
              <a:t> alimentari </a:t>
            </a:r>
            <a:r>
              <a:rPr lang="it-IT" dirty="0" err="1" smtClean="0"/>
              <a:t>partecipano</a:t>
            </a:r>
            <a:r>
              <a:rPr lang="it-IT" dirty="0" smtClean="0"/>
              <a:t> alla </a:t>
            </a:r>
            <a:r>
              <a:rPr lang="it-IT" dirty="0" err="1" smtClean="0"/>
              <a:t>maturazione</a:t>
            </a:r>
            <a:r>
              <a:rPr lang="it-IT" dirty="0" smtClean="0"/>
              <a:t> del </a:t>
            </a:r>
            <a:r>
              <a:rPr lang="it-IT" dirty="0" err="1" smtClean="0"/>
              <a:t>GALT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2732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0" i="0" dirty="0" err="1" smtClean="0"/>
              <a:t>Menzes</a:t>
            </a:r>
            <a:r>
              <a:rPr lang="it-IT" sz="1600" b="0" i="0" dirty="0" smtClean="0"/>
              <a:t> </a:t>
            </a:r>
            <a:r>
              <a:rPr lang="it-IT" sz="1600" b="0" i="0" dirty="0" err="1" smtClean="0"/>
              <a:t>et</a:t>
            </a:r>
            <a:r>
              <a:rPr lang="it-IT" sz="1600" b="0" i="0" dirty="0" smtClean="0"/>
              <a:t> al., (2006)</a:t>
            </a:r>
            <a:r>
              <a:rPr lang="it-IT" sz="1600" b="0" i="0" dirty="0" err="1" smtClean="0"/>
              <a:t>.IClin.</a:t>
            </a:r>
            <a:r>
              <a:rPr lang="it-IT" sz="1600" b="0" i="0" dirty="0" smtClean="0"/>
              <a:t> </a:t>
            </a:r>
            <a:r>
              <a:rPr lang="it-IT" sz="1600" b="0" i="0" dirty="0" err="1" smtClean="0"/>
              <a:t>Nutr</a:t>
            </a:r>
            <a:r>
              <a:rPr lang="it-IT" sz="1600" b="0" i="0" dirty="0" smtClean="0"/>
              <a:t>. 25, </a:t>
            </a:r>
            <a:r>
              <a:rPr lang="it-IT" sz="1600" b="0" i="0" dirty="0" err="1" smtClean="0"/>
              <a:t>643–652</a:t>
            </a:r>
            <a:r>
              <a:rPr lang="it-IT" sz="1600" b="0" i="0" dirty="0" smtClean="0"/>
              <a:t>.</a:t>
            </a:r>
          </a:p>
          <a:p>
            <a:pPr algn="ctr"/>
            <a:r>
              <a:rPr lang="it-IT" sz="1600" b="0" i="0" dirty="0" err="1" smtClean="0"/>
              <a:t>Alexander</a:t>
            </a:r>
            <a:r>
              <a:rPr lang="it-IT" sz="1600" b="0" i="0" dirty="0" smtClean="0"/>
              <a:t>,Jet </a:t>
            </a:r>
            <a:r>
              <a:rPr lang="it-IT" sz="1600" b="0" i="0" dirty="0" err="1" smtClean="0"/>
              <a:t>al.</a:t>
            </a:r>
            <a:r>
              <a:rPr lang="it-IT" sz="1600" b="0" i="0" dirty="0" smtClean="0"/>
              <a:t> (2005). </a:t>
            </a:r>
            <a:r>
              <a:rPr lang="it-IT" sz="1600" b="0" i="0" dirty="0" err="1" smtClean="0"/>
              <a:t>Immunol.Lett.</a:t>
            </a:r>
            <a:r>
              <a:rPr lang="it-IT" sz="1600" b="0" i="0" dirty="0" smtClean="0"/>
              <a:t> 99, </a:t>
            </a:r>
            <a:r>
              <a:rPr lang="it-IT" sz="1600" b="0" i="0" dirty="0" err="1" smtClean="0"/>
              <a:t>17–23</a:t>
            </a:r>
            <a:r>
              <a:rPr lang="it-IT" sz="1600" b="0" i="0" dirty="0" smtClean="0"/>
              <a:t>. </a:t>
            </a:r>
            <a:endParaRPr lang="it-IT" sz="16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 smtClean="0"/>
              <a:t>Le </a:t>
            </a:r>
            <a:r>
              <a:rPr lang="it-IT" sz="4000" dirty="0" err="1" smtClean="0"/>
              <a:t>intolleranze</a:t>
            </a:r>
            <a:r>
              <a:rPr lang="it-IT" sz="4000" dirty="0" smtClean="0"/>
              <a:t> supposte </a:t>
            </a:r>
            <a:r>
              <a:rPr lang="it-IT" sz="4000" dirty="0" err="1" smtClean="0"/>
              <a:t>o</a:t>
            </a:r>
            <a:r>
              <a:rPr lang="it-IT" sz="4000" dirty="0" smtClean="0"/>
              <a:t> credute </a:t>
            </a:r>
            <a:r>
              <a:rPr lang="it-IT" sz="4000" dirty="0" err="1" smtClean="0"/>
              <a:t>tali</a:t>
            </a:r>
            <a:endParaRPr lang="it-IT" sz="4000" dirty="0" smtClean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Tutte </a:t>
            </a:r>
            <a:r>
              <a:rPr lang="it-IT" dirty="0" err="1" smtClean="0"/>
              <a:t>le</a:t>
            </a:r>
            <a:r>
              <a:rPr lang="it-IT" dirty="0" smtClean="0"/>
              <a:t> altre.</a:t>
            </a:r>
          </a:p>
          <a:p>
            <a:pPr eaLnBrk="1" hangingPunct="1">
              <a:defRPr/>
            </a:pPr>
            <a:r>
              <a:rPr lang="it-IT" dirty="0" smtClean="0"/>
              <a:t>Diagnosticabili solo utilizzando </a:t>
            </a:r>
            <a:r>
              <a:rPr lang="it-IT" dirty="0" err="1" smtClean="0"/>
              <a:t>test</a:t>
            </a:r>
            <a:r>
              <a:rPr lang="it-IT" dirty="0" smtClean="0"/>
              <a:t> o </a:t>
            </a:r>
            <a:r>
              <a:rPr lang="it-IT" dirty="0" err="1" smtClean="0"/>
              <a:t>metodiche</a:t>
            </a:r>
            <a:r>
              <a:rPr lang="it-IT" dirty="0" smtClean="0"/>
              <a:t> che non vengono considerati né attendibili ne veramente diagnostici </a:t>
            </a:r>
            <a:r>
              <a:rPr lang="it-IT" dirty="0" err="1" smtClean="0"/>
              <a:t>dalla</a:t>
            </a:r>
            <a:r>
              <a:rPr lang="it-IT" dirty="0" smtClean="0"/>
              <a:t> scienza (a </a:t>
            </a:r>
            <a:r>
              <a:rPr lang="it-IT" dirty="0" err="1" smtClean="0"/>
              <a:t>seguire</a:t>
            </a:r>
            <a:r>
              <a:rPr lang="it-IT" dirty="0" smtClean="0"/>
              <a:t>). </a:t>
            </a:r>
          </a:p>
          <a:p>
            <a:pPr eaLnBrk="1" hangingPunct="1">
              <a:defRPr/>
            </a:pPr>
            <a:r>
              <a:rPr lang="it-IT" dirty="0" smtClean="0"/>
              <a:t>Definiti </a:t>
            </a:r>
            <a:r>
              <a:rPr lang="it-IT" dirty="0" err="1" smtClean="0"/>
              <a:t>anche</a:t>
            </a:r>
            <a:r>
              <a:rPr lang="it-IT" dirty="0" smtClean="0"/>
              <a:t> come </a:t>
            </a:r>
            <a:r>
              <a:rPr lang="it-IT" dirty="0" err="1" smtClean="0"/>
              <a:t>test</a:t>
            </a:r>
            <a:r>
              <a:rPr lang="it-IT" dirty="0" smtClean="0"/>
              <a:t> inappropriati.</a:t>
            </a:r>
          </a:p>
          <a:p>
            <a:pPr eaLnBrk="1" hangingPunct="1">
              <a:defRPr/>
            </a:pPr>
            <a:r>
              <a:rPr lang="it-IT" dirty="0" smtClean="0"/>
              <a:t>Si </a:t>
            </a:r>
            <a:r>
              <a:rPr lang="it-IT" dirty="0" err="1" smtClean="0"/>
              <a:t>tratta</a:t>
            </a:r>
            <a:r>
              <a:rPr lang="it-IT" dirty="0" smtClean="0"/>
              <a:t> </a:t>
            </a:r>
            <a:r>
              <a:rPr lang="it-IT" dirty="0" smtClean="0"/>
              <a:t>di </a:t>
            </a:r>
            <a:r>
              <a:rPr lang="it-IT" dirty="0" err="1" smtClean="0"/>
              <a:t>metodiche</a:t>
            </a:r>
            <a:r>
              <a:rPr lang="it-IT" dirty="0" smtClean="0"/>
              <a:t> ampiamente </a:t>
            </a:r>
            <a:r>
              <a:rPr lang="it-IT" dirty="0" err="1" smtClean="0"/>
              <a:t>utilizzate</a:t>
            </a:r>
            <a:r>
              <a:rPr lang="it-IT" dirty="0" smtClean="0"/>
              <a:t> da molti operatori del settore (biologi </a:t>
            </a:r>
            <a:r>
              <a:rPr lang="it-IT" dirty="0" err="1" smtClean="0"/>
              <a:t>e</a:t>
            </a:r>
            <a:r>
              <a:rPr lang="it-IT" dirty="0" smtClean="0"/>
              <a:t> medici).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ctr"/>
            <a:r>
              <a:rPr lang="it-IT" dirty="0" err="1" smtClean="0"/>
              <a:t>Leucocyte</a:t>
            </a:r>
            <a:r>
              <a:rPr lang="it-IT" dirty="0" smtClean="0"/>
              <a:t> </a:t>
            </a:r>
            <a:r>
              <a:rPr lang="it-IT" dirty="0" err="1" smtClean="0"/>
              <a:t>cytotoxic</a:t>
            </a:r>
            <a:r>
              <a:rPr lang="it-IT" dirty="0" smtClean="0"/>
              <a:t> test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105400"/>
          </a:xfrm>
        </p:spPr>
        <p:txBody>
          <a:bodyPr/>
          <a:lstStyle/>
          <a:p>
            <a:r>
              <a:rPr lang="it-IT" dirty="0" smtClean="0"/>
              <a:t>Detto </a:t>
            </a:r>
            <a:r>
              <a:rPr lang="it-IT" dirty="0" err="1" smtClean="0"/>
              <a:t>Bryan’</a:t>
            </a:r>
            <a:r>
              <a:rPr lang="it-IT" dirty="0" smtClean="0"/>
              <a:t>s </a:t>
            </a:r>
            <a:r>
              <a:rPr lang="it-IT" dirty="0" err="1" smtClean="0"/>
              <a:t>Test</a:t>
            </a:r>
            <a:r>
              <a:rPr lang="it-IT" dirty="0" smtClean="0"/>
              <a:t> dal </a:t>
            </a:r>
            <a:r>
              <a:rPr lang="it-IT" dirty="0" err="1" smtClean="0"/>
              <a:t>suo</a:t>
            </a:r>
            <a:r>
              <a:rPr lang="it-IT" dirty="0" smtClean="0"/>
              <a:t> scopritore, </a:t>
            </a:r>
            <a:r>
              <a:rPr lang="it-IT" dirty="0" err="1" smtClean="0"/>
              <a:t>osserva</a:t>
            </a:r>
            <a:r>
              <a:rPr lang="it-IT" dirty="0" smtClean="0"/>
              <a:t> la </a:t>
            </a:r>
            <a:r>
              <a:rPr lang="it-IT" dirty="0" err="1" smtClean="0"/>
              <a:t>morfologia</a:t>
            </a:r>
            <a:r>
              <a:rPr lang="it-IT" dirty="0" smtClean="0"/>
              <a:t> di </a:t>
            </a:r>
            <a:r>
              <a:rPr lang="it-IT" dirty="0" err="1" smtClean="0"/>
              <a:t>leucociti</a:t>
            </a:r>
            <a:r>
              <a:rPr lang="it-IT" dirty="0" smtClean="0"/>
              <a:t> in </a:t>
            </a:r>
            <a:r>
              <a:rPr lang="it-IT" dirty="0" err="1" smtClean="0"/>
              <a:t>vitro</a:t>
            </a:r>
            <a:r>
              <a:rPr lang="it-IT" dirty="0" smtClean="0"/>
              <a:t>, </a:t>
            </a:r>
            <a:r>
              <a:rPr lang="it-IT" dirty="0" err="1" smtClean="0"/>
              <a:t>dopo</a:t>
            </a:r>
            <a:r>
              <a:rPr lang="it-IT" dirty="0" smtClean="0"/>
              <a:t> esposizione </a:t>
            </a:r>
            <a:r>
              <a:rPr lang="it-IT" dirty="0" err="1" smtClean="0"/>
              <a:t>a</a:t>
            </a:r>
            <a:r>
              <a:rPr lang="it-IT" dirty="0" smtClean="0"/>
              <a:t> specifici </a:t>
            </a:r>
            <a:r>
              <a:rPr lang="it-IT" dirty="0" err="1" smtClean="0"/>
              <a:t>antigeni</a:t>
            </a:r>
            <a:r>
              <a:rPr lang="it-IT" dirty="0" smtClean="0"/>
              <a:t> (estratti </a:t>
            </a:r>
            <a:r>
              <a:rPr lang="it-IT" dirty="0" err="1" smtClean="0"/>
              <a:t>proteici</a:t>
            </a:r>
            <a:r>
              <a:rPr lang="it-IT" dirty="0" smtClean="0"/>
              <a:t> di </a:t>
            </a:r>
            <a:r>
              <a:rPr lang="it-IT" dirty="0" err="1" smtClean="0"/>
              <a:t>alimenti</a:t>
            </a:r>
            <a:r>
              <a:rPr lang="it-IT" dirty="0" smtClean="0"/>
              <a:t>).</a:t>
            </a:r>
          </a:p>
          <a:p>
            <a:r>
              <a:rPr lang="it-IT" dirty="0" smtClean="0"/>
              <a:t>Utilizzato </a:t>
            </a:r>
            <a:r>
              <a:rPr lang="it-IT" dirty="0" err="1" smtClean="0"/>
              <a:t>in</a:t>
            </a:r>
            <a:r>
              <a:rPr lang="it-IT" dirty="0" smtClean="0"/>
              <a:t> molti </a:t>
            </a:r>
            <a:r>
              <a:rPr lang="it-IT" dirty="0" err="1" smtClean="0"/>
              <a:t>laboratori</a:t>
            </a:r>
            <a:r>
              <a:rPr lang="it-IT" dirty="0" smtClean="0"/>
              <a:t> per </a:t>
            </a:r>
            <a:r>
              <a:rPr lang="it-IT" dirty="0" err="1" smtClean="0"/>
              <a:t>la</a:t>
            </a:r>
            <a:r>
              <a:rPr lang="it-IT" dirty="0" smtClean="0"/>
              <a:t> diagnosi </a:t>
            </a:r>
            <a:r>
              <a:rPr lang="it-IT" dirty="0" err="1" smtClean="0"/>
              <a:t>di</a:t>
            </a:r>
            <a:r>
              <a:rPr lang="it-IT" dirty="0" smtClean="0"/>
              <a:t> intolleranze (</a:t>
            </a:r>
            <a:r>
              <a:rPr lang="it-IT" dirty="0" err="1" smtClean="0"/>
              <a:t>Cytotest</a:t>
            </a:r>
            <a:r>
              <a:rPr lang="it-IT" dirty="0" smtClean="0"/>
              <a:t>, </a:t>
            </a:r>
            <a:r>
              <a:rPr lang="it-IT" dirty="0" err="1" smtClean="0"/>
              <a:t>Leucocytotoxic</a:t>
            </a:r>
            <a:r>
              <a:rPr lang="it-IT" dirty="0" smtClean="0"/>
              <a:t> test, </a:t>
            </a:r>
            <a:r>
              <a:rPr lang="it-IT" dirty="0" err="1" smtClean="0"/>
              <a:t>etc…</a:t>
            </a:r>
            <a:r>
              <a:rPr lang="it-IT" dirty="0" smtClean="0"/>
              <a:t>)</a:t>
            </a:r>
          </a:p>
          <a:p>
            <a:r>
              <a:rPr lang="it-IT" dirty="0" smtClean="0"/>
              <a:t>Si </a:t>
            </a:r>
            <a:r>
              <a:rPr lang="it-IT" dirty="0" err="1" smtClean="0"/>
              <a:t>basa</a:t>
            </a:r>
            <a:r>
              <a:rPr lang="it-IT" dirty="0" smtClean="0"/>
              <a:t> su </a:t>
            </a:r>
            <a:r>
              <a:rPr lang="it-IT" dirty="0" err="1" smtClean="0"/>
              <a:t>vetrini</a:t>
            </a:r>
            <a:r>
              <a:rPr lang="it-IT" dirty="0" smtClean="0"/>
              <a:t> con </a:t>
            </a:r>
            <a:r>
              <a:rPr lang="it-IT" dirty="0" err="1" smtClean="0"/>
              <a:t>adsorbiti</a:t>
            </a:r>
            <a:r>
              <a:rPr lang="it-IT" dirty="0" smtClean="0"/>
              <a:t> estratti </a:t>
            </a:r>
            <a:r>
              <a:rPr lang="it-IT" dirty="0" err="1" smtClean="0"/>
              <a:t>alimentari</a:t>
            </a:r>
            <a:r>
              <a:rPr lang="it-IT" dirty="0" smtClean="0"/>
              <a:t> su </a:t>
            </a:r>
            <a:r>
              <a:rPr lang="it-IT" dirty="0" err="1" smtClean="0"/>
              <a:t>cui</a:t>
            </a:r>
            <a:r>
              <a:rPr lang="it-IT" dirty="0" smtClean="0"/>
              <a:t> vengono </a:t>
            </a:r>
            <a:r>
              <a:rPr lang="it-IT" dirty="0" err="1" smtClean="0"/>
              <a:t>depositati</a:t>
            </a:r>
            <a:r>
              <a:rPr lang="it-IT" dirty="0" smtClean="0"/>
              <a:t> leucociti </a:t>
            </a:r>
            <a:r>
              <a:rPr lang="it-IT" dirty="0" err="1" smtClean="0"/>
              <a:t>del</a:t>
            </a:r>
            <a:r>
              <a:rPr lang="it-IT" dirty="0" smtClean="0"/>
              <a:t> paziente, </a:t>
            </a:r>
            <a:r>
              <a:rPr lang="it-IT" dirty="0" err="1" smtClean="0"/>
              <a:t>estratti</a:t>
            </a:r>
            <a:r>
              <a:rPr lang="it-IT" dirty="0" smtClean="0"/>
              <a:t> in </a:t>
            </a:r>
            <a:r>
              <a:rPr lang="it-IT" dirty="0" err="1" smtClean="0"/>
              <a:t>Ficoll</a:t>
            </a:r>
            <a:r>
              <a:rPr lang="it-IT" dirty="0" smtClean="0"/>
              <a:t> e </a:t>
            </a:r>
            <a:r>
              <a:rPr lang="it-IT" dirty="0" err="1" smtClean="0"/>
              <a:t>diluiti</a:t>
            </a:r>
            <a:r>
              <a:rPr lang="it-IT" dirty="0" smtClean="0"/>
              <a:t> </a:t>
            </a:r>
            <a:r>
              <a:rPr lang="it-IT" b="1" dirty="0" smtClean="0"/>
              <a:t>in </a:t>
            </a:r>
            <a:r>
              <a:rPr lang="it-IT" b="1" dirty="0" err="1" smtClean="0"/>
              <a:t>acqua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89012"/>
            <a:ext cx="4343400" cy="26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0"/>
            <a:ext cx="8229600" cy="1143000"/>
          </a:xfrm>
        </p:spPr>
        <p:txBody>
          <a:bodyPr/>
          <a:lstStyle/>
          <a:p>
            <a:pPr algn="ctr"/>
            <a:r>
              <a:rPr lang="it-IT" sz="3600" dirty="0" err="1" smtClean="0"/>
              <a:t>Cytotest</a:t>
            </a:r>
            <a:r>
              <a:rPr lang="it-IT" sz="3600" dirty="0" smtClean="0"/>
              <a:t>: </a:t>
            </a:r>
            <a:r>
              <a:rPr lang="it-IT" sz="3600" dirty="0" err="1" smtClean="0"/>
              <a:t>i</a:t>
            </a:r>
            <a:r>
              <a:rPr lang="it-IT" sz="3600" dirty="0" smtClean="0"/>
              <a:t> pannelli </a:t>
            </a:r>
            <a:r>
              <a:rPr lang="it-IT" sz="3600" dirty="0" err="1" smtClean="0"/>
              <a:t>d’</a:t>
            </a:r>
            <a:r>
              <a:rPr lang="it-IT" sz="3600" dirty="0" smtClean="0"/>
              <a:t>esame</a:t>
            </a:r>
            <a:endParaRPr lang="it-IT" sz="3600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24081"/>
            <a:ext cx="7543800" cy="547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105400"/>
          </a:xfrm>
        </p:spPr>
        <p:txBody>
          <a:bodyPr/>
          <a:lstStyle/>
          <a:p>
            <a:pPr lvl="0"/>
            <a:r>
              <a:rPr lang="it-IT" dirty="0" smtClean="0"/>
              <a:t>Sangue </a:t>
            </a:r>
            <a:r>
              <a:rPr lang="it-IT" dirty="0" err="1" smtClean="0"/>
              <a:t>venoso</a:t>
            </a:r>
            <a:r>
              <a:rPr lang="it-IT" dirty="0" smtClean="0"/>
              <a:t> prelevato </a:t>
            </a:r>
            <a:r>
              <a:rPr lang="it-IT" dirty="0" err="1" smtClean="0"/>
              <a:t>da</a:t>
            </a:r>
            <a:r>
              <a:rPr lang="it-IT" dirty="0" smtClean="0"/>
              <a:t> meno </a:t>
            </a:r>
            <a:r>
              <a:rPr lang="it-IT" dirty="0" err="1" smtClean="0"/>
              <a:t>di</a:t>
            </a:r>
            <a:r>
              <a:rPr lang="it-IT" dirty="0" smtClean="0"/>
              <a:t> 72 </a:t>
            </a:r>
            <a:r>
              <a:rPr lang="it-IT" dirty="0" err="1" smtClean="0"/>
              <a:t>ore</a:t>
            </a:r>
            <a:r>
              <a:rPr lang="it-IT" dirty="0" smtClean="0"/>
              <a:t>, </a:t>
            </a:r>
            <a:r>
              <a:rPr lang="it-IT" dirty="0" err="1" smtClean="0"/>
              <a:t>in</a:t>
            </a:r>
            <a:r>
              <a:rPr lang="it-IT" dirty="0" smtClean="0"/>
              <a:t> anticoagulante.</a:t>
            </a:r>
          </a:p>
          <a:p>
            <a:pPr lvl="0"/>
            <a:r>
              <a:rPr lang="it-IT" dirty="0" smtClean="0"/>
              <a:t>Estrazione </a:t>
            </a:r>
            <a:r>
              <a:rPr lang="it-IT" dirty="0" err="1" smtClean="0"/>
              <a:t>dei</a:t>
            </a:r>
            <a:r>
              <a:rPr lang="it-IT" dirty="0" smtClean="0"/>
              <a:t> leucociti </a:t>
            </a:r>
            <a:r>
              <a:rPr lang="it-IT" dirty="0" err="1" smtClean="0"/>
              <a:t>in</a:t>
            </a:r>
            <a:r>
              <a:rPr lang="it-IT" dirty="0" smtClean="0"/>
              <a:t> gradiente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err="1" smtClean="0"/>
              <a:t>Ficoll®</a:t>
            </a:r>
            <a:r>
              <a:rPr lang="it-IT" dirty="0" smtClean="0"/>
              <a:t>.</a:t>
            </a:r>
          </a:p>
          <a:p>
            <a:pPr lvl="0"/>
            <a:r>
              <a:rPr lang="it-IT" dirty="0" smtClean="0"/>
              <a:t>Diluizione </a:t>
            </a:r>
            <a:r>
              <a:rPr lang="it-IT" dirty="0" err="1" smtClean="0"/>
              <a:t>dei</a:t>
            </a:r>
            <a:r>
              <a:rPr lang="it-IT" dirty="0" smtClean="0"/>
              <a:t> leucociti </a:t>
            </a:r>
            <a:r>
              <a:rPr lang="it-IT" dirty="0" err="1" smtClean="0"/>
              <a:t>in</a:t>
            </a:r>
            <a:r>
              <a:rPr lang="it-IT" dirty="0" smtClean="0"/>
              <a:t> acqua (stress </a:t>
            </a:r>
            <a:r>
              <a:rPr lang="it-IT" dirty="0" err="1" smtClean="0"/>
              <a:t>osmotico</a:t>
            </a:r>
            <a:r>
              <a:rPr lang="it-IT" dirty="0" smtClean="0"/>
              <a:t> forte)</a:t>
            </a:r>
          </a:p>
          <a:p>
            <a:pPr lvl="0"/>
            <a:r>
              <a:rPr lang="it-IT" dirty="0" smtClean="0"/>
              <a:t>Depositare </a:t>
            </a:r>
            <a:r>
              <a:rPr lang="it-IT" dirty="0" err="1" smtClean="0"/>
              <a:t>aliquote</a:t>
            </a:r>
            <a:r>
              <a:rPr lang="it-IT" dirty="0" smtClean="0"/>
              <a:t> di </a:t>
            </a:r>
            <a:r>
              <a:rPr lang="it-IT" dirty="0" err="1" smtClean="0"/>
              <a:t>leucociti</a:t>
            </a:r>
            <a:r>
              <a:rPr lang="it-IT" dirty="0" smtClean="0"/>
              <a:t> sui </a:t>
            </a:r>
            <a:r>
              <a:rPr lang="it-IT" dirty="0" err="1" smtClean="0"/>
              <a:t>vetrini</a:t>
            </a:r>
            <a:r>
              <a:rPr lang="it-IT" dirty="0" smtClean="0"/>
              <a:t> con </a:t>
            </a:r>
            <a:r>
              <a:rPr lang="it-IT" dirty="0" err="1" smtClean="0"/>
              <a:t>adsorbiti</a:t>
            </a:r>
            <a:r>
              <a:rPr lang="it-IT" dirty="0" smtClean="0"/>
              <a:t> gli </a:t>
            </a:r>
            <a:r>
              <a:rPr lang="it-IT" dirty="0" err="1" smtClean="0"/>
              <a:t>antigeni</a:t>
            </a:r>
            <a:r>
              <a:rPr lang="it-IT" dirty="0" smtClean="0"/>
              <a:t>;</a:t>
            </a:r>
          </a:p>
          <a:p>
            <a:pPr lvl="0"/>
            <a:r>
              <a:rPr lang="it-IT" dirty="0" smtClean="0"/>
              <a:t>Valutazione </a:t>
            </a:r>
            <a:r>
              <a:rPr lang="it-IT" dirty="0" err="1" smtClean="0"/>
              <a:t>al</a:t>
            </a:r>
            <a:r>
              <a:rPr lang="it-IT" dirty="0" smtClean="0"/>
              <a:t> microscopio </a:t>
            </a:r>
            <a:r>
              <a:rPr lang="it-IT" dirty="0" err="1" smtClean="0"/>
              <a:t>del</a:t>
            </a:r>
            <a:r>
              <a:rPr lang="it-IT" dirty="0" smtClean="0"/>
              <a:t> grado di rottura </a:t>
            </a:r>
            <a:r>
              <a:rPr lang="it-IT" dirty="0" err="1" smtClean="0"/>
              <a:t>della</a:t>
            </a:r>
            <a:r>
              <a:rPr lang="it-IT" dirty="0" smtClean="0"/>
              <a:t> membrana </a:t>
            </a:r>
            <a:r>
              <a:rPr lang="it-IT" dirty="0" err="1" smtClean="0"/>
              <a:t>leucocitaria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pPr algn="ctr"/>
            <a:r>
              <a:rPr lang="it-IT" sz="3600" dirty="0" err="1" smtClean="0"/>
              <a:t>Cytotest</a:t>
            </a:r>
            <a:r>
              <a:rPr lang="it-IT" sz="3600" dirty="0" smtClean="0"/>
              <a:t>: </a:t>
            </a:r>
            <a:r>
              <a:rPr lang="it-IT" sz="3600" dirty="0" err="1" smtClean="0"/>
              <a:t>il</a:t>
            </a:r>
            <a:r>
              <a:rPr lang="it-IT" sz="3600" dirty="0" smtClean="0"/>
              <a:t> metodo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8229600" cy="1143000"/>
          </a:xfrm>
        </p:spPr>
        <p:txBody>
          <a:bodyPr/>
          <a:lstStyle/>
          <a:p>
            <a:pPr algn="ctr"/>
            <a:r>
              <a:rPr lang="it-IT" sz="3600" dirty="0" err="1" smtClean="0"/>
              <a:t>Cytotest</a:t>
            </a:r>
            <a:r>
              <a:rPr lang="it-IT" sz="3600" dirty="0" smtClean="0"/>
              <a:t>: </a:t>
            </a:r>
            <a:r>
              <a:rPr lang="it-IT" sz="3600" dirty="0" err="1" smtClean="0"/>
              <a:t>i</a:t>
            </a:r>
            <a:r>
              <a:rPr lang="it-IT" sz="3600" dirty="0" smtClean="0"/>
              <a:t> risultati</a:t>
            </a:r>
            <a:endParaRPr lang="it-IT" sz="3600" dirty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 cstate="print"/>
          <a:srcRect l="7652" t="34705" r="39278" b="35631"/>
          <a:stretch>
            <a:fillRect/>
          </a:stretch>
        </p:blipFill>
        <p:spPr bwMode="auto">
          <a:xfrm>
            <a:off x="5257800" y="762000"/>
            <a:ext cx="3352800" cy="2628900"/>
          </a:xfrm>
          <a:prstGeom prst="rect">
            <a:avLst/>
          </a:prstGeom>
          <a:noFill/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105400" y="3276600"/>
            <a:ext cx="403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Grado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intolleranza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12" name="Group 11"/>
          <p:cNvGrpSpPr/>
          <p:nvPr/>
        </p:nvGrpSpPr>
        <p:grpSpPr>
          <a:xfrm>
            <a:off x="409575" y="838200"/>
            <a:ext cx="3171825" cy="2715399"/>
            <a:chOff x="0" y="457200"/>
            <a:chExt cx="3171825" cy="2715399"/>
          </a:xfrm>
        </p:grpSpPr>
        <p:pic>
          <p:nvPicPr>
            <p:cNvPr id="7475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47389" b="69525"/>
            <a:stretch>
              <a:fillRect/>
            </a:stretch>
          </p:blipFill>
          <p:spPr bwMode="auto">
            <a:xfrm>
              <a:off x="0" y="457200"/>
              <a:ext cx="3171825" cy="2667000"/>
            </a:xfrm>
            <a:prstGeom prst="rect">
              <a:avLst/>
            </a:prstGeom>
            <a:noFill/>
          </p:spPr>
        </p:pic>
        <p:sp>
          <p:nvSpPr>
            <p:cNvPr id="74760" name="Rectangle 8"/>
            <p:cNvSpPr>
              <a:spLocks noChangeArrowheads="1"/>
            </p:cNvSpPr>
            <p:nvPr/>
          </p:nvSpPr>
          <p:spPr bwMode="auto">
            <a:xfrm>
              <a:off x="533400" y="2895600"/>
              <a:ext cx="1795683" cy="2769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Grado </a:t>
              </a:r>
              <a:r>
                <a:rPr kumimoji="0" lang="it-IT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di</a:t>
              </a:r>
              <a:r>
                <a:rPr kumimoji="0" lang="it-IT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it-IT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inolleranza</a:t>
              </a:r>
              <a:r>
                <a:rPr kumimoji="0" lang="it-IT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0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381000" y="6248400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Grado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intolleranza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410200" y="6400800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Grado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</a:t>
            </a:r>
            <a:r>
              <a:rPr kumimoji="0" lang="it-IT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intolleranza </a:t>
            </a:r>
            <a:r>
              <a:rPr kumimoji="0" lang="it-IT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4762" name="Picture 10" descr="http://www.antigenia.it/public/images/Immagine01Ridotta.jpg"/>
          <p:cNvPicPr>
            <a:picLocks noChangeAspect="1" noChangeArrowheads="1"/>
          </p:cNvPicPr>
          <p:nvPr/>
        </p:nvPicPr>
        <p:blipFill>
          <a:blip r:embed="rId3" r:link="rId4" cstate="print">
            <a:lum bright="-9000" contrast="24000"/>
          </a:blip>
          <a:srcRect r="12051"/>
          <a:stretch>
            <a:fillRect/>
          </a:stretch>
        </p:blipFill>
        <p:spPr bwMode="auto">
          <a:xfrm>
            <a:off x="533400" y="4114800"/>
            <a:ext cx="2895599" cy="209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3" name="Picture 11" descr="Immagine00Ridotta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5562600" y="4267200"/>
            <a:ext cx="28956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/>
              <a:t>Pronti </a:t>
            </a:r>
            <a:r>
              <a:rPr lang="it-IT" dirty="0" err="1" smtClean="0"/>
              <a:t>alla</a:t>
            </a:r>
            <a:r>
              <a:rPr lang="it-IT" dirty="0" smtClean="0"/>
              <a:t> diagnosi???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81200"/>
            <a:ext cx="6400800" cy="456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67000" y="1600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Che </a:t>
            </a:r>
            <a:r>
              <a:rPr lang="it-IT" dirty="0" err="1" smtClean="0"/>
              <a:t>grado</a:t>
            </a:r>
            <a:r>
              <a:rPr lang="it-IT" dirty="0" smtClean="0"/>
              <a:t>  di </a:t>
            </a:r>
            <a:r>
              <a:rPr lang="it-IT" dirty="0" err="1" smtClean="0"/>
              <a:t>intolleranza</a:t>
            </a:r>
            <a:r>
              <a:rPr lang="it-IT" dirty="0" smtClean="0"/>
              <a:t> è 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4343400" cy="1143000"/>
          </a:xfrm>
        </p:spPr>
        <p:txBody>
          <a:bodyPr/>
          <a:lstStyle/>
          <a:p>
            <a:pPr algn="ctr"/>
            <a:r>
              <a:rPr lang="it-IT" sz="3600" dirty="0" err="1" smtClean="0"/>
              <a:t>Cytotest</a:t>
            </a:r>
            <a:r>
              <a:rPr lang="it-IT" sz="3600" dirty="0" smtClean="0"/>
              <a:t>: </a:t>
            </a:r>
            <a:r>
              <a:rPr lang="it-IT" sz="3600" dirty="0" err="1" smtClean="0"/>
              <a:t>l’</a:t>
            </a:r>
            <a:r>
              <a:rPr lang="it-IT" sz="3600" dirty="0" smtClean="0"/>
              <a:t>unico </a:t>
            </a:r>
            <a:r>
              <a:rPr lang="it-IT" sz="3600" dirty="0" err="1" smtClean="0"/>
              <a:t>studio</a:t>
            </a:r>
            <a:r>
              <a:rPr lang="it-IT" sz="3600" dirty="0" smtClean="0"/>
              <a:t> pubblicato (senza </a:t>
            </a:r>
            <a:r>
              <a:rPr lang="it-IT" sz="3600" dirty="0" err="1" smtClean="0"/>
              <a:t>peer</a:t>
            </a:r>
            <a:r>
              <a:rPr lang="it-IT" sz="3600" dirty="0" smtClean="0"/>
              <a:t> </a:t>
            </a:r>
            <a:r>
              <a:rPr lang="it-IT" sz="3600" dirty="0" err="1" smtClean="0"/>
              <a:t>review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4419600" cy="2438400"/>
          </a:xfrm>
        </p:spPr>
        <p:txBody>
          <a:bodyPr/>
          <a:lstStyle/>
          <a:p>
            <a:r>
              <a:rPr lang="it-IT" dirty="0" smtClean="0"/>
              <a:t>16 </a:t>
            </a:r>
            <a:r>
              <a:rPr lang="it-IT" dirty="0" err="1" smtClean="0"/>
              <a:t>pazienti</a:t>
            </a:r>
            <a:r>
              <a:rPr lang="it-IT" dirty="0" smtClean="0"/>
              <a:t> GERD</a:t>
            </a:r>
          </a:p>
          <a:p>
            <a:r>
              <a:rPr lang="it-IT" dirty="0" smtClean="0"/>
              <a:t>7 </a:t>
            </a:r>
            <a:r>
              <a:rPr lang="it-IT" dirty="0" err="1" smtClean="0"/>
              <a:t>sani</a:t>
            </a:r>
            <a:endParaRPr lang="it-IT" dirty="0" smtClean="0"/>
          </a:p>
          <a:p>
            <a:r>
              <a:rPr lang="it-IT" dirty="0" err="1" smtClean="0"/>
              <a:t>Cytotest</a:t>
            </a:r>
            <a:r>
              <a:rPr lang="it-IT" dirty="0" smtClean="0"/>
              <a:t> </a:t>
            </a:r>
            <a:r>
              <a:rPr lang="it-IT" dirty="0" err="1" smtClean="0"/>
              <a:t>Allergoline</a:t>
            </a:r>
            <a:r>
              <a:rPr lang="it-IT" dirty="0" smtClean="0"/>
              <a:t> </a:t>
            </a:r>
            <a:r>
              <a:rPr lang="it-IT" dirty="0" err="1" smtClean="0"/>
              <a:t>Biotech</a:t>
            </a:r>
            <a:r>
              <a:rPr lang="it-IT" dirty="0" smtClean="0"/>
              <a:t> &amp; </a:t>
            </a:r>
            <a:r>
              <a:rPr lang="it-IT" dirty="0" err="1" smtClean="0"/>
              <a:t>Research</a:t>
            </a:r>
            <a:r>
              <a:rPr lang="it-IT" dirty="0" smtClean="0"/>
              <a:t>, </a:t>
            </a:r>
            <a:r>
              <a:rPr lang="it-IT" dirty="0" err="1" smtClean="0"/>
              <a:t>Modena</a:t>
            </a:r>
            <a:endParaRPr lang="it-IT" dirty="0" smtClean="0"/>
          </a:p>
          <a:p>
            <a:r>
              <a:rPr lang="it-IT" dirty="0" smtClean="0"/>
              <a:t>Pannello </a:t>
            </a:r>
            <a:r>
              <a:rPr lang="it-IT" dirty="0" err="1" smtClean="0"/>
              <a:t>da</a:t>
            </a:r>
            <a:r>
              <a:rPr lang="it-IT" dirty="0" smtClean="0"/>
              <a:t> 60 </a:t>
            </a:r>
            <a:r>
              <a:rPr lang="it-IT" dirty="0" err="1" smtClean="0"/>
              <a:t>alimenti</a:t>
            </a:r>
            <a:endParaRPr lang="it-IT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4876800"/>
            <a:ext cx="441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sz="1400" i="0" dirty="0" smtClean="0"/>
              <a:t>A </a:t>
            </a:r>
            <a:r>
              <a:rPr lang="it-IT" sz="1400" i="0" dirty="0" err="1" smtClean="0"/>
              <a:t>Possible</a:t>
            </a:r>
            <a:r>
              <a:rPr lang="it-IT" sz="1400" i="0" dirty="0" smtClean="0"/>
              <a:t> </a:t>
            </a:r>
            <a:r>
              <a:rPr lang="it-IT" sz="1400" i="0" dirty="0" err="1" smtClean="0"/>
              <a:t>Role</a:t>
            </a:r>
            <a:r>
              <a:rPr lang="it-IT" sz="1400" i="0" dirty="0" smtClean="0"/>
              <a:t> of </a:t>
            </a:r>
            <a:r>
              <a:rPr lang="it-IT" sz="1400" i="0" dirty="0" err="1" smtClean="0"/>
              <a:t>Food</a:t>
            </a:r>
            <a:r>
              <a:rPr lang="it-IT" sz="1400" i="0" dirty="0" smtClean="0"/>
              <a:t> </a:t>
            </a:r>
            <a:r>
              <a:rPr lang="it-IT" sz="1400" i="0" dirty="0" err="1" smtClean="0"/>
              <a:t>Intolerance</a:t>
            </a:r>
            <a:r>
              <a:rPr lang="it-IT" sz="1400" i="0" dirty="0" smtClean="0"/>
              <a:t> in </a:t>
            </a:r>
            <a:r>
              <a:rPr lang="it-IT" sz="1400" i="0" dirty="0" err="1" smtClean="0"/>
              <a:t>the</a:t>
            </a:r>
            <a:r>
              <a:rPr lang="it-IT" sz="1400" i="0" dirty="0" smtClean="0"/>
              <a:t> </a:t>
            </a:r>
            <a:r>
              <a:rPr lang="it-IT" sz="1400" i="0" dirty="0" err="1" smtClean="0"/>
              <a:t>Pathogenesis</a:t>
            </a:r>
            <a:r>
              <a:rPr lang="it-IT" sz="1400" i="0" dirty="0" smtClean="0"/>
              <a:t> of </a:t>
            </a:r>
            <a:r>
              <a:rPr lang="it-IT" sz="1400" i="0" dirty="0" err="1" smtClean="0"/>
              <a:t>Gastroesophageal</a:t>
            </a:r>
            <a:r>
              <a:rPr lang="it-IT" sz="1400" i="0" dirty="0" smtClean="0"/>
              <a:t> </a:t>
            </a:r>
            <a:r>
              <a:rPr lang="it-IT" sz="1400" i="0" dirty="0" err="1" smtClean="0"/>
              <a:t>Refl</a:t>
            </a:r>
            <a:r>
              <a:rPr lang="it-IT" sz="1400" i="0" dirty="0" smtClean="0"/>
              <a:t> </a:t>
            </a:r>
            <a:r>
              <a:rPr lang="it-IT" sz="1400" i="0" dirty="0" err="1" smtClean="0"/>
              <a:t>ux</a:t>
            </a:r>
            <a:r>
              <a:rPr lang="it-IT" sz="1400" i="0" dirty="0" smtClean="0"/>
              <a:t> </a:t>
            </a:r>
            <a:r>
              <a:rPr lang="it-IT" sz="1400" i="0" dirty="0" err="1" smtClean="0"/>
              <a:t>Disease</a:t>
            </a:r>
            <a:endParaRPr lang="it-IT" sz="1400" i="0" dirty="0" smtClean="0"/>
          </a:p>
          <a:p>
            <a:r>
              <a:rPr lang="it-IT" sz="1400" dirty="0" smtClean="0"/>
              <a:t>Michele </a:t>
            </a:r>
            <a:r>
              <a:rPr lang="it-IT" sz="1400" dirty="0" err="1" smtClean="0"/>
              <a:t>Caselli</a:t>
            </a:r>
            <a:r>
              <a:rPr lang="it-IT" sz="1400" dirty="0" smtClean="0"/>
              <a:t> , </a:t>
            </a:r>
            <a:r>
              <a:rPr lang="it-IT" sz="1400" dirty="0" err="1" smtClean="0"/>
              <a:t>Elena</a:t>
            </a:r>
            <a:r>
              <a:rPr lang="it-IT" sz="1400" dirty="0" smtClean="0"/>
              <a:t> </a:t>
            </a:r>
            <a:r>
              <a:rPr lang="it-IT" sz="1400" dirty="0" err="1" smtClean="0"/>
              <a:t>Zeni</a:t>
            </a:r>
            <a:r>
              <a:rPr lang="it-IT" sz="1400" dirty="0" smtClean="0"/>
              <a:t> , </a:t>
            </a:r>
            <a:r>
              <a:rPr lang="it-IT" sz="1400" dirty="0" err="1" smtClean="0"/>
              <a:t>Natalina</a:t>
            </a:r>
            <a:r>
              <a:rPr lang="it-IT" sz="1400" dirty="0" smtClean="0"/>
              <a:t> Lo </a:t>
            </a:r>
            <a:r>
              <a:rPr lang="it-IT" sz="1400" dirty="0" err="1" smtClean="0"/>
              <a:t>Cascio</a:t>
            </a:r>
            <a:r>
              <a:rPr lang="it-IT" sz="1400" dirty="0" smtClean="0"/>
              <a:t>, </a:t>
            </a:r>
            <a:r>
              <a:rPr lang="it-IT" sz="1400" dirty="0" err="1" smtClean="0"/>
              <a:t>Vittorio</a:t>
            </a:r>
            <a:r>
              <a:rPr lang="it-IT" sz="1400" dirty="0" smtClean="0"/>
              <a:t> </a:t>
            </a:r>
            <a:r>
              <a:rPr lang="it-IT" sz="1400" dirty="0" err="1" smtClean="0"/>
              <a:t>Alvisi</a:t>
            </a:r>
            <a:r>
              <a:rPr lang="it-IT" sz="1400" dirty="0" smtClean="0"/>
              <a:t> and </a:t>
            </a:r>
            <a:r>
              <a:rPr lang="it-IT" sz="1400" dirty="0" err="1" smtClean="0"/>
              <a:t>Vincenzo</a:t>
            </a:r>
            <a:r>
              <a:rPr lang="it-IT" sz="1400" dirty="0" smtClean="0"/>
              <a:t> </a:t>
            </a:r>
            <a:r>
              <a:rPr lang="it-IT" sz="1400" dirty="0" err="1" smtClean="0"/>
              <a:t>Stanghellini</a:t>
            </a:r>
            <a:r>
              <a:rPr lang="it-IT" sz="1400" dirty="0" smtClean="0"/>
              <a:t>. </a:t>
            </a:r>
            <a:r>
              <a:rPr lang="it-IT" sz="1400" dirty="0" err="1" smtClean="0"/>
              <a:t>Am</a:t>
            </a:r>
            <a:r>
              <a:rPr lang="it-IT" sz="1400" dirty="0" smtClean="0"/>
              <a:t> J </a:t>
            </a:r>
            <a:r>
              <a:rPr lang="it-IT" sz="1400" dirty="0" err="1" smtClean="0"/>
              <a:t>Gastroenterol</a:t>
            </a:r>
            <a:r>
              <a:rPr lang="it-IT" sz="1400" dirty="0" smtClean="0"/>
              <a:t>. 2009 </a:t>
            </a:r>
            <a:r>
              <a:rPr lang="it-IT" sz="1400" dirty="0" err="1" smtClean="0"/>
              <a:t>104</a:t>
            </a:r>
            <a:r>
              <a:rPr lang="it-IT" sz="1400" dirty="0" smtClean="0"/>
              <a:t>(8):2115-7. </a:t>
            </a:r>
            <a:r>
              <a:rPr lang="it-IT" sz="1400" dirty="0" err="1" smtClean="0"/>
              <a:t>Letter</a:t>
            </a:r>
            <a:r>
              <a:rPr lang="it-IT" sz="1400" dirty="0" smtClean="0"/>
              <a:t> </a:t>
            </a:r>
            <a:r>
              <a:rPr lang="it-IT" sz="1400" dirty="0" err="1" smtClean="0"/>
              <a:t>to</a:t>
            </a:r>
            <a:r>
              <a:rPr lang="it-IT" sz="1400" dirty="0" smtClean="0"/>
              <a:t> the </a:t>
            </a:r>
            <a:r>
              <a:rPr lang="it-IT" sz="1400" dirty="0" err="1" smtClean="0"/>
              <a:t>Editor</a:t>
            </a:r>
            <a:r>
              <a:rPr lang="it-IT" sz="1400" dirty="0" smtClean="0"/>
              <a:t>.</a:t>
            </a:r>
            <a:endParaRPr kumimoji="0" lang="it-IT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-31000" contrast="32000"/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4000" dirty="0" err="1" smtClean="0"/>
              <a:t>Ragioniamoci…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41837"/>
          </a:xfrm>
        </p:spPr>
        <p:txBody>
          <a:bodyPr/>
          <a:lstStyle/>
          <a:p>
            <a:r>
              <a:rPr lang="it-IT" dirty="0" smtClean="0"/>
              <a:t>Le </a:t>
            </a:r>
            <a:r>
              <a:rPr lang="it-IT" dirty="0" err="1" smtClean="0"/>
              <a:t>intolleranze</a:t>
            </a:r>
            <a:r>
              <a:rPr lang="it-IT" dirty="0" smtClean="0"/>
              <a:t> multiple </a:t>
            </a:r>
            <a:r>
              <a:rPr lang="it-IT" dirty="0" err="1" smtClean="0"/>
              <a:t>sono</a:t>
            </a:r>
            <a:r>
              <a:rPr lang="it-IT" dirty="0" smtClean="0"/>
              <a:t> più </a:t>
            </a:r>
            <a:r>
              <a:rPr lang="it-IT" dirty="0" err="1" smtClean="0"/>
              <a:t>che</a:t>
            </a:r>
            <a:r>
              <a:rPr lang="it-IT" dirty="0" smtClean="0"/>
              <a:t> probabili </a:t>
            </a:r>
            <a:r>
              <a:rPr lang="it-IT" dirty="0" err="1" smtClean="0"/>
              <a:t>col</a:t>
            </a:r>
            <a:r>
              <a:rPr lang="it-IT" dirty="0" smtClean="0"/>
              <a:t> </a:t>
            </a:r>
            <a:r>
              <a:rPr lang="it-IT" dirty="0" err="1" smtClean="0"/>
              <a:t>cytotest</a:t>
            </a:r>
            <a:r>
              <a:rPr lang="it-IT" dirty="0" smtClean="0"/>
              <a:t>, all’aumentare </a:t>
            </a:r>
            <a:r>
              <a:rPr lang="it-IT" dirty="0" err="1" smtClean="0"/>
              <a:t>del</a:t>
            </a:r>
            <a:r>
              <a:rPr lang="it-IT" dirty="0" smtClean="0"/>
              <a:t> numero </a:t>
            </a:r>
            <a:r>
              <a:rPr lang="it-IT" dirty="0" err="1" smtClean="0"/>
              <a:t>di</a:t>
            </a:r>
            <a:r>
              <a:rPr lang="it-IT" dirty="0" smtClean="0"/>
              <a:t> alimenti </a:t>
            </a:r>
            <a:r>
              <a:rPr lang="it-IT" dirty="0" err="1" smtClean="0"/>
              <a:t>testati</a:t>
            </a:r>
            <a:endParaRPr lang="it-IT" dirty="0" smtClean="0"/>
          </a:p>
          <a:p>
            <a:r>
              <a:rPr lang="it-IT" dirty="0" smtClean="0"/>
              <a:t>L’interpretazione è fortemente </a:t>
            </a:r>
            <a:r>
              <a:rPr lang="it-IT" dirty="0" err="1" smtClean="0"/>
              <a:t>soggettiva…</a:t>
            </a:r>
            <a:endParaRPr lang="it-IT" dirty="0" smtClean="0"/>
          </a:p>
          <a:p>
            <a:r>
              <a:rPr lang="it-IT" dirty="0" smtClean="0"/>
              <a:t>Quale </a:t>
            </a:r>
            <a:r>
              <a:rPr lang="it-IT" dirty="0" err="1" smtClean="0"/>
              <a:t>dieta</a:t>
            </a:r>
            <a:r>
              <a:rPr lang="it-IT" dirty="0" smtClean="0"/>
              <a:t> ne </a:t>
            </a:r>
            <a:r>
              <a:rPr lang="it-IT" dirty="0" err="1" smtClean="0"/>
              <a:t>esce</a:t>
            </a:r>
            <a:r>
              <a:rPr lang="it-IT" dirty="0" smtClean="0"/>
              <a:t>???</a:t>
            </a:r>
            <a:endParaRPr lang="it-IT" dirty="0" smtClean="0"/>
          </a:p>
        </p:txBody>
      </p:sp>
      <p:pic>
        <p:nvPicPr>
          <p:cNvPr id="24578" name="Picture 2" descr="http://static.it.groupon-content.net/33/70/1314349827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429000"/>
            <a:ext cx="51435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DRIA</a:t>
            </a:r>
            <a:r>
              <a:rPr lang="it-IT" dirty="0" smtClean="0"/>
              <a:t> test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7"/>
          </a:xfrm>
        </p:spPr>
        <p:txBody>
          <a:bodyPr/>
          <a:lstStyle/>
          <a:p>
            <a:r>
              <a:rPr lang="it-IT" dirty="0" smtClean="0"/>
              <a:t>Si </a:t>
            </a:r>
            <a:r>
              <a:rPr lang="it-IT" dirty="0" err="1" smtClean="0"/>
              <a:t>basa</a:t>
            </a:r>
            <a:r>
              <a:rPr lang="it-IT" dirty="0" smtClean="0"/>
              <a:t> sull’assunto </a:t>
            </a:r>
            <a:r>
              <a:rPr lang="it-IT" dirty="0" err="1" smtClean="0"/>
              <a:t>indimostrato</a:t>
            </a:r>
            <a:r>
              <a:rPr lang="it-IT" dirty="0" smtClean="0"/>
              <a:t> che </a:t>
            </a:r>
            <a:r>
              <a:rPr lang="it-IT" dirty="0" err="1" smtClean="0"/>
              <a:t>disfunzioni</a:t>
            </a:r>
            <a:r>
              <a:rPr lang="it-IT" dirty="0" smtClean="0"/>
              <a:t> di </a:t>
            </a:r>
            <a:r>
              <a:rPr lang="it-IT" dirty="0" err="1" smtClean="0"/>
              <a:t>organo</a:t>
            </a:r>
            <a:r>
              <a:rPr lang="it-IT" dirty="0" smtClean="0"/>
              <a:t> causate </a:t>
            </a:r>
            <a:r>
              <a:rPr lang="it-IT" dirty="0" err="1" smtClean="0"/>
              <a:t>dalla</a:t>
            </a:r>
            <a:r>
              <a:rPr lang="it-IT" dirty="0" smtClean="0"/>
              <a:t> sostanza responsabile  di </a:t>
            </a:r>
            <a:r>
              <a:rPr lang="it-IT" dirty="0" err="1" smtClean="0"/>
              <a:t>intolleranza-</a:t>
            </a:r>
            <a:r>
              <a:rPr lang="it-IT" dirty="0" smtClean="0"/>
              <a:t> posta </a:t>
            </a:r>
            <a:r>
              <a:rPr lang="it-IT" dirty="0" err="1" smtClean="0"/>
              <a:t>a</a:t>
            </a:r>
            <a:r>
              <a:rPr lang="it-IT" dirty="0" smtClean="0"/>
              <a:t> contatto </a:t>
            </a:r>
            <a:r>
              <a:rPr lang="it-IT" dirty="0" err="1" smtClean="0"/>
              <a:t>della</a:t>
            </a:r>
            <a:r>
              <a:rPr lang="it-IT" dirty="0" smtClean="0"/>
              <a:t> mucosa </a:t>
            </a:r>
            <a:r>
              <a:rPr lang="it-IT" dirty="0" err="1" smtClean="0"/>
              <a:t>nasale</a:t>
            </a:r>
            <a:r>
              <a:rPr lang="it-IT" dirty="0" smtClean="0"/>
              <a:t> o </a:t>
            </a:r>
            <a:r>
              <a:rPr lang="it-IT" dirty="0" err="1" smtClean="0"/>
              <a:t>sublinguale-</a:t>
            </a:r>
            <a:r>
              <a:rPr lang="it-IT" dirty="0" smtClean="0"/>
              <a:t> determini </a:t>
            </a:r>
            <a:r>
              <a:rPr lang="it-IT" dirty="0" err="1" smtClean="0"/>
              <a:t>una</a:t>
            </a:r>
            <a:r>
              <a:rPr lang="it-IT" dirty="0" smtClean="0"/>
              <a:t> diminuzione </a:t>
            </a:r>
            <a:r>
              <a:rPr lang="it-IT" dirty="0" err="1" smtClean="0"/>
              <a:t>della</a:t>
            </a:r>
            <a:r>
              <a:rPr lang="it-IT" dirty="0" smtClean="0"/>
              <a:t> forza </a:t>
            </a:r>
            <a:r>
              <a:rPr lang="it-IT" dirty="0" err="1" smtClean="0"/>
              <a:t>muscolare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Il </a:t>
            </a:r>
            <a:r>
              <a:rPr lang="it-IT" dirty="0" err="1" smtClean="0"/>
              <a:t>test</a:t>
            </a:r>
            <a:r>
              <a:rPr lang="it-IT" dirty="0" smtClean="0"/>
              <a:t> DRIA </a:t>
            </a:r>
            <a:r>
              <a:rPr lang="it-IT" dirty="0" err="1" smtClean="0"/>
              <a:t>viene</a:t>
            </a:r>
            <a:r>
              <a:rPr lang="it-IT" dirty="0" smtClean="0"/>
              <a:t> solitamente </a:t>
            </a:r>
            <a:r>
              <a:rPr lang="it-IT" dirty="0" err="1" smtClean="0"/>
              <a:t>effettuato</a:t>
            </a:r>
            <a:r>
              <a:rPr lang="it-IT" dirty="0" smtClean="0"/>
              <a:t> utilizzando tester </a:t>
            </a:r>
            <a:r>
              <a:rPr lang="it-IT" dirty="0" err="1" smtClean="0"/>
              <a:t>dinamometrici</a:t>
            </a:r>
            <a:r>
              <a:rPr lang="it-IT" dirty="0" smtClean="0"/>
              <a:t> di </a:t>
            </a:r>
            <a:r>
              <a:rPr lang="it-IT" dirty="0" err="1" smtClean="0"/>
              <a:t>tipo</a:t>
            </a:r>
            <a:r>
              <a:rPr lang="it-IT" dirty="0" smtClean="0"/>
              <a:t> </a:t>
            </a:r>
            <a:r>
              <a:rPr lang="it-IT" dirty="0" err="1" smtClean="0"/>
              <a:t>Driaton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Il </a:t>
            </a:r>
            <a:r>
              <a:rPr lang="it-IT" dirty="0" err="1" smtClean="0"/>
              <a:t>paziente</a:t>
            </a:r>
            <a:r>
              <a:rPr lang="it-IT" dirty="0" smtClean="0"/>
              <a:t>, </a:t>
            </a:r>
            <a:r>
              <a:rPr lang="it-IT" dirty="0" err="1" smtClean="0"/>
              <a:t>per</a:t>
            </a:r>
            <a:r>
              <a:rPr lang="it-IT" dirty="0" smtClean="0"/>
              <a:t> mezzo </a:t>
            </a:r>
            <a:r>
              <a:rPr lang="it-IT" dirty="0" err="1" smtClean="0"/>
              <a:t>di</a:t>
            </a:r>
            <a:r>
              <a:rPr lang="it-IT" dirty="0" smtClean="0"/>
              <a:t> una </a:t>
            </a:r>
            <a:r>
              <a:rPr lang="it-IT" dirty="0" err="1" smtClean="0"/>
              <a:t>cinghia</a:t>
            </a:r>
            <a:r>
              <a:rPr lang="it-IT" dirty="0" smtClean="0"/>
              <a:t> fissata </a:t>
            </a:r>
            <a:r>
              <a:rPr lang="it-IT" dirty="0" err="1" smtClean="0"/>
              <a:t>a</a:t>
            </a:r>
            <a:r>
              <a:rPr lang="it-IT" dirty="0" smtClean="0"/>
              <a:t> una </a:t>
            </a:r>
            <a:r>
              <a:rPr lang="it-IT" dirty="0" err="1" smtClean="0"/>
              <a:t>caviglia</a:t>
            </a:r>
            <a:r>
              <a:rPr lang="it-IT" dirty="0" smtClean="0"/>
              <a:t>, </a:t>
            </a:r>
            <a:r>
              <a:rPr lang="it-IT" dirty="0" err="1" smtClean="0"/>
              <a:t>esercita</a:t>
            </a:r>
            <a:r>
              <a:rPr lang="it-IT" dirty="0" smtClean="0"/>
              <a:t> una </a:t>
            </a:r>
            <a:r>
              <a:rPr lang="it-IT" dirty="0" err="1" smtClean="0"/>
              <a:t>trazione</a:t>
            </a:r>
            <a:r>
              <a:rPr lang="it-IT" dirty="0" smtClean="0"/>
              <a:t> su </a:t>
            </a:r>
            <a:r>
              <a:rPr lang="it-IT" dirty="0" err="1" smtClean="0"/>
              <a:t>una</a:t>
            </a:r>
            <a:r>
              <a:rPr lang="it-IT" dirty="0" smtClean="0"/>
              <a:t> cella </a:t>
            </a:r>
            <a:r>
              <a:rPr lang="it-IT" dirty="0" err="1" smtClean="0"/>
              <a:t>di</a:t>
            </a:r>
            <a:r>
              <a:rPr lang="it-IT" dirty="0" smtClean="0"/>
              <a:t> carico, </a:t>
            </a:r>
            <a:r>
              <a:rPr lang="it-IT" dirty="0" err="1" smtClean="0"/>
              <a:t>mentre</a:t>
            </a:r>
            <a:r>
              <a:rPr lang="it-IT" dirty="0" smtClean="0"/>
              <a:t> il </a:t>
            </a:r>
            <a:r>
              <a:rPr lang="it-IT" dirty="0" err="1" smtClean="0"/>
              <a:t>medico</a:t>
            </a:r>
            <a:r>
              <a:rPr lang="it-IT" dirty="0" smtClean="0"/>
              <a:t> gli </a:t>
            </a:r>
            <a:r>
              <a:rPr lang="it-IT" dirty="0" err="1" smtClean="0"/>
              <a:t>somministra</a:t>
            </a:r>
            <a:r>
              <a:rPr lang="it-IT" dirty="0" smtClean="0"/>
              <a:t> diluizioni </a:t>
            </a:r>
            <a:r>
              <a:rPr lang="it-IT" dirty="0" err="1" smtClean="0"/>
              <a:t>standard</a:t>
            </a:r>
            <a:r>
              <a:rPr lang="it-IT" dirty="0" smtClean="0"/>
              <a:t> delle </a:t>
            </a:r>
            <a:r>
              <a:rPr lang="it-IT" dirty="0" err="1" smtClean="0"/>
              <a:t>sostanze</a:t>
            </a:r>
            <a:r>
              <a:rPr lang="it-IT" dirty="0" smtClean="0"/>
              <a:t> sospette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DRIA</a:t>
            </a:r>
            <a:r>
              <a:rPr lang="it-IT" dirty="0" smtClean="0"/>
              <a:t> test</a:t>
            </a:r>
            <a:endParaRPr lang="it-IT" dirty="0"/>
          </a:p>
        </p:txBody>
      </p:sp>
      <p:pic>
        <p:nvPicPr>
          <p:cNvPr id="76802" name="Picture 2" descr="test004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024052" y="1295400"/>
            <a:ext cx="546027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http://www.smp1993.it/upload/Image/dria%20sito%281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1600200"/>
            <a:ext cx="2946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Il “mistero” </a:t>
            </a:r>
            <a:r>
              <a:rPr lang="it-IT" dirty="0" err="1" smtClean="0"/>
              <a:t>della</a:t>
            </a:r>
            <a:r>
              <a:rPr lang="it-IT" dirty="0" smtClean="0"/>
              <a:t> tolleranza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399"/>
          </a:xfrm>
        </p:spPr>
        <p:txBody>
          <a:bodyPr/>
          <a:lstStyle/>
          <a:p>
            <a:r>
              <a:rPr lang="it-IT" dirty="0" smtClean="0"/>
              <a:t>Proteine </a:t>
            </a:r>
            <a:r>
              <a:rPr lang="it-IT" dirty="0" err="1" smtClean="0"/>
              <a:t>non</a:t>
            </a:r>
            <a:r>
              <a:rPr lang="it-IT" dirty="0" smtClean="0"/>
              <a:t> digerite </a:t>
            </a:r>
            <a:r>
              <a:rPr lang="it-IT" dirty="0" err="1" smtClean="0"/>
              <a:t>o</a:t>
            </a:r>
            <a:r>
              <a:rPr lang="it-IT" dirty="0" smtClean="0"/>
              <a:t> parzialmente </a:t>
            </a:r>
            <a:r>
              <a:rPr lang="it-IT" dirty="0" err="1" smtClean="0"/>
              <a:t>digerite</a:t>
            </a:r>
            <a:r>
              <a:rPr lang="it-IT" dirty="0" smtClean="0"/>
              <a:t> circolano </a:t>
            </a:r>
            <a:r>
              <a:rPr lang="it-IT" dirty="0" err="1" smtClean="0"/>
              <a:t>nel</a:t>
            </a:r>
            <a:r>
              <a:rPr lang="it-IT" dirty="0" smtClean="0"/>
              <a:t> sangue </a:t>
            </a:r>
            <a:r>
              <a:rPr lang="it-IT" dirty="0" err="1" smtClean="0"/>
              <a:t>in</a:t>
            </a:r>
            <a:r>
              <a:rPr lang="it-IT" dirty="0" smtClean="0"/>
              <a:t> piccole </a:t>
            </a:r>
            <a:r>
              <a:rPr lang="it-IT" dirty="0" err="1" smtClean="0"/>
              <a:t>quantità</a:t>
            </a:r>
            <a:r>
              <a:rPr lang="it-IT" dirty="0" smtClean="0"/>
              <a:t>.</a:t>
            </a:r>
          </a:p>
          <a:p>
            <a:pPr>
              <a:buNone/>
            </a:pPr>
            <a:endParaRPr lang="it-IT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tolleranza</a:t>
            </a:r>
            <a:r>
              <a:rPr lang="en-US" dirty="0" smtClean="0"/>
              <a:t> </a:t>
            </a:r>
            <a:r>
              <a:rPr lang="en-US" dirty="0" err="1" smtClean="0"/>
              <a:t>orale</a:t>
            </a:r>
            <a:r>
              <a:rPr lang="en-US" dirty="0" smtClean="0"/>
              <a:t> è un </a:t>
            </a:r>
            <a:r>
              <a:rPr lang="en-US" dirty="0" err="1" smtClean="0"/>
              <a:t>fenomeno</a:t>
            </a:r>
            <a:r>
              <a:rPr lang="en-US" dirty="0" smtClean="0"/>
              <a:t> </a:t>
            </a:r>
            <a:r>
              <a:rPr lang="en-US" dirty="0" err="1" smtClean="0"/>
              <a:t>noto</a:t>
            </a:r>
            <a:r>
              <a:rPr lang="en-US" dirty="0" smtClean="0"/>
              <a:t> </a:t>
            </a:r>
            <a:r>
              <a:rPr lang="en-US" dirty="0" err="1" smtClean="0"/>
              <a:t>dal</a:t>
            </a:r>
            <a:r>
              <a:rPr lang="en-US" dirty="0" smtClean="0"/>
              <a:t> 1909 </a:t>
            </a:r>
            <a:r>
              <a:rPr lang="en-US" dirty="0" err="1" smtClean="0"/>
              <a:t>quando</a:t>
            </a:r>
            <a:r>
              <a:rPr lang="en-US" dirty="0" smtClean="0"/>
              <a:t> Anton </a:t>
            </a:r>
            <a:r>
              <a:rPr lang="en-US" dirty="0" err="1" smtClean="0"/>
              <a:t>Besredka</a:t>
            </a:r>
            <a:r>
              <a:rPr lang="en-US" dirty="0" smtClean="0"/>
              <a:t>  </a:t>
            </a:r>
            <a:r>
              <a:rPr lang="en-US" dirty="0" err="1" smtClean="0"/>
              <a:t>dimostrò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maiali</a:t>
            </a:r>
            <a:r>
              <a:rPr lang="en-US" dirty="0" smtClean="0"/>
              <a:t> </a:t>
            </a:r>
            <a:r>
              <a:rPr lang="en-US" dirty="0" err="1" smtClean="0"/>
              <a:t>nutriti</a:t>
            </a:r>
            <a:r>
              <a:rPr lang="en-US" dirty="0" smtClean="0"/>
              <a:t> con latte </a:t>
            </a:r>
            <a:r>
              <a:rPr lang="en-US" dirty="0" err="1" smtClean="0"/>
              <a:t>bovino</a:t>
            </a:r>
            <a:r>
              <a:rPr lang="en-US" dirty="0" smtClean="0"/>
              <a:t> non </a:t>
            </a:r>
            <a:r>
              <a:rPr lang="en-US" dirty="0" err="1" smtClean="0"/>
              <a:t>poteveno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immunizzati</a:t>
            </a:r>
            <a:r>
              <a:rPr lang="en-US" dirty="0" smtClean="0"/>
              <a:t> </a:t>
            </a:r>
            <a:r>
              <a:rPr lang="en-US" dirty="0" err="1" smtClean="0"/>
              <a:t>contro</a:t>
            </a:r>
            <a:r>
              <a:rPr lang="en-US" dirty="0" smtClean="0"/>
              <a:t> </a:t>
            </a:r>
            <a:r>
              <a:rPr lang="en-US" dirty="0" err="1" smtClean="0"/>
              <a:t>singole</a:t>
            </a:r>
            <a:r>
              <a:rPr lang="en-US" dirty="0" smtClean="0"/>
              <a:t> </a:t>
            </a:r>
            <a:r>
              <a:rPr lang="en-US" dirty="0" err="1" smtClean="0"/>
              <a:t>proteine</a:t>
            </a:r>
            <a:r>
              <a:rPr lang="en-US" dirty="0" smtClean="0"/>
              <a:t> del latte </a:t>
            </a:r>
            <a:r>
              <a:rPr lang="en-US" dirty="0" err="1" smtClean="0"/>
              <a:t>bovino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9436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0" i="0" dirty="0" err="1" smtClean="0"/>
              <a:t>Bruce</a:t>
            </a:r>
            <a:r>
              <a:rPr lang="it-IT" b="0" i="0" dirty="0" smtClean="0"/>
              <a:t>,</a:t>
            </a:r>
            <a:r>
              <a:rPr lang="it-IT" b="0" i="0" dirty="0" err="1" smtClean="0"/>
              <a:t>et</a:t>
            </a:r>
            <a:r>
              <a:rPr lang="it-IT" b="0" i="0" dirty="0" smtClean="0"/>
              <a:t> al.,(1987)</a:t>
            </a:r>
            <a:r>
              <a:rPr lang="it-IT" b="0" i="0" dirty="0" err="1" smtClean="0"/>
              <a:t>.Clin.</a:t>
            </a:r>
            <a:r>
              <a:rPr lang="it-IT" b="0" i="0" dirty="0" smtClean="0"/>
              <a:t> </a:t>
            </a:r>
            <a:r>
              <a:rPr lang="it-IT" b="0" i="0" dirty="0" err="1" smtClean="0"/>
              <a:t>Exp.Immunol.</a:t>
            </a:r>
            <a:r>
              <a:rPr lang="it-IT" b="0" i="0" dirty="0" smtClean="0"/>
              <a:t> 70, </a:t>
            </a:r>
            <a:r>
              <a:rPr lang="it-IT" b="0" i="0" dirty="0" err="1" smtClean="0"/>
              <a:t>611–618</a:t>
            </a:r>
            <a:r>
              <a:rPr lang="it-IT" b="0" i="0" dirty="0" smtClean="0"/>
              <a:t>.</a:t>
            </a:r>
          </a:p>
          <a:p>
            <a:pPr algn="ctr"/>
            <a:r>
              <a:rPr lang="it-IT" b="0" i="0" dirty="0" err="1" smtClean="0"/>
              <a:t>Husby</a:t>
            </a:r>
            <a:r>
              <a:rPr lang="it-IT" b="0" i="0" dirty="0" smtClean="0"/>
              <a:t> </a:t>
            </a:r>
            <a:r>
              <a:rPr lang="it-IT" b="0" i="0" dirty="0" err="1" smtClean="0"/>
              <a:t>et</a:t>
            </a:r>
            <a:r>
              <a:rPr lang="it-IT" b="0" i="0" dirty="0" smtClean="0"/>
              <a:t> al.,(1985). </a:t>
            </a:r>
            <a:r>
              <a:rPr lang="it-IT" b="0" i="0" dirty="0" err="1" smtClean="0"/>
              <a:t>Scand</a:t>
            </a:r>
            <a:r>
              <a:rPr lang="it-IT" b="0" i="0" dirty="0" smtClean="0"/>
              <a:t>. </a:t>
            </a:r>
            <a:r>
              <a:rPr lang="it-IT" b="0" i="0" dirty="0" err="1" smtClean="0"/>
              <a:t>J.Immunol</a:t>
            </a:r>
            <a:r>
              <a:rPr lang="it-IT" b="0" i="0" dirty="0" smtClean="0"/>
              <a:t>. 22, </a:t>
            </a:r>
            <a:r>
              <a:rPr lang="it-IT" b="0" i="0" dirty="0" err="1" smtClean="0"/>
              <a:t>83–92</a:t>
            </a:r>
            <a:r>
              <a:rPr lang="it-IT" b="0" i="0" dirty="0" smtClean="0"/>
              <a:t>.</a:t>
            </a:r>
          </a:p>
          <a:p>
            <a:pPr algn="ctr"/>
            <a:r>
              <a:rPr lang="it-IT" b="0" i="0" dirty="0" err="1" smtClean="0"/>
              <a:t>Faria</a:t>
            </a:r>
            <a:r>
              <a:rPr lang="it-IT" b="0" i="0" dirty="0" smtClean="0"/>
              <a:t>,</a:t>
            </a:r>
            <a:r>
              <a:rPr lang="it-IT" b="0" i="0" dirty="0" err="1" smtClean="0"/>
              <a:t>A.M.and</a:t>
            </a:r>
            <a:r>
              <a:rPr lang="it-IT" b="0" i="0" dirty="0" smtClean="0"/>
              <a:t> </a:t>
            </a:r>
            <a:r>
              <a:rPr lang="it-IT" b="0" i="0" dirty="0" err="1" smtClean="0"/>
              <a:t>Weiner</a:t>
            </a:r>
            <a:r>
              <a:rPr lang="it-IT" b="0" i="0" dirty="0" smtClean="0"/>
              <a:t>,</a:t>
            </a:r>
            <a:r>
              <a:rPr lang="it-IT" b="0" i="0" dirty="0" err="1" smtClean="0"/>
              <a:t>H.L</a:t>
            </a:r>
            <a:r>
              <a:rPr lang="it-IT" b="0" i="0" dirty="0" smtClean="0"/>
              <a:t>.(2005). </a:t>
            </a:r>
            <a:r>
              <a:rPr lang="it-IT" b="0" i="0" dirty="0" err="1" smtClean="0"/>
              <a:t>Oral</a:t>
            </a:r>
            <a:r>
              <a:rPr lang="it-IT" b="0" i="0" dirty="0" smtClean="0"/>
              <a:t> </a:t>
            </a:r>
            <a:r>
              <a:rPr lang="it-IT" b="0" i="0" dirty="0" err="1" smtClean="0"/>
              <a:t>tolerance</a:t>
            </a:r>
            <a:r>
              <a:rPr lang="it-IT" b="0" i="0" dirty="0" smtClean="0"/>
              <a:t>. </a:t>
            </a:r>
            <a:r>
              <a:rPr lang="it-IT" b="0" i="0" dirty="0" err="1" smtClean="0"/>
              <a:t>Immunol.Rev.</a:t>
            </a:r>
            <a:r>
              <a:rPr lang="it-IT" b="0" i="0" dirty="0" smtClean="0"/>
              <a:t> 206,232–259.</a:t>
            </a:r>
          </a:p>
          <a:p>
            <a:pPr algn="ctr"/>
            <a:endParaRPr lang="it-IT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/>
          <a:lstStyle/>
          <a:p>
            <a:r>
              <a:rPr lang="it-IT" sz="3600" dirty="0" smtClean="0"/>
              <a:t>Il </a:t>
            </a:r>
            <a:r>
              <a:rPr lang="it-IT" sz="3600" dirty="0" err="1" smtClean="0"/>
              <a:t>DRIA</a:t>
            </a:r>
            <a:r>
              <a:rPr lang="it-IT" sz="3600" dirty="0" smtClean="0"/>
              <a:t> test: </a:t>
            </a:r>
            <a:r>
              <a:rPr lang="it-IT" sz="3600" dirty="0" err="1" smtClean="0"/>
              <a:t>ragioniamoci</a:t>
            </a:r>
            <a:r>
              <a:rPr lang="it-IT" sz="3600" dirty="0" smtClean="0"/>
              <a:t> 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7"/>
          </a:xfrm>
        </p:spPr>
        <p:txBody>
          <a:bodyPr/>
          <a:lstStyle/>
          <a:p>
            <a:r>
              <a:rPr lang="it-IT" dirty="0" smtClean="0"/>
              <a:t>Diversi </a:t>
            </a:r>
            <a:r>
              <a:rPr lang="it-IT" dirty="0" err="1" smtClean="0"/>
              <a:t>studi</a:t>
            </a:r>
            <a:r>
              <a:rPr lang="it-IT" dirty="0" smtClean="0"/>
              <a:t> hanno </a:t>
            </a:r>
            <a:r>
              <a:rPr lang="it-IT" dirty="0" err="1" smtClean="0"/>
              <a:t>dimostrato</a:t>
            </a:r>
            <a:r>
              <a:rPr lang="it-IT" dirty="0" smtClean="0"/>
              <a:t> che </a:t>
            </a:r>
            <a:r>
              <a:rPr lang="it-IT" dirty="0" err="1" smtClean="0"/>
              <a:t>non</a:t>
            </a:r>
            <a:r>
              <a:rPr lang="it-IT" dirty="0" smtClean="0"/>
              <a:t> esiste </a:t>
            </a:r>
            <a:r>
              <a:rPr lang="it-IT" dirty="0" err="1" smtClean="0"/>
              <a:t>una</a:t>
            </a:r>
            <a:r>
              <a:rPr lang="it-IT" dirty="0" smtClean="0"/>
              <a:t> correlazione </a:t>
            </a:r>
            <a:r>
              <a:rPr lang="it-IT" dirty="0" err="1" smtClean="0"/>
              <a:t>tra</a:t>
            </a:r>
            <a:r>
              <a:rPr lang="it-IT" dirty="0" smtClean="0"/>
              <a:t> forza </a:t>
            </a:r>
            <a:r>
              <a:rPr lang="it-IT" dirty="0" err="1" smtClean="0"/>
              <a:t>muscolare</a:t>
            </a:r>
            <a:r>
              <a:rPr lang="it-IT" dirty="0" smtClean="0"/>
              <a:t> ed </a:t>
            </a:r>
            <a:r>
              <a:rPr lang="it-IT" dirty="0" err="1" smtClean="0"/>
              <a:t>alimento</a:t>
            </a:r>
            <a:r>
              <a:rPr lang="it-IT" dirty="0" smtClean="0"/>
              <a:t> responsabile </a:t>
            </a:r>
            <a:r>
              <a:rPr lang="it-IT" dirty="0" err="1" smtClean="0"/>
              <a:t>di</a:t>
            </a:r>
            <a:r>
              <a:rPr lang="it-IT" dirty="0" smtClean="0"/>
              <a:t> intolleranza, </a:t>
            </a:r>
            <a:r>
              <a:rPr lang="it-IT" dirty="0" err="1" smtClean="0"/>
              <a:t>in</a:t>
            </a:r>
            <a:r>
              <a:rPr lang="it-IT" dirty="0" smtClean="0"/>
              <a:t> pazienti </a:t>
            </a:r>
            <a:r>
              <a:rPr lang="it-IT" dirty="0" err="1" smtClean="0"/>
              <a:t>affetti</a:t>
            </a:r>
            <a:r>
              <a:rPr lang="it-IT" dirty="0" smtClean="0"/>
              <a:t> da </a:t>
            </a:r>
            <a:r>
              <a:rPr lang="it-IT" dirty="0" err="1" smtClean="0"/>
              <a:t>intolleraze</a:t>
            </a:r>
            <a:r>
              <a:rPr lang="it-IT" dirty="0" smtClean="0"/>
              <a:t> dimostrate </a:t>
            </a:r>
            <a:r>
              <a:rPr lang="it-IT" dirty="0" err="1" smtClean="0"/>
              <a:t>agli</a:t>
            </a:r>
            <a:r>
              <a:rPr lang="it-IT" dirty="0" smtClean="0"/>
              <a:t> zuccheri.</a:t>
            </a:r>
          </a:p>
          <a:p>
            <a:endParaRPr lang="it-IT" dirty="0" smtClean="0"/>
          </a:p>
          <a:p>
            <a:r>
              <a:rPr lang="it-IT" dirty="0" smtClean="0"/>
              <a:t>All’80° </a:t>
            </a:r>
            <a:r>
              <a:rPr lang="it-IT" dirty="0" err="1" smtClean="0"/>
              <a:t>alimento</a:t>
            </a:r>
            <a:r>
              <a:rPr lang="it-IT" dirty="0" smtClean="0"/>
              <a:t> testato, </a:t>
            </a:r>
            <a:r>
              <a:rPr lang="it-IT" dirty="0" err="1" smtClean="0"/>
              <a:t>la</a:t>
            </a:r>
            <a:r>
              <a:rPr lang="it-IT" dirty="0" smtClean="0"/>
              <a:t> forza (e </a:t>
            </a:r>
            <a:r>
              <a:rPr lang="it-IT" dirty="0" err="1" smtClean="0"/>
              <a:t>non</a:t>
            </a:r>
            <a:r>
              <a:rPr lang="it-IT" dirty="0" smtClean="0"/>
              <a:t> solo </a:t>
            </a:r>
            <a:r>
              <a:rPr lang="it-IT" dirty="0" err="1" smtClean="0"/>
              <a:t>quella</a:t>
            </a:r>
            <a:r>
              <a:rPr lang="it-IT" dirty="0" smtClean="0"/>
              <a:t>) </a:t>
            </a:r>
            <a:r>
              <a:rPr lang="it-IT" dirty="0" err="1" smtClean="0"/>
              <a:t>scende</a:t>
            </a:r>
            <a:r>
              <a:rPr lang="it-IT" dirty="0" smtClean="0"/>
              <a:t> certamente!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57200"/>
            <a:ext cx="8229600" cy="1143000"/>
          </a:xfrm>
        </p:spPr>
        <p:txBody>
          <a:bodyPr/>
          <a:lstStyle/>
          <a:p>
            <a:r>
              <a:rPr lang="it-IT" sz="4000" dirty="0" smtClean="0"/>
              <a:t>Test </a:t>
            </a:r>
            <a:r>
              <a:rPr lang="it-IT" sz="4000" dirty="0" err="1" smtClean="0"/>
              <a:t>Elettrodermico</a:t>
            </a:r>
            <a:r>
              <a:rPr lang="it-IT" sz="4000" dirty="0" smtClean="0"/>
              <a:t> (EAV </a:t>
            </a:r>
            <a:r>
              <a:rPr lang="it-IT" sz="4000" dirty="0" err="1" smtClean="0"/>
              <a:t>o</a:t>
            </a:r>
            <a:r>
              <a:rPr lang="it-IT" sz="4000" dirty="0" smtClean="0"/>
              <a:t> VEGA test)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437"/>
          </a:xfrm>
        </p:spPr>
        <p:txBody>
          <a:bodyPr/>
          <a:lstStyle/>
          <a:p>
            <a:r>
              <a:rPr lang="it-IT" dirty="0" smtClean="0"/>
              <a:t>Sviluppato </a:t>
            </a:r>
            <a:r>
              <a:rPr lang="it-IT" dirty="0" err="1" smtClean="0"/>
              <a:t>in</a:t>
            </a:r>
            <a:r>
              <a:rPr lang="it-IT" dirty="0" smtClean="0"/>
              <a:t> Germania </a:t>
            </a:r>
            <a:r>
              <a:rPr lang="it-IT" dirty="0" err="1" smtClean="0"/>
              <a:t>a</a:t>
            </a:r>
            <a:r>
              <a:rPr lang="it-IT" dirty="0" smtClean="0"/>
              <a:t> partire </a:t>
            </a:r>
            <a:r>
              <a:rPr lang="it-IT" dirty="0" err="1" smtClean="0"/>
              <a:t>dagli</a:t>
            </a:r>
            <a:r>
              <a:rPr lang="it-IT" dirty="0" smtClean="0"/>
              <a:t> anni </a:t>
            </a:r>
            <a:r>
              <a:rPr lang="it-IT" dirty="0" err="1" smtClean="0"/>
              <a:t>’50</a:t>
            </a:r>
            <a:r>
              <a:rPr lang="it-IT" dirty="0" smtClean="0"/>
              <a:t>, </a:t>
            </a:r>
            <a:r>
              <a:rPr lang="it-IT" dirty="0" err="1" smtClean="0"/>
              <a:t>grazie</a:t>
            </a:r>
            <a:r>
              <a:rPr lang="it-IT" dirty="0" smtClean="0"/>
              <a:t> al </a:t>
            </a:r>
            <a:r>
              <a:rPr lang="it-IT" dirty="0" err="1" smtClean="0"/>
              <a:t>medico</a:t>
            </a:r>
            <a:r>
              <a:rPr lang="it-IT" dirty="0" smtClean="0"/>
              <a:t> tedesco </a:t>
            </a:r>
            <a:r>
              <a:rPr lang="it-IT" dirty="0" err="1" smtClean="0"/>
              <a:t>Reinholdt</a:t>
            </a:r>
            <a:r>
              <a:rPr lang="it-IT" dirty="0" smtClean="0"/>
              <a:t> </a:t>
            </a:r>
            <a:r>
              <a:rPr lang="it-IT" dirty="0" err="1" smtClean="0"/>
              <a:t>Voll.</a:t>
            </a:r>
            <a:endParaRPr lang="it-IT" dirty="0" smtClean="0"/>
          </a:p>
          <a:p>
            <a:r>
              <a:rPr lang="it-IT" dirty="0" smtClean="0"/>
              <a:t>Secondo </a:t>
            </a:r>
            <a:r>
              <a:rPr lang="it-IT" dirty="0" err="1" smtClean="0"/>
              <a:t>chi</a:t>
            </a:r>
            <a:r>
              <a:rPr lang="it-IT" dirty="0" smtClean="0"/>
              <a:t> lo </a:t>
            </a:r>
            <a:r>
              <a:rPr lang="it-IT" dirty="0" err="1" smtClean="0"/>
              <a:t>propone</a:t>
            </a:r>
            <a:r>
              <a:rPr lang="it-IT" dirty="0" smtClean="0"/>
              <a:t> si </a:t>
            </a:r>
            <a:r>
              <a:rPr lang="it-IT" dirty="0" err="1" smtClean="0"/>
              <a:t>tratta</a:t>
            </a:r>
            <a:r>
              <a:rPr lang="it-IT" dirty="0" smtClean="0"/>
              <a:t> di  </a:t>
            </a:r>
            <a:r>
              <a:rPr lang="it-IT" dirty="0" err="1" smtClean="0"/>
              <a:t>un</a:t>
            </a:r>
            <a:r>
              <a:rPr lang="it-IT" dirty="0" smtClean="0"/>
              <a:t> approccio </a:t>
            </a:r>
            <a:r>
              <a:rPr lang="it-IT" dirty="0" err="1" smtClean="0"/>
              <a:t>bioenergetico</a:t>
            </a:r>
            <a:r>
              <a:rPr lang="it-IT" dirty="0" smtClean="0"/>
              <a:t> che </a:t>
            </a:r>
            <a:r>
              <a:rPr lang="it-IT" dirty="0" err="1" smtClean="0"/>
              <a:t>integra</a:t>
            </a:r>
            <a:r>
              <a:rPr lang="it-IT" dirty="0" smtClean="0"/>
              <a:t> gli </a:t>
            </a:r>
            <a:r>
              <a:rPr lang="it-IT" dirty="0" err="1" smtClean="0"/>
              <a:t>studi</a:t>
            </a:r>
            <a:r>
              <a:rPr lang="it-IT" dirty="0" smtClean="0"/>
              <a:t> scientifici </a:t>
            </a:r>
            <a:r>
              <a:rPr lang="it-IT" dirty="0" err="1" smtClean="0"/>
              <a:t>della</a:t>
            </a:r>
            <a:r>
              <a:rPr lang="it-IT" dirty="0" smtClean="0"/>
              <a:t> fisica </a:t>
            </a:r>
            <a:r>
              <a:rPr lang="it-IT" dirty="0" err="1" smtClean="0"/>
              <a:t>quantistica</a:t>
            </a:r>
            <a:r>
              <a:rPr lang="it-IT" dirty="0" smtClean="0"/>
              <a:t> con </a:t>
            </a:r>
            <a:r>
              <a:rPr lang="it-IT" dirty="0" err="1" smtClean="0"/>
              <a:t>il</a:t>
            </a:r>
            <a:r>
              <a:rPr lang="it-IT" dirty="0" smtClean="0"/>
              <a:t> concetto </a:t>
            </a:r>
            <a:r>
              <a:rPr lang="it-IT" dirty="0" err="1" smtClean="0"/>
              <a:t>cinese</a:t>
            </a:r>
            <a:r>
              <a:rPr lang="it-IT" dirty="0" smtClean="0"/>
              <a:t> di “flusso </a:t>
            </a:r>
            <a:r>
              <a:rPr lang="it-IT" dirty="0" err="1" smtClean="0"/>
              <a:t>della</a:t>
            </a:r>
            <a:r>
              <a:rPr lang="it-IT" dirty="0" smtClean="0"/>
              <a:t> energia </a:t>
            </a:r>
            <a:r>
              <a:rPr lang="it-IT" dirty="0" err="1" smtClean="0"/>
              <a:t>vitale</a:t>
            </a:r>
            <a:r>
              <a:rPr lang="it-IT" dirty="0" smtClean="0"/>
              <a:t> come </a:t>
            </a:r>
            <a:r>
              <a:rPr lang="it-IT" dirty="0" err="1" smtClean="0"/>
              <a:t>base</a:t>
            </a:r>
            <a:r>
              <a:rPr lang="it-IT" dirty="0" smtClean="0"/>
              <a:t> di </a:t>
            </a:r>
            <a:r>
              <a:rPr lang="it-IT" dirty="0" err="1" smtClean="0"/>
              <a:t>tutti</a:t>
            </a:r>
            <a:r>
              <a:rPr lang="it-IT" dirty="0" smtClean="0"/>
              <a:t> i </a:t>
            </a:r>
            <a:r>
              <a:rPr lang="it-IT" dirty="0" err="1" smtClean="0"/>
              <a:t>processi</a:t>
            </a:r>
            <a:r>
              <a:rPr lang="it-IT" dirty="0" smtClean="0"/>
              <a:t>”. </a:t>
            </a:r>
          </a:p>
          <a:p>
            <a:r>
              <a:rPr lang="it-IT" dirty="0" smtClean="0"/>
              <a:t>Secondo </a:t>
            </a:r>
            <a:r>
              <a:rPr lang="it-IT" dirty="0" err="1" smtClean="0"/>
              <a:t>la</a:t>
            </a:r>
            <a:r>
              <a:rPr lang="it-IT" dirty="0" smtClean="0"/>
              <a:t> scienza </a:t>
            </a:r>
            <a:r>
              <a:rPr lang="it-IT" dirty="0" err="1" smtClean="0"/>
              <a:t>si</a:t>
            </a:r>
            <a:r>
              <a:rPr lang="it-IT" dirty="0" smtClean="0"/>
              <a:t> basa sulla teoria </a:t>
            </a:r>
            <a:r>
              <a:rPr lang="it-IT" dirty="0" err="1" smtClean="0"/>
              <a:t>indimostrata</a:t>
            </a:r>
            <a:r>
              <a:rPr lang="it-IT" dirty="0" smtClean="0"/>
              <a:t> che un allergene (in </a:t>
            </a:r>
            <a:r>
              <a:rPr lang="it-IT" dirty="0" err="1" smtClean="0"/>
              <a:t>senso</a:t>
            </a:r>
            <a:r>
              <a:rPr lang="it-IT" dirty="0" smtClean="0"/>
              <a:t> lato), </a:t>
            </a:r>
            <a:r>
              <a:rPr lang="it-IT" dirty="0" err="1" smtClean="0"/>
              <a:t>causa</a:t>
            </a:r>
            <a:r>
              <a:rPr lang="it-IT" dirty="0" smtClean="0"/>
              <a:t> un </a:t>
            </a:r>
            <a:r>
              <a:rPr lang="it-IT" dirty="0" err="1" smtClean="0"/>
              <a:t>cambiamento</a:t>
            </a:r>
            <a:r>
              <a:rPr lang="it-IT" dirty="0" smtClean="0"/>
              <a:t> nella </a:t>
            </a:r>
            <a:r>
              <a:rPr lang="it-IT" dirty="0" err="1" smtClean="0"/>
              <a:t>conduttanza</a:t>
            </a:r>
            <a:r>
              <a:rPr lang="it-IT" dirty="0" smtClean="0"/>
              <a:t> cutanea.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57200"/>
            <a:ext cx="8229600" cy="1143000"/>
          </a:xfrm>
        </p:spPr>
        <p:txBody>
          <a:bodyPr/>
          <a:lstStyle/>
          <a:p>
            <a:r>
              <a:rPr lang="it-IT" sz="4000" dirty="0" smtClean="0"/>
              <a:t>Test </a:t>
            </a:r>
            <a:r>
              <a:rPr lang="it-IT" sz="4000" dirty="0" err="1" smtClean="0"/>
              <a:t>Elettrodermico</a:t>
            </a:r>
            <a:r>
              <a:rPr lang="it-IT" sz="4000" dirty="0" smtClean="0"/>
              <a:t> (EAV </a:t>
            </a:r>
            <a:r>
              <a:rPr lang="it-IT" sz="4000" dirty="0" err="1" smtClean="0"/>
              <a:t>o</a:t>
            </a:r>
            <a:r>
              <a:rPr lang="it-IT" sz="4000" dirty="0" smtClean="0"/>
              <a:t> VEGA test)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437"/>
          </a:xfrm>
        </p:spPr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paziente</a:t>
            </a:r>
            <a:r>
              <a:rPr lang="it-IT" dirty="0" smtClean="0"/>
              <a:t> viene </a:t>
            </a:r>
            <a:r>
              <a:rPr lang="it-IT" dirty="0" err="1" smtClean="0"/>
              <a:t>messo</a:t>
            </a:r>
            <a:r>
              <a:rPr lang="it-IT" dirty="0" smtClean="0"/>
              <a:t> in </a:t>
            </a:r>
            <a:r>
              <a:rPr lang="it-IT" dirty="0" err="1" smtClean="0"/>
              <a:t>circuito</a:t>
            </a:r>
            <a:r>
              <a:rPr lang="it-IT" dirty="0" smtClean="0"/>
              <a:t> con </a:t>
            </a:r>
            <a:r>
              <a:rPr lang="it-IT" dirty="0" err="1" smtClean="0"/>
              <a:t>un</a:t>
            </a:r>
            <a:r>
              <a:rPr lang="it-IT" dirty="0" smtClean="0"/>
              <a:t> galvanometro </a:t>
            </a:r>
            <a:r>
              <a:rPr lang="it-IT" dirty="0" err="1" smtClean="0"/>
              <a:t>e</a:t>
            </a:r>
            <a:r>
              <a:rPr lang="it-IT" dirty="0" smtClean="0"/>
              <a:t> con </a:t>
            </a:r>
            <a:r>
              <a:rPr lang="it-IT" dirty="0" err="1" smtClean="0"/>
              <a:t>una</a:t>
            </a:r>
            <a:r>
              <a:rPr lang="it-IT" dirty="0" smtClean="0"/>
              <a:t> piastra </a:t>
            </a:r>
            <a:r>
              <a:rPr lang="it-IT" dirty="0" err="1" smtClean="0"/>
              <a:t>metallica</a:t>
            </a:r>
            <a:r>
              <a:rPr lang="it-IT" dirty="0" smtClean="0"/>
              <a:t> contenente </a:t>
            </a:r>
            <a:r>
              <a:rPr lang="it-IT" dirty="0" err="1" smtClean="0"/>
              <a:t>l’</a:t>
            </a:r>
            <a:r>
              <a:rPr lang="it-IT" dirty="0" smtClean="0"/>
              <a:t>alimento </a:t>
            </a:r>
            <a:r>
              <a:rPr lang="it-IT" dirty="0" err="1" smtClean="0"/>
              <a:t>all’</a:t>
            </a:r>
            <a:r>
              <a:rPr lang="it-IT" dirty="0" smtClean="0"/>
              <a:t>interno </a:t>
            </a:r>
            <a:r>
              <a:rPr lang="it-IT" dirty="0" err="1" smtClean="0"/>
              <a:t>di</a:t>
            </a:r>
            <a:r>
              <a:rPr lang="it-IT" dirty="0" smtClean="0"/>
              <a:t> un </a:t>
            </a:r>
            <a:r>
              <a:rPr lang="it-IT" dirty="0" err="1" smtClean="0"/>
              <a:t>vial</a:t>
            </a:r>
            <a:r>
              <a:rPr lang="it-IT" dirty="0" smtClean="0"/>
              <a:t> sigillato. Uno </a:t>
            </a:r>
            <a:r>
              <a:rPr lang="it-IT" dirty="0" err="1" smtClean="0"/>
              <a:t>dei</a:t>
            </a:r>
            <a:r>
              <a:rPr lang="it-IT" dirty="0" smtClean="0"/>
              <a:t> due </a:t>
            </a:r>
            <a:r>
              <a:rPr lang="it-IT" dirty="0" err="1" smtClean="0"/>
              <a:t>terminali</a:t>
            </a:r>
            <a:r>
              <a:rPr lang="it-IT" dirty="0" smtClean="0"/>
              <a:t> del </a:t>
            </a:r>
            <a:r>
              <a:rPr lang="it-IT" dirty="0" err="1" smtClean="0"/>
              <a:t>circuito</a:t>
            </a:r>
            <a:r>
              <a:rPr lang="it-IT" dirty="0" smtClean="0"/>
              <a:t>, </a:t>
            </a:r>
            <a:r>
              <a:rPr lang="it-IT" dirty="0" err="1" smtClean="0"/>
              <a:t>a</a:t>
            </a:r>
            <a:r>
              <a:rPr lang="it-IT" dirty="0" smtClean="0"/>
              <a:t> forma </a:t>
            </a:r>
            <a:r>
              <a:rPr lang="it-IT" dirty="0" err="1" smtClean="0"/>
              <a:t>di</a:t>
            </a:r>
            <a:r>
              <a:rPr lang="it-IT" dirty="0" smtClean="0"/>
              <a:t> puntale </a:t>
            </a:r>
            <a:r>
              <a:rPr lang="it-IT" dirty="0" err="1" smtClean="0"/>
              <a:t>viene</a:t>
            </a:r>
            <a:r>
              <a:rPr lang="it-IT" dirty="0" smtClean="0"/>
              <a:t> posizionato </a:t>
            </a:r>
            <a:r>
              <a:rPr lang="it-IT" dirty="0" err="1" smtClean="0"/>
              <a:t>sui</a:t>
            </a:r>
            <a:r>
              <a:rPr lang="it-IT" dirty="0" smtClean="0"/>
              <a:t> punti </a:t>
            </a:r>
            <a:r>
              <a:rPr lang="it-IT" dirty="0" err="1" smtClean="0"/>
              <a:t>terminali</a:t>
            </a:r>
            <a:r>
              <a:rPr lang="it-IT" dirty="0" smtClean="0"/>
              <a:t> dei </a:t>
            </a:r>
            <a:r>
              <a:rPr lang="it-IT" dirty="0" err="1" smtClean="0"/>
              <a:t>meridiani</a:t>
            </a:r>
            <a:r>
              <a:rPr lang="it-IT" dirty="0" smtClean="0"/>
              <a:t> energetici </a:t>
            </a:r>
            <a:r>
              <a:rPr lang="it-IT" dirty="0" err="1" smtClean="0"/>
              <a:t>del</a:t>
            </a:r>
            <a:r>
              <a:rPr lang="it-IT" dirty="0" smtClean="0"/>
              <a:t> </a:t>
            </a:r>
            <a:r>
              <a:rPr lang="it-IT" dirty="0" err="1" smtClean="0"/>
              <a:t>pz</a:t>
            </a:r>
            <a:r>
              <a:rPr lang="it-IT" dirty="0" smtClean="0"/>
              <a:t>.</a:t>
            </a:r>
          </a:p>
        </p:txBody>
      </p:sp>
      <p:pic>
        <p:nvPicPr>
          <p:cNvPr id="81922" name="Picture 2" descr="http://www.managerdelbenessere.it/gs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698" y="3124200"/>
            <a:ext cx="5659301" cy="37338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459163"/>
            <a:ext cx="3276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calo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della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conduttanza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indicherebbe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positività</a:t>
            </a:r>
            <a:r>
              <a:rPr kumimoji="0" lang="it-IT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intolleranza o allergia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all’</a:t>
            </a:r>
            <a:r>
              <a:rPr kumimoji="0" lang="it-IT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alimento </a:t>
            </a:r>
            <a:r>
              <a:rPr kumimoji="0" lang="it-IT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inserito</a:t>
            </a:r>
            <a:r>
              <a:rPr lang="it-IT" sz="2600" b="0" i="0" dirty="0" smtClean="0">
                <a:latin typeface="+mn-lt"/>
                <a:cs typeface="+mn-cs"/>
              </a:rPr>
              <a:t> in </a:t>
            </a:r>
            <a:r>
              <a:rPr lang="it-IT" sz="2600" b="0" i="0" dirty="0" err="1" smtClean="0">
                <a:latin typeface="+mn-lt"/>
                <a:cs typeface="+mn-cs"/>
              </a:rPr>
              <a:t>circuito</a:t>
            </a:r>
            <a:r>
              <a:rPr lang="it-IT" sz="2600" b="0" i="0" dirty="0" smtClean="0">
                <a:latin typeface="+mn-lt"/>
                <a:cs typeface="+mn-cs"/>
              </a:rPr>
              <a:t>.</a:t>
            </a:r>
            <a:endParaRPr kumimoji="0" lang="it-IT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57200"/>
            <a:ext cx="8229600" cy="1143000"/>
          </a:xfrm>
        </p:spPr>
        <p:txBody>
          <a:bodyPr/>
          <a:lstStyle/>
          <a:p>
            <a:r>
              <a:rPr lang="it-IT" sz="4000" dirty="0" smtClean="0"/>
              <a:t>Test </a:t>
            </a:r>
            <a:r>
              <a:rPr lang="it-IT" sz="4000" dirty="0" err="1" smtClean="0"/>
              <a:t>elettrodermico</a:t>
            </a:r>
            <a:r>
              <a:rPr lang="it-IT" sz="4000" dirty="0" smtClean="0"/>
              <a:t>: </a:t>
            </a:r>
            <a:r>
              <a:rPr lang="it-IT" sz="4000" dirty="0" err="1" smtClean="0"/>
              <a:t>ragioniamoci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389437"/>
          </a:xfrm>
        </p:spPr>
        <p:txBody>
          <a:bodyPr/>
          <a:lstStyle/>
          <a:p>
            <a:r>
              <a:rPr lang="it-IT" dirty="0" smtClean="0"/>
              <a:t>Siccome </a:t>
            </a:r>
            <a:r>
              <a:rPr lang="it-IT" dirty="0" err="1" smtClean="0"/>
              <a:t>il</a:t>
            </a:r>
            <a:r>
              <a:rPr lang="it-IT" dirty="0" smtClean="0"/>
              <a:t> test </a:t>
            </a:r>
            <a:r>
              <a:rPr lang="it-IT" dirty="0" err="1" smtClean="0"/>
              <a:t>viene</a:t>
            </a:r>
            <a:r>
              <a:rPr lang="it-IT" dirty="0" smtClean="0"/>
              <a:t> indicato </a:t>
            </a:r>
            <a:r>
              <a:rPr lang="it-IT" dirty="0" err="1" smtClean="0"/>
              <a:t>sia</a:t>
            </a:r>
            <a:r>
              <a:rPr lang="it-IT" dirty="0" smtClean="0"/>
              <a:t> per </a:t>
            </a:r>
            <a:r>
              <a:rPr lang="it-IT" dirty="0" err="1" smtClean="0"/>
              <a:t>intolleranze</a:t>
            </a:r>
            <a:r>
              <a:rPr lang="it-IT" dirty="0" smtClean="0"/>
              <a:t> che </a:t>
            </a:r>
            <a:r>
              <a:rPr lang="it-IT" dirty="0" err="1" smtClean="0"/>
              <a:t>per</a:t>
            </a:r>
            <a:r>
              <a:rPr lang="it-IT" dirty="0" smtClean="0"/>
              <a:t> allergie, </a:t>
            </a:r>
            <a:r>
              <a:rPr lang="it-IT" dirty="0" err="1" smtClean="0"/>
              <a:t>effettuare</a:t>
            </a:r>
            <a:r>
              <a:rPr lang="it-IT" dirty="0" smtClean="0"/>
              <a:t> studi </a:t>
            </a:r>
            <a:r>
              <a:rPr lang="it-IT" dirty="0" err="1" smtClean="0"/>
              <a:t>in</a:t>
            </a:r>
            <a:r>
              <a:rPr lang="it-IT" dirty="0" smtClean="0"/>
              <a:t> doppio </a:t>
            </a:r>
            <a:r>
              <a:rPr lang="it-IT" dirty="0" err="1" smtClean="0"/>
              <a:t>cieco</a:t>
            </a:r>
            <a:r>
              <a:rPr lang="it-IT" dirty="0" smtClean="0"/>
              <a:t> con </a:t>
            </a:r>
            <a:r>
              <a:rPr lang="it-IT" dirty="0" err="1" smtClean="0"/>
              <a:t>pz</a:t>
            </a:r>
            <a:r>
              <a:rPr lang="it-IT" dirty="0" smtClean="0"/>
              <a:t>. che </a:t>
            </a:r>
            <a:r>
              <a:rPr lang="it-IT" dirty="0" err="1" smtClean="0"/>
              <a:t>abbiamo</a:t>
            </a:r>
            <a:r>
              <a:rPr lang="it-IT" dirty="0" smtClean="0"/>
              <a:t> allergie </a:t>
            </a:r>
            <a:r>
              <a:rPr lang="it-IT" dirty="0" err="1" smtClean="0"/>
              <a:t>già</a:t>
            </a:r>
            <a:r>
              <a:rPr lang="it-IT" dirty="0" smtClean="0"/>
              <a:t> diagnosticate </a:t>
            </a:r>
            <a:r>
              <a:rPr lang="it-IT" dirty="0" err="1" smtClean="0"/>
              <a:t>è</a:t>
            </a:r>
            <a:r>
              <a:rPr lang="it-IT" dirty="0" smtClean="0"/>
              <a:t> facile.</a:t>
            </a:r>
          </a:p>
          <a:p>
            <a:endParaRPr lang="it-IT" sz="800" dirty="0" smtClean="0"/>
          </a:p>
          <a:p>
            <a:r>
              <a:rPr lang="it-IT" dirty="0" smtClean="0"/>
              <a:t>Nessuno </a:t>
            </a:r>
            <a:r>
              <a:rPr lang="it-IT" dirty="0" err="1" smtClean="0"/>
              <a:t>studio</a:t>
            </a:r>
            <a:r>
              <a:rPr lang="it-IT" dirty="0" smtClean="0"/>
              <a:t> ha </a:t>
            </a:r>
            <a:r>
              <a:rPr lang="it-IT" dirty="0" err="1" smtClean="0"/>
              <a:t>dimostrato</a:t>
            </a:r>
            <a:r>
              <a:rPr lang="it-IT" dirty="0" smtClean="0"/>
              <a:t> relazioni </a:t>
            </a:r>
            <a:r>
              <a:rPr lang="it-IT" dirty="0" err="1" smtClean="0"/>
              <a:t>riproducibili</a:t>
            </a:r>
            <a:r>
              <a:rPr lang="it-IT" dirty="0" smtClean="0"/>
              <a:t> tra </a:t>
            </a:r>
            <a:r>
              <a:rPr lang="it-IT" dirty="0" err="1" smtClean="0"/>
              <a:t>allergie</a:t>
            </a:r>
            <a:r>
              <a:rPr lang="it-IT" dirty="0" smtClean="0"/>
              <a:t> o </a:t>
            </a:r>
            <a:r>
              <a:rPr lang="it-IT" dirty="0" err="1" smtClean="0"/>
              <a:t>intolleranze</a:t>
            </a:r>
            <a:r>
              <a:rPr lang="it-IT" dirty="0" smtClean="0"/>
              <a:t> e </a:t>
            </a:r>
            <a:r>
              <a:rPr lang="it-IT" dirty="0" err="1" smtClean="0"/>
              <a:t>conduttanza</a:t>
            </a:r>
            <a:r>
              <a:rPr lang="it-IT" dirty="0" smtClean="0"/>
              <a:t> cutanea.</a:t>
            </a:r>
          </a:p>
          <a:p>
            <a:endParaRPr lang="it-IT" sz="800" dirty="0" smtClean="0"/>
          </a:p>
          <a:p>
            <a:r>
              <a:rPr lang="it-IT" dirty="0" smtClean="0"/>
              <a:t>Stesse </a:t>
            </a:r>
            <a:r>
              <a:rPr lang="it-IT" dirty="0" err="1" smtClean="0"/>
              <a:t>considerazioni</a:t>
            </a:r>
            <a:r>
              <a:rPr lang="it-IT" dirty="0" smtClean="0"/>
              <a:t> fatte </a:t>
            </a:r>
            <a:r>
              <a:rPr lang="it-IT" dirty="0" err="1" smtClean="0"/>
              <a:t>per</a:t>
            </a:r>
            <a:r>
              <a:rPr lang="it-IT" dirty="0" smtClean="0"/>
              <a:t> il </a:t>
            </a:r>
            <a:r>
              <a:rPr lang="it-IT" dirty="0" err="1" smtClean="0"/>
              <a:t>Cytotest</a:t>
            </a:r>
            <a:r>
              <a:rPr lang="it-IT" dirty="0" smtClean="0"/>
              <a:t>, </a:t>
            </a:r>
            <a:r>
              <a:rPr lang="it-IT" dirty="0" err="1" smtClean="0"/>
              <a:t>per</a:t>
            </a:r>
            <a:r>
              <a:rPr lang="it-IT" dirty="0" smtClean="0"/>
              <a:t> i </a:t>
            </a:r>
            <a:r>
              <a:rPr lang="it-IT" dirty="0" err="1" smtClean="0"/>
              <a:t>pannelli</a:t>
            </a:r>
            <a:r>
              <a:rPr lang="it-IT" dirty="0" smtClean="0"/>
              <a:t> contenenti </a:t>
            </a:r>
            <a:r>
              <a:rPr lang="it-IT" dirty="0" err="1" smtClean="0"/>
              <a:t>numerosi</a:t>
            </a:r>
            <a:r>
              <a:rPr lang="it-IT" dirty="0" smtClean="0"/>
              <a:t> antigeni.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5715000"/>
            <a:ext cx="87630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sz="1600" b="0" i="0" dirty="0" smtClean="0">
                <a:latin typeface="+mj-lt"/>
                <a:cs typeface="+mn-cs"/>
              </a:rPr>
              <a:t>Stewart TC. Vega testing in the diagnosis of allergic conditions. Med J Aust. 1991; 155:423.</a:t>
            </a:r>
            <a:endParaRPr lang="it-IT" sz="1600" b="0" i="0" dirty="0" smtClean="0">
              <a:latin typeface="+mj-lt"/>
              <a:cs typeface="+mn-cs"/>
            </a:endParaRP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it-IT" sz="1600" b="0" i="0" dirty="0" err="1" smtClean="0">
                <a:latin typeface="+mj-lt"/>
                <a:cs typeface="+mn-cs"/>
              </a:rPr>
              <a:t>Colbert</a:t>
            </a:r>
            <a:r>
              <a:rPr lang="it-IT" sz="1600" b="0" i="0" dirty="0" smtClean="0">
                <a:latin typeface="+mj-lt"/>
                <a:cs typeface="+mn-cs"/>
              </a:rPr>
              <a:t> </a:t>
            </a:r>
            <a:r>
              <a:rPr lang="it-IT" sz="1600" b="0" i="0" dirty="0" err="1" smtClean="0">
                <a:latin typeface="+mj-lt"/>
                <a:cs typeface="+mn-cs"/>
              </a:rPr>
              <a:t>et</a:t>
            </a:r>
            <a:r>
              <a:rPr lang="it-IT" sz="1600" b="0" i="0" dirty="0" smtClean="0">
                <a:latin typeface="+mj-lt"/>
                <a:cs typeface="+mn-cs"/>
              </a:rPr>
              <a:t> al., </a:t>
            </a:r>
            <a:r>
              <a:rPr lang="it-IT" sz="1600" b="0" i="0" dirty="0" err="1" smtClean="0">
                <a:latin typeface="+mj-lt"/>
                <a:cs typeface="+mn-cs"/>
              </a:rPr>
              <a:t>Clinical</a:t>
            </a:r>
            <a:r>
              <a:rPr lang="it-IT" sz="1600" b="0" i="0" dirty="0" smtClean="0">
                <a:latin typeface="+mj-lt"/>
                <a:cs typeface="+mn-cs"/>
              </a:rPr>
              <a:t> </a:t>
            </a:r>
            <a:r>
              <a:rPr lang="it-IT" sz="1600" b="0" i="0" dirty="0" err="1" smtClean="0">
                <a:latin typeface="+mj-lt"/>
                <a:cs typeface="+mn-cs"/>
              </a:rPr>
              <a:t>utility</a:t>
            </a:r>
            <a:r>
              <a:rPr lang="it-IT" sz="1600" b="0" i="0" dirty="0" smtClean="0">
                <a:latin typeface="+mj-lt"/>
                <a:cs typeface="+mn-cs"/>
              </a:rPr>
              <a:t> of </a:t>
            </a:r>
            <a:r>
              <a:rPr lang="it-IT" sz="1600" b="0" i="0" dirty="0" err="1" smtClean="0">
                <a:latin typeface="+mj-lt"/>
                <a:cs typeface="+mn-cs"/>
              </a:rPr>
              <a:t>electrodermal</a:t>
            </a:r>
            <a:r>
              <a:rPr lang="it-IT" sz="1600" b="0" i="0" dirty="0" smtClean="0">
                <a:latin typeface="+mj-lt"/>
                <a:cs typeface="+mn-cs"/>
              </a:rPr>
              <a:t> </a:t>
            </a:r>
            <a:r>
              <a:rPr lang="it-IT" sz="1600" b="0" i="0" dirty="0" err="1" smtClean="0">
                <a:latin typeface="+mj-lt"/>
                <a:cs typeface="+mn-cs"/>
              </a:rPr>
              <a:t>activity</a:t>
            </a:r>
            <a:r>
              <a:rPr lang="it-IT" sz="1600" b="0" i="0" dirty="0" smtClean="0">
                <a:latin typeface="+mj-lt"/>
                <a:cs typeface="+mn-cs"/>
              </a:rPr>
              <a:t> at </a:t>
            </a:r>
            <a:r>
              <a:rPr lang="it-IT" sz="1600" b="0" i="0" dirty="0" err="1" smtClean="0">
                <a:latin typeface="+mj-lt"/>
                <a:cs typeface="+mn-cs"/>
              </a:rPr>
              <a:t>acupuncture</a:t>
            </a:r>
            <a:r>
              <a:rPr lang="it-IT" sz="1600" b="0" i="0" dirty="0" smtClean="0">
                <a:latin typeface="+mj-lt"/>
                <a:cs typeface="+mn-cs"/>
              </a:rPr>
              <a:t> </a:t>
            </a:r>
            <a:r>
              <a:rPr lang="it-IT" sz="1600" b="0" i="0" dirty="0" err="1" smtClean="0">
                <a:latin typeface="+mj-lt"/>
                <a:cs typeface="+mn-cs"/>
              </a:rPr>
              <a:t>points</a:t>
            </a:r>
            <a:r>
              <a:rPr lang="it-IT" sz="1600" b="0" i="0" dirty="0" smtClean="0">
                <a:latin typeface="+mj-lt"/>
                <a:cs typeface="+mn-cs"/>
              </a:rPr>
              <a:t>: </a:t>
            </a:r>
            <a:r>
              <a:rPr lang="it-IT" sz="1600" b="0" i="0" dirty="0" err="1" smtClean="0">
                <a:latin typeface="+mj-lt"/>
                <a:cs typeface="+mn-cs"/>
              </a:rPr>
              <a:t>a</a:t>
            </a:r>
            <a:r>
              <a:rPr lang="it-IT" sz="1600" b="0" i="0" dirty="0" smtClean="0">
                <a:latin typeface="+mj-lt"/>
                <a:cs typeface="+mn-cs"/>
              </a:rPr>
              <a:t> narrative </a:t>
            </a:r>
            <a:r>
              <a:rPr lang="it-IT" sz="1600" b="0" i="0" dirty="0" err="1" smtClean="0">
                <a:latin typeface="+mj-lt"/>
                <a:cs typeface="+mn-cs"/>
              </a:rPr>
              <a:t>review</a:t>
            </a:r>
            <a:r>
              <a:rPr lang="it-IT" sz="1600" b="0" i="0" dirty="0" smtClean="0">
                <a:latin typeface="+mj-lt"/>
                <a:cs typeface="+mn-cs"/>
              </a:rPr>
              <a:t>. </a:t>
            </a:r>
            <a:r>
              <a:rPr lang="it-IT" sz="1600" b="0" i="0" dirty="0" err="1" smtClean="0">
                <a:latin typeface="+mj-lt"/>
                <a:cs typeface="+mn-cs"/>
              </a:rPr>
              <a:t>Acupunct</a:t>
            </a:r>
            <a:r>
              <a:rPr lang="it-IT" sz="1600" b="0" i="0" dirty="0" smtClean="0">
                <a:latin typeface="+mj-lt"/>
                <a:cs typeface="+mn-cs"/>
              </a:rPr>
              <a:t> </a:t>
            </a:r>
            <a:r>
              <a:rPr lang="it-IT" sz="1600" b="0" i="0" dirty="0" err="1" smtClean="0">
                <a:latin typeface="+mj-lt"/>
                <a:cs typeface="+mn-cs"/>
              </a:rPr>
              <a:t>Med</a:t>
            </a:r>
            <a:r>
              <a:rPr lang="it-IT" sz="1600" b="0" i="0" dirty="0" smtClean="0">
                <a:latin typeface="+mj-lt"/>
                <a:cs typeface="+mn-cs"/>
              </a:rPr>
              <a:t>. 2011 </a:t>
            </a:r>
            <a:r>
              <a:rPr lang="it-IT" sz="1600" b="0" i="0" dirty="0" err="1" smtClean="0">
                <a:latin typeface="+mj-lt"/>
                <a:cs typeface="+mn-cs"/>
              </a:rPr>
              <a:t>29</a:t>
            </a:r>
            <a:r>
              <a:rPr lang="it-IT" sz="1600" b="0" i="0" dirty="0" smtClean="0">
                <a:latin typeface="+mj-lt"/>
                <a:cs typeface="+mn-cs"/>
              </a:rPr>
              <a:t>:270-5</a:t>
            </a: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r>
              <a:rPr lang="it-IT" sz="4000" dirty="0" smtClean="0"/>
              <a:t>TEST </a:t>
            </a:r>
            <a:r>
              <a:rPr lang="it-IT" sz="4000" dirty="0" err="1" smtClean="0"/>
              <a:t>KINESIOLOGICO</a:t>
            </a:r>
            <a:r>
              <a:rPr lang="it-IT" sz="4000" dirty="0" smtClean="0"/>
              <a:t> O </a:t>
            </a:r>
            <a:r>
              <a:rPr lang="it-IT" sz="4000" dirty="0" err="1" smtClean="0"/>
              <a:t>MUSCOLARE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257800"/>
          </a:xfrm>
        </p:spPr>
        <p:txBody>
          <a:bodyPr/>
          <a:lstStyle/>
          <a:p>
            <a:r>
              <a:rPr lang="it-IT" dirty="0" smtClean="0"/>
              <a:t>Si </a:t>
            </a:r>
            <a:r>
              <a:rPr lang="it-IT" dirty="0" err="1" smtClean="0"/>
              <a:t>basa</a:t>
            </a:r>
            <a:r>
              <a:rPr lang="it-IT" dirty="0" smtClean="0"/>
              <a:t> sull’assunto </a:t>
            </a:r>
            <a:r>
              <a:rPr lang="it-IT" dirty="0" err="1" smtClean="0"/>
              <a:t>indimostrato</a:t>
            </a:r>
            <a:r>
              <a:rPr lang="it-IT" dirty="0" smtClean="0"/>
              <a:t> che </a:t>
            </a:r>
            <a:r>
              <a:rPr lang="it-IT" dirty="0" err="1" smtClean="0"/>
              <a:t>si</a:t>
            </a:r>
            <a:r>
              <a:rPr lang="it-IT" dirty="0" smtClean="0"/>
              <a:t> determini una diminuzione della forza </a:t>
            </a:r>
            <a:r>
              <a:rPr lang="it-IT" dirty="0" err="1" smtClean="0"/>
              <a:t>muscolare</a:t>
            </a:r>
            <a:r>
              <a:rPr lang="it-IT" dirty="0" smtClean="0"/>
              <a:t> in seguito alla somministrazione o al contatto con una </a:t>
            </a:r>
            <a:r>
              <a:rPr lang="it-IT" dirty="0" err="1" smtClean="0"/>
              <a:t>sostanza</a:t>
            </a:r>
            <a:r>
              <a:rPr lang="it-IT" dirty="0" smtClean="0"/>
              <a:t> alimentare </a:t>
            </a:r>
            <a:r>
              <a:rPr lang="it-IT" dirty="0" err="1" smtClean="0"/>
              <a:t>cui</a:t>
            </a:r>
            <a:r>
              <a:rPr lang="it-IT" dirty="0" smtClean="0"/>
              <a:t> si </a:t>
            </a:r>
            <a:r>
              <a:rPr lang="it-IT" dirty="0" err="1" smtClean="0"/>
              <a:t>è</a:t>
            </a:r>
            <a:r>
              <a:rPr lang="it-IT" dirty="0" smtClean="0"/>
              <a:t> intolleranti.</a:t>
            </a:r>
          </a:p>
          <a:p>
            <a:r>
              <a:rPr lang="it-IT" dirty="0" smtClean="0"/>
              <a:t>Il </a:t>
            </a:r>
            <a:r>
              <a:rPr lang="it-IT" dirty="0" err="1" smtClean="0"/>
              <a:t>test</a:t>
            </a:r>
            <a:r>
              <a:rPr lang="it-IT" dirty="0" smtClean="0"/>
              <a:t> </a:t>
            </a:r>
            <a:r>
              <a:rPr lang="it-IT" dirty="0" err="1" smtClean="0"/>
              <a:t>kinesiologico</a:t>
            </a:r>
            <a:r>
              <a:rPr lang="it-IT" dirty="0" smtClean="0"/>
              <a:t> comprende </a:t>
            </a:r>
            <a:r>
              <a:rPr lang="it-IT" dirty="0" err="1" smtClean="0"/>
              <a:t>245</a:t>
            </a:r>
            <a:r>
              <a:rPr lang="it-IT" dirty="0" smtClean="0"/>
              <a:t> alimenti, </a:t>
            </a:r>
            <a:r>
              <a:rPr lang="it-IT" dirty="0" err="1" smtClean="0"/>
              <a:t>compresi</a:t>
            </a:r>
            <a:r>
              <a:rPr lang="it-IT" dirty="0" smtClean="0"/>
              <a:t> coloranti, </a:t>
            </a:r>
            <a:r>
              <a:rPr lang="it-IT" dirty="0" err="1" smtClean="0"/>
              <a:t>conservanti</a:t>
            </a:r>
            <a:r>
              <a:rPr lang="it-IT" dirty="0" smtClean="0"/>
              <a:t> e </a:t>
            </a:r>
            <a:r>
              <a:rPr lang="it-IT" dirty="0" err="1" smtClean="0"/>
              <a:t>fibre</a:t>
            </a:r>
            <a:r>
              <a:rPr lang="it-IT" dirty="0" smtClean="0"/>
              <a:t> tessili </a:t>
            </a:r>
            <a:r>
              <a:rPr lang="it-IT" dirty="0" err="1" smtClean="0"/>
              <a:t>e</a:t>
            </a:r>
            <a:r>
              <a:rPr lang="it-IT" dirty="0" smtClean="0"/>
              <a:t> dura </a:t>
            </a:r>
            <a:r>
              <a:rPr lang="it-IT" dirty="0" err="1" smtClean="0"/>
              <a:t>1</a:t>
            </a:r>
            <a:r>
              <a:rPr lang="it-IT" dirty="0" smtClean="0"/>
              <a:t> ora </a:t>
            </a:r>
            <a:r>
              <a:rPr lang="it-IT" dirty="0" err="1" smtClean="0"/>
              <a:t>e</a:t>
            </a:r>
            <a:r>
              <a:rPr lang="it-IT" dirty="0" smtClean="0"/>
              <a:t> mezza </a:t>
            </a:r>
            <a:r>
              <a:rPr lang="it-IT" dirty="0" err="1" smtClean="0"/>
              <a:t>circa</a:t>
            </a:r>
            <a:r>
              <a:rPr lang="it-IT" dirty="0" smtClean="0"/>
              <a:t>.</a:t>
            </a:r>
          </a:p>
        </p:txBody>
      </p:sp>
      <p:pic>
        <p:nvPicPr>
          <p:cNvPr id="82946" name="Picture 2" descr="http://www.mascurint.com/immagini/test_kinesiolog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0195" y="3886201"/>
            <a:ext cx="507380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pPr algn="ctr"/>
            <a:r>
              <a:rPr lang="it-IT" sz="4000" dirty="0" err="1" smtClean="0"/>
              <a:t>Pulse</a:t>
            </a:r>
            <a:r>
              <a:rPr lang="it-IT" sz="4000" dirty="0" smtClean="0"/>
              <a:t> Test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6934200" cy="5257800"/>
          </a:xfrm>
        </p:spPr>
        <p:txBody>
          <a:bodyPr/>
          <a:lstStyle/>
          <a:p>
            <a:r>
              <a:rPr lang="it-IT" dirty="0" smtClean="0"/>
              <a:t>Descritto </a:t>
            </a:r>
            <a:r>
              <a:rPr lang="it-IT" dirty="0" err="1" smtClean="0"/>
              <a:t>da</a:t>
            </a:r>
            <a:r>
              <a:rPr lang="it-IT" dirty="0" smtClean="0"/>
              <a:t> </a:t>
            </a:r>
            <a:r>
              <a:rPr lang="it-IT" dirty="0" err="1" smtClean="0"/>
              <a:t>Arthur</a:t>
            </a:r>
            <a:r>
              <a:rPr lang="it-IT" dirty="0" smtClean="0"/>
              <a:t> </a:t>
            </a:r>
            <a:r>
              <a:rPr lang="it-IT" dirty="0" err="1" smtClean="0"/>
              <a:t>F.</a:t>
            </a:r>
            <a:r>
              <a:rPr lang="it-IT" dirty="0" smtClean="0"/>
              <a:t> Coca, </a:t>
            </a:r>
            <a:r>
              <a:rPr lang="it-IT" dirty="0" err="1" smtClean="0"/>
              <a:t>nel</a:t>
            </a:r>
            <a:r>
              <a:rPr lang="it-IT" dirty="0" smtClean="0"/>
              <a:t> 1956, </a:t>
            </a:r>
            <a:r>
              <a:rPr lang="it-IT" dirty="0" err="1" smtClean="0"/>
              <a:t>si</a:t>
            </a:r>
            <a:r>
              <a:rPr lang="it-IT" dirty="0" smtClean="0"/>
              <a:t> basa </a:t>
            </a:r>
            <a:r>
              <a:rPr lang="it-IT" dirty="0" err="1" smtClean="0"/>
              <a:t>sull’</a:t>
            </a:r>
            <a:r>
              <a:rPr lang="it-IT" dirty="0" smtClean="0"/>
              <a:t>assunto </a:t>
            </a:r>
            <a:r>
              <a:rPr lang="it-IT" dirty="0" err="1" smtClean="0"/>
              <a:t>indimostrato</a:t>
            </a:r>
            <a:r>
              <a:rPr lang="it-IT" dirty="0" smtClean="0"/>
              <a:t> che l’assunzione (</a:t>
            </a:r>
            <a:r>
              <a:rPr lang="it-IT" dirty="0" err="1" smtClean="0"/>
              <a:t>sublinguale</a:t>
            </a:r>
            <a:r>
              <a:rPr lang="it-IT" dirty="0" smtClean="0"/>
              <a:t>) o l’iniezione </a:t>
            </a:r>
            <a:r>
              <a:rPr lang="it-IT" dirty="0" err="1" smtClean="0"/>
              <a:t>intradermica</a:t>
            </a:r>
            <a:r>
              <a:rPr lang="it-IT" dirty="0" smtClean="0"/>
              <a:t> di </a:t>
            </a:r>
            <a:r>
              <a:rPr lang="it-IT" dirty="0" err="1" smtClean="0"/>
              <a:t>sostanze</a:t>
            </a:r>
            <a:r>
              <a:rPr lang="it-IT" dirty="0" smtClean="0"/>
              <a:t> capaci </a:t>
            </a:r>
            <a:r>
              <a:rPr lang="it-IT" dirty="0" err="1" smtClean="0"/>
              <a:t>di</a:t>
            </a:r>
            <a:r>
              <a:rPr lang="it-IT" dirty="0" smtClean="0"/>
              <a:t> indurre </a:t>
            </a:r>
            <a:r>
              <a:rPr lang="it-IT" dirty="0" err="1" smtClean="0"/>
              <a:t>allergie</a:t>
            </a:r>
            <a:r>
              <a:rPr lang="it-IT" dirty="0" smtClean="0"/>
              <a:t> /intolleranze </a:t>
            </a:r>
            <a:r>
              <a:rPr lang="it-IT" dirty="0" err="1" smtClean="0"/>
              <a:t>causi</a:t>
            </a:r>
            <a:r>
              <a:rPr lang="it-IT" dirty="0" smtClean="0"/>
              <a:t> una modificazione della frequenza cardiaca, </a:t>
            </a:r>
            <a:r>
              <a:rPr lang="it-IT" dirty="0" err="1" smtClean="0"/>
              <a:t>rispetto</a:t>
            </a:r>
            <a:r>
              <a:rPr lang="it-IT" dirty="0" smtClean="0"/>
              <a:t> alla </a:t>
            </a:r>
            <a:r>
              <a:rPr lang="it-IT" dirty="0" err="1" smtClean="0"/>
              <a:t>baseline</a:t>
            </a:r>
            <a:r>
              <a:rPr lang="it-IT" dirty="0" smtClean="0"/>
              <a:t>, </a:t>
            </a:r>
            <a:r>
              <a:rPr lang="it-IT" dirty="0" err="1" smtClean="0"/>
              <a:t>di</a:t>
            </a:r>
            <a:r>
              <a:rPr lang="it-IT" dirty="0" smtClean="0"/>
              <a:t> almeno </a:t>
            </a:r>
            <a:r>
              <a:rPr lang="it-IT" dirty="0" err="1" smtClean="0"/>
              <a:t>16</a:t>
            </a:r>
            <a:r>
              <a:rPr lang="it-IT" dirty="0" smtClean="0"/>
              <a:t> </a:t>
            </a:r>
            <a:r>
              <a:rPr lang="it-IT" dirty="0" err="1" smtClean="0"/>
              <a:t>pls</a:t>
            </a:r>
            <a:r>
              <a:rPr lang="it-IT" dirty="0" smtClean="0"/>
              <a:t>/</a:t>
            </a:r>
            <a:r>
              <a:rPr lang="it-IT" dirty="0" err="1" smtClean="0"/>
              <a:t>min</a:t>
            </a:r>
            <a:r>
              <a:rPr lang="it-IT" dirty="0" smtClean="0"/>
              <a:t>.</a:t>
            </a:r>
          </a:p>
          <a:p>
            <a:endParaRPr lang="it-IT" sz="800" dirty="0" smtClean="0"/>
          </a:p>
          <a:p>
            <a:r>
              <a:rPr lang="it-IT" dirty="0" smtClean="0"/>
              <a:t> Non ci sono studi che dimostrano questo </a:t>
            </a:r>
            <a:r>
              <a:rPr lang="it-IT" dirty="0" err="1" smtClean="0"/>
              <a:t>e</a:t>
            </a:r>
            <a:r>
              <a:rPr lang="it-IT" dirty="0" smtClean="0"/>
              <a:t>, anche ammesso che l’assunto </a:t>
            </a:r>
            <a:r>
              <a:rPr lang="it-IT" dirty="0" err="1" smtClean="0"/>
              <a:t>sia</a:t>
            </a:r>
            <a:r>
              <a:rPr lang="it-IT" dirty="0" smtClean="0"/>
              <a:t> vero, </a:t>
            </a:r>
            <a:r>
              <a:rPr lang="it-IT" dirty="0" err="1" smtClean="0"/>
              <a:t>in</a:t>
            </a:r>
            <a:r>
              <a:rPr lang="it-IT" dirty="0" smtClean="0"/>
              <a:t> caso </a:t>
            </a:r>
            <a:r>
              <a:rPr lang="it-IT" dirty="0" err="1" smtClean="0"/>
              <a:t>di</a:t>
            </a:r>
            <a:r>
              <a:rPr lang="it-IT" dirty="0" smtClean="0"/>
              <a:t> reazioni </a:t>
            </a:r>
            <a:r>
              <a:rPr lang="it-IT" dirty="0" err="1" smtClean="0"/>
              <a:t>ritardate</a:t>
            </a:r>
            <a:r>
              <a:rPr lang="it-IT" dirty="0" smtClean="0"/>
              <a:t> occorrerebbe </a:t>
            </a:r>
            <a:r>
              <a:rPr lang="it-IT" dirty="0" err="1" smtClean="0"/>
              <a:t>attendere</a:t>
            </a:r>
            <a:r>
              <a:rPr lang="it-IT" dirty="0" smtClean="0"/>
              <a:t> molte </a:t>
            </a:r>
            <a:r>
              <a:rPr lang="it-IT" dirty="0" err="1" smtClean="0"/>
              <a:t>ore</a:t>
            </a:r>
            <a:r>
              <a:rPr lang="it-IT" dirty="0" smtClean="0"/>
              <a:t> per </a:t>
            </a:r>
            <a:r>
              <a:rPr lang="it-IT" dirty="0" err="1" smtClean="0"/>
              <a:t>osservare</a:t>
            </a:r>
            <a:r>
              <a:rPr lang="it-IT" dirty="0" smtClean="0"/>
              <a:t> queste </a:t>
            </a:r>
            <a:r>
              <a:rPr lang="it-IT" dirty="0" err="1" smtClean="0"/>
              <a:t>variazioni</a:t>
            </a:r>
            <a:r>
              <a:rPr lang="it-IT" dirty="0" smtClean="0"/>
              <a:t>. Pensando </a:t>
            </a:r>
            <a:r>
              <a:rPr lang="it-IT" dirty="0" err="1" smtClean="0"/>
              <a:t>a</a:t>
            </a:r>
            <a:r>
              <a:rPr lang="it-IT" dirty="0" smtClean="0"/>
              <a:t> pannelli </a:t>
            </a:r>
            <a:r>
              <a:rPr lang="it-IT" dirty="0" err="1" smtClean="0"/>
              <a:t>da</a:t>
            </a:r>
            <a:r>
              <a:rPr lang="it-IT" dirty="0" smtClean="0"/>
              <a:t> 60-80 </a:t>
            </a:r>
            <a:r>
              <a:rPr lang="it-IT" dirty="0" err="1" smtClean="0"/>
              <a:t>alimenti</a:t>
            </a:r>
            <a:r>
              <a:rPr lang="it-IT" dirty="0" smtClean="0"/>
              <a:t>, </a:t>
            </a:r>
            <a:r>
              <a:rPr lang="it-IT" dirty="0" err="1" smtClean="0"/>
              <a:t>sono</a:t>
            </a:r>
            <a:r>
              <a:rPr lang="it-IT" dirty="0" smtClean="0"/>
              <a:t> settimane </a:t>
            </a:r>
            <a:r>
              <a:rPr lang="it-IT" dirty="0" err="1" smtClean="0"/>
              <a:t>di</a:t>
            </a:r>
            <a:r>
              <a:rPr lang="it-IT" dirty="0" smtClean="0"/>
              <a:t> test!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614" y="1981200"/>
            <a:ext cx="19453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pPr algn="ctr"/>
            <a:r>
              <a:rPr lang="it-IT" sz="4000" dirty="0" err="1" smtClean="0"/>
              <a:t>Iridologia</a:t>
            </a:r>
            <a:r>
              <a:rPr lang="it-IT" sz="4000" dirty="0" smtClean="0"/>
              <a:t> e </a:t>
            </a:r>
            <a:r>
              <a:rPr lang="it-IT" sz="4000" dirty="0" err="1" smtClean="0"/>
              <a:t>analisi</a:t>
            </a:r>
            <a:r>
              <a:rPr lang="it-IT" sz="4000" dirty="0" smtClean="0"/>
              <a:t> del </a:t>
            </a:r>
            <a:r>
              <a:rPr lang="it-IT" sz="4000" dirty="0" err="1" smtClean="0"/>
              <a:t>capello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257800"/>
          </a:xfrm>
        </p:spPr>
        <p:txBody>
          <a:bodyPr/>
          <a:lstStyle/>
          <a:p>
            <a:r>
              <a:rPr lang="it-IT" dirty="0" smtClean="0"/>
              <a:t>Alcuni </a:t>
            </a:r>
            <a:r>
              <a:rPr lang="it-IT" dirty="0" err="1" smtClean="0"/>
              <a:t>iridologi</a:t>
            </a:r>
            <a:r>
              <a:rPr lang="it-IT" dirty="0" smtClean="0"/>
              <a:t> sostengono </a:t>
            </a:r>
            <a:r>
              <a:rPr lang="it-IT" dirty="0" err="1" smtClean="0"/>
              <a:t>di</a:t>
            </a:r>
            <a:r>
              <a:rPr lang="it-IT" dirty="0" smtClean="0"/>
              <a:t> poter </a:t>
            </a:r>
            <a:r>
              <a:rPr lang="it-IT" dirty="0" err="1" smtClean="0"/>
              <a:t>definire</a:t>
            </a:r>
            <a:r>
              <a:rPr lang="it-IT" dirty="0" smtClean="0"/>
              <a:t> sensibilità </a:t>
            </a:r>
            <a:r>
              <a:rPr lang="it-IT" dirty="0" err="1" smtClean="0"/>
              <a:t>o</a:t>
            </a:r>
            <a:r>
              <a:rPr lang="it-IT" dirty="0" smtClean="0"/>
              <a:t> intolleranze </a:t>
            </a:r>
            <a:r>
              <a:rPr lang="it-IT" dirty="0" err="1" smtClean="0"/>
              <a:t>agli</a:t>
            </a:r>
            <a:r>
              <a:rPr lang="it-IT" dirty="0" smtClean="0"/>
              <a:t> alimenti, </a:t>
            </a:r>
            <a:r>
              <a:rPr lang="it-IT" dirty="0" err="1" smtClean="0"/>
              <a:t>partendo</a:t>
            </a:r>
            <a:r>
              <a:rPr lang="it-IT" dirty="0" smtClean="0"/>
              <a:t> dall’analisi dell’iride. </a:t>
            </a:r>
          </a:p>
          <a:p>
            <a:endParaRPr lang="it-IT" sz="800" dirty="0" smtClean="0"/>
          </a:p>
          <a:p>
            <a:r>
              <a:rPr lang="it-IT" dirty="0" smtClean="0"/>
              <a:t> Esistono </a:t>
            </a:r>
            <a:r>
              <a:rPr lang="it-IT" dirty="0" err="1" smtClean="0"/>
              <a:t>soggetti</a:t>
            </a:r>
            <a:r>
              <a:rPr lang="it-IT" dirty="0" smtClean="0"/>
              <a:t> giuridici </a:t>
            </a:r>
            <a:r>
              <a:rPr lang="it-IT" dirty="0" err="1" smtClean="0"/>
              <a:t>che</a:t>
            </a:r>
            <a:r>
              <a:rPr lang="it-IT" dirty="0" smtClean="0"/>
              <a:t> promettono </a:t>
            </a:r>
            <a:r>
              <a:rPr lang="it-IT" dirty="0" err="1" smtClean="0"/>
              <a:t>di</a:t>
            </a:r>
            <a:r>
              <a:rPr lang="it-IT" dirty="0" smtClean="0"/>
              <a:t> identificare intolleranze al cibo </a:t>
            </a:r>
            <a:r>
              <a:rPr lang="it-IT" dirty="0" err="1" smtClean="0"/>
              <a:t>attaverso</a:t>
            </a:r>
            <a:r>
              <a:rPr lang="it-IT" dirty="0" smtClean="0"/>
              <a:t> analisi </a:t>
            </a:r>
            <a:r>
              <a:rPr lang="it-IT" dirty="0" err="1" smtClean="0"/>
              <a:t>del</a:t>
            </a:r>
            <a:r>
              <a:rPr lang="it-IT" dirty="0" smtClean="0"/>
              <a:t> capello. Non </a:t>
            </a:r>
            <a:r>
              <a:rPr lang="it-IT" dirty="0" err="1" smtClean="0"/>
              <a:t>è</a:t>
            </a:r>
            <a:r>
              <a:rPr lang="it-IT" dirty="0" smtClean="0"/>
              <a:t> noto </a:t>
            </a:r>
            <a:r>
              <a:rPr lang="it-IT" dirty="0" err="1" smtClean="0"/>
              <a:t>cosa</a:t>
            </a:r>
            <a:r>
              <a:rPr lang="it-IT" dirty="0" smtClean="0"/>
              <a:t> e </a:t>
            </a:r>
            <a:r>
              <a:rPr lang="it-IT" dirty="0" err="1" smtClean="0"/>
              <a:t>come</a:t>
            </a:r>
            <a:r>
              <a:rPr lang="it-IT" dirty="0" smtClean="0"/>
              <a:t> analizzino </a:t>
            </a:r>
            <a:r>
              <a:rPr lang="it-IT" dirty="0" err="1" smtClean="0"/>
              <a:t>i</a:t>
            </a:r>
            <a:r>
              <a:rPr lang="it-IT" dirty="0" smtClean="0"/>
              <a:t> capelli, </a:t>
            </a:r>
            <a:r>
              <a:rPr lang="it-IT" dirty="0" err="1" smtClean="0"/>
              <a:t>né</a:t>
            </a:r>
            <a:r>
              <a:rPr lang="it-IT" dirty="0" smtClean="0"/>
              <a:t> quali </a:t>
            </a:r>
            <a:r>
              <a:rPr lang="it-IT" dirty="0" err="1" smtClean="0"/>
              <a:t>indicatori</a:t>
            </a:r>
            <a:r>
              <a:rPr lang="it-IT" dirty="0" smtClean="0"/>
              <a:t> siano </a:t>
            </a:r>
            <a:r>
              <a:rPr lang="it-IT" dirty="0" err="1" smtClean="0"/>
              <a:t>associati</a:t>
            </a:r>
            <a:r>
              <a:rPr lang="it-IT" dirty="0" smtClean="0"/>
              <a:t> ai </a:t>
            </a:r>
            <a:r>
              <a:rPr lang="it-IT" dirty="0" err="1" smtClean="0"/>
              <a:t>diversi</a:t>
            </a:r>
            <a:r>
              <a:rPr lang="it-IT" dirty="0" smtClean="0"/>
              <a:t> alimenti. Vedi http://www.bionetics.co.uk/</a:t>
            </a:r>
          </a:p>
          <a:p>
            <a:endParaRPr lang="it-IT" dirty="0"/>
          </a:p>
        </p:txBody>
      </p:sp>
      <p:pic>
        <p:nvPicPr>
          <p:cNvPr id="3074" name="Picture 2" descr="bionetics hair test appl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0"/>
            <a:ext cx="6648450" cy="695325"/>
          </a:xfrm>
          <a:prstGeom prst="rect">
            <a:avLst/>
          </a:prstGeom>
          <a:noFill/>
        </p:spPr>
      </p:pic>
      <p:pic>
        <p:nvPicPr>
          <p:cNvPr id="3076" name="Picture 4" descr="bionetics - the key to natural wellbe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800600"/>
            <a:ext cx="270510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r>
              <a:rPr lang="it-IT" sz="4000" dirty="0" smtClean="0"/>
              <a:t>Ragioniamoci: </a:t>
            </a:r>
            <a:r>
              <a:rPr lang="it-IT" sz="4000" dirty="0" err="1" smtClean="0"/>
              <a:t>test</a:t>
            </a:r>
            <a:r>
              <a:rPr lang="it-IT" sz="4000" dirty="0" smtClean="0"/>
              <a:t> non convenzionali: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153400" cy="5257800"/>
          </a:xfrm>
        </p:spPr>
        <p:txBody>
          <a:bodyPr/>
          <a:lstStyle/>
          <a:p>
            <a:r>
              <a:rPr lang="it-IT" dirty="0" smtClean="0"/>
              <a:t>Fanno </a:t>
            </a:r>
            <a:r>
              <a:rPr lang="it-IT" dirty="0" err="1" smtClean="0"/>
              <a:t>certamente</a:t>
            </a:r>
            <a:r>
              <a:rPr lang="it-IT" dirty="0" smtClean="0"/>
              <a:t> molto bene a chi li vende e a chi li propone;</a:t>
            </a:r>
          </a:p>
          <a:p>
            <a:r>
              <a:rPr lang="it-IT" dirty="0" smtClean="0"/>
              <a:t>Possono </a:t>
            </a:r>
            <a:r>
              <a:rPr lang="it-IT" dirty="0" err="1" smtClean="0"/>
              <a:t>servire</a:t>
            </a:r>
            <a:r>
              <a:rPr lang="it-IT" dirty="0" smtClean="0"/>
              <a:t> a </a:t>
            </a:r>
            <a:r>
              <a:rPr lang="it-IT" dirty="0" err="1" smtClean="0"/>
              <a:t>creare</a:t>
            </a:r>
            <a:r>
              <a:rPr lang="it-IT" dirty="0" smtClean="0"/>
              <a:t> un </a:t>
            </a:r>
            <a:r>
              <a:rPr lang="it-IT" dirty="0" err="1" smtClean="0"/>
              <a:t>contatto</a:t>
            </a:r>
            <a:r>
              <a:rPr lang="it-IT" dirty="0" smtClean="0"/>
              <a:t> col </a:t>
            </a:r>
            <a:r>
              <a:rPr lang="it-IT" dirty="0" err="1" smtClean="0"/>
              <a:t>paziente</a:t>
            </a:r>
            <a:r>
              <a:rPr lang="it-IT" dirty="0" smtClean="0"/>
              <a:t>?</a:t>
            </a:r>
          </a:p>
          <a:p>
            <a:r>
              <a:rPr lang="it-IT" b="1" dirty="0" smtClean="0"/>
              <a:t>Siamo </a:t>
            </a:r>
            <a:r>
              <a:rPr lang="it-IT" b="1" dirty="0" err="1" smtClean="0"/>
              <a:t>tutti</a:t>
            </a:r>
            <a:r>
              <a:rPr lang="it-IT" b="1" dirty="0" smtClean="0"/>
              <a:t> intolleranti </a:t>
            </a:r>
            <a:r>
              <a:rPr lang="it-IT" dirty="0" err="1" smtClean="0"/>
              <a:t>a</a:t>
            </a:r>
            <a:r>
              <a:rPr lang="it-IT" dirty="0" smtClean="0"/>
              <a:t> qualcosa. Capitato </a:t>
            </a:r>
            <a:r>
              <a:rPr lang="it-IT" dirty="0" err="1" smtClean="0"/>
              <a:t>mai</a:t>
            </a:r>
            <a:r>
              <a:rPr lang="it-IT" dirty="0" smtClean="0"/>
              <a:t> a </a:t>
            </a:r>
            <a:r>
              <a:rPr lang="it-IT" dirty="0" err="1" smtClean="0"/>
              <a:t>qualcuno</a:t>
            </a:r>
            <a:r>
              <a:rPr lang="it-IT" dirty="0" smtClean="0"/>
              <a:t> di </a:t>
            </a:r>
            <a:r>
              <a:rPr lang="it-IT" dirty="0" err="1" smtClean="0"/>
              <a:t>aver</a:t>
            </a:r>
            <a:r>
              <a:rPr lang="it-IT" dirty="0" smtClean="0"/>
              <a:t> effettuato </a:t>
            </a:r>
            <a:r>
              <a:rPr lang="it-IT" dirty="0" err="1" smtClean="0"/>
              <a:t>un</a:t>
            </a:r>
            <a:r>
              <a:rPr lang="it-IT" dirty="0" smtClean="0"/>
              <a:t> test non convenzionale ed esserne </a:t>
            </a:r>
            <a:r>
              <a:rPr lang="it-IT" dirty="0" err="1" smtClean="0"/>
              <a:t>uscito</a:t>
            </a:r>
            <a:r>
              <a:rPr lang="it-IT" dirty="0" smtClean="0"/>
              <a:t> del </a:t>
            </a:r>
            <a:r>
              <a:rPr lang="it-IT" dirty="0" err="1" smtClean="0"/>
              <a:t>tutto</a:t>
            </a:r>
            <a:r>
              <a:rPr lang="it-IT" dirty="0" smtClean="0"/>
              <a:t> NEGATIVO?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976" y="4038600"/>
            <a:ext cx="468402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it-IT" sz="3600" dirty="0" smtClean="0"/>
              <a:t>Conclusioni</a:t>
            </a:r>
            <a:endParaRPr lang="it-IT" sz="36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3838" cy="5457825"/>
          </a:xfrm>
        </p:spPr>
        <p:txBody>
          <a:bodyPr/>
          <a:lstStyle/>
          <a:p>
            <a:pPr algn="just">
              <a:lnSpc>
                <a:spcPct val="110000"/>
              </a:lnSpc>
              <a:defRPr/>
            </a:pPr>
            <a:r>
              <a:rPr lang="it-IT" sz="2400" dirty="0" smtClean="0"/>
              <a:t>Esistono!</a:t>
            </a:r>
          </a:p>
          <a:p>
            <a:pPr algn="just">
              <a:lnSpc>
                <a:spcPct val="110000"/>
              </a:lnSpc>
              <a:defRPr/>
            </a:pPr>
            <a:r>
              <a:rPr lang="it-IT" sz="2400" dirty="0" smtClean="0"/>
              <a:t>Per </a:t>
            </a:r>
            <a:r>
              <a:rPr lang="it-IT" sz="2400" dirty="0" smtClean="0"/>
              <a:t>le intolleranze e sensibilità </a:t>
            </a:r>
            <a:r>
              <a:rPr lang="it-IT" sz="2400" dirty="0" err="1" smtClean="0"/>
              <a:t>alimentari</a:t>
            </a:r>
            <a:r>
              <a:rPr lang="it-IT" sz="2400" dirty="0" smtClean="0"/>
              <a:t> nessun </a:t>
            </a:r>
            <a:r>
              <a:rPr lang="it-IT" sz="2400" dirty="0" err="1" smtClean="0"/>
              <a:t>sintomo</a:t>
            </a:r>
            <a:r>
              <a:rPr lang="it-IT" sz="2400" dirty="0" smtClean="0"/>
              <a:t> è </a:t>
            </a:r>
            <a:r>
              <a:rPr lang="it-IT" sz="2400" dirty="0"/>
              <a:t>patognomonico, </a:t>
            </a:r>
            <a:r>
              <a:rPr lang="it-IT" sz="2400" dirty="0" err="1"/>
              <a:t>e</a:t>
            </a:r>
            <a:r>
              <a:rPr lang="it-IT" sz="2400" dirty="0"/>
              <a:t> nessun </a:t>
            </a:r>
            <a:r>
              <a:rPr lang="it-IT" sz="2400" dirty="0" err="1"/>
              <a:t>test</a:t>
            </a:r>
            <a:r>
              <a:rPr lang="it-IT" sz="2400" dirty="0"/>
              <a:t> di </a:t>
            </a:r>
            <a:r>
              <a:rPr lang="it-IT" sz="2400" dirty="0" err="1"/>
              <a:t>laboratorio</a:t>
            </a:r>
            <a:r>
              <a:rPr lang="it-IT" sz="2400" dirty="0"/>
              <a:t> è </a:t>
            </a:r>
            <a:r>
              <a:rPr lang="it-IT" sz="2400" dirty="0" err="1" smtClean="0"/>
              <a:t>diagnostico</a:t>
            </a:r>
            <a:r>
              <a:rPr lang="it-IT" sz="2400" dirty="0" smtClean="0"/>
              <a:t>.</a:t>
            </a:r>
          </a:p>
          <a:p>
            <a:pPr algn="just">
              <a:lnSpc>
                <a:spcPct val="110000"/>
              </a:lnSpc>
              <a:defRPr/>
            </a:pPr>
            <a:r>
              <a:rPr lang="it-IT" sz="2400" dirty="0" smtClean="0"/>
              <a:t> </a:t>
            </a:r>
            <a:r>
              <a:rPr lang="it-IT" sz="2400" b="1" dirty="0" smtClean="0"/>
              <a:t>La </a:t>
            </a:r>
            <a:r>
              <a:rPr lang="it-IT" sz="2400" b="1" dirty="0"/>
              <a:t>diagnosi </a:t>
            </a:r>
            <a:r>
              <a:rPr lang="it-IT" sz="2400" b="1" dirty="0" smtClean="0"/>
              <a:t>dovrebbe </a:t>
            </a:r>
            <a:r>
              <a:rPr lang="it-IT" sz="2400" b="1" dirty="0"/>
              <a:t>essere basata sulla stretta eliminazione del cibo sospetto e su un test di provocazione </a:t>
            </a:r>
            <a:r>
              <a:rPr lang="it-IT" sz="2400" b="1" dirty="0" smtClean="0"/>
              <a:t>in doppio cieco</a:t>
            </a:r>
            <a:r>
              <a:rPr lang="it-IT" sz="2400" dirty="0" smtClean="0"/>
              <a:t>, </a:t>
            </a:r>
            <a:r>
              <a:rPr lang="it-IT" sz="2400" dirty="0" err="1"/>
              <a:t>stabilendo</a:t>
            </a:r>
            <a:r>
              <a:rPr lang="it-IT" sz="2400" dirty="0"/>
              <a:t> così </a:t>
            </a:r>
            <a:r>
              <a:rPr lang="it-IT" sz="2400" dirty="0" err="1"/>
              <a:t>un</a:t>
            </a:r>
            <a:r>
              <a:rPr lang="it-IT" sz="2400" dirty="0"/>
              <a:t> rapporto </a:t>
            </a:r>
            <a:r>
              <a:rPr lang="it-IT" sz="2400" dirty="0" err="1"/>
              <a:t>di</a:t>
            </a:r>
            <a:r>
              <a:rPr lang="it-IT" sz="2400" dirty="0"/>
              <a:t> causa-effetto </a:t>
            </a:r>
            <a:r>
              <a:rPr lang="it-IT" sz="2400" dirty="0" err="1"/>
              <a:t>tra</a:t>
            </a:r>
            <a:r>
              <a:rPr lang="it-IT" sz="2400" dirty="0"/>
              <a:t> l’ingestione </a:t>
            </a:r>
            <a:r>
              <a:rPr lang="it-IT" sz="2400" dirty="0" err="1"/>
              <a:t>del</a:t>
            </a:r>
            <a:r>
              <a:rPr lang="it-IT" sz="2400" dirty="0"/>
              <a:t> cibo (o </a:t>
            </a:r>
            <a:r>
              <a:rPr lang="it-IT" sz="2400" dirty="0" err="1"/>
              <a:t>di</a:t>
            </a:r>
            <a:r>
              <a:rPr lang="it-IT" sz="2400" dirty="0"/>
              <a:t> una </a:t>
            </a:r>
            <a:r>
              <a:rPr lang="it-IT" sz="2400" dirty="0" err="1"/>
              <a:t>proteina</a:t>
            </a:r>
            <a:r>
              <a:rPr lang="it-IT" sz="2400" dirty="0"/>
              <a:t> </a:t>
            </a:r>
            <a:r>
              <a:rPr lang="it-IT" sz="2400" dirty="0" smtClean="0"/>
              <a:t>in </a:t>
            </a:r>
            <a:r>
              <a:rPr lang="it-IT" sz="2400" dirty="0" err="1" smtClean="0"/>
              <a:t>esso</a:t>
            </a:r>
            <a:r>
              <a:rPr lang="it-IT" sz="2400" dirty="0" smtClean="0"/>
              <a:t> contenuta) </a:t>
            </a:r>
            <a:r>
              <a:rPr lang="it-IT" sz="2400" dirty="0" err="1" smtClean="0"/>
              <a:t>e</a:t>
            </a:r>
            <a:r>
              <a:rPr lang="it-IT" sz="2400" dirty="0" smtClean="0"/>
              <a:t> la </a:t>
            </a:r>
            <a:r>
              <a:rPr lang="it-IT" sz="2400" dirty="0" err="1"/>
              <a:t>conseguente</a:t>
            </a:r>
            <a:r>
              <a:rPr lang="it-IT" sz="2400" dirty="0"/>
              <a:t> reazione </a:t>
            </a:r>
            <a:r>
              <a:rPr lang="it-IT" sz="2400" dirty="0" smtClean="0"/>
              <a:t>clinica.</a:t>
            </a:r>
          </a:p>
          <a:p>
            <a:pPr algn="just">
              <a:lnSpc>
                <a:spcPct val="110000"/>
              </a:lnSpc>
              <a:buFontTx/>
              <a:buNone/>
              <a:defRPr/>
            </a:pPr>
            <a:endParaRPr lang="it-IT" sz="2400" dirty="0"/>
          </a:p>
          <a:p>
            <a:pPr algn="just">
              <a:lnSpc>
                <a:spcPct val="110000"/>
              </a:lnSpc>
              <a:buFontTx/>
              <a:buNone/>
              <a:defRPr/>
            </a:pPr>
            <a:endParaRPr lang="it-IT" sz="1200" dirty="0"/>
          </a:p>
          <a:p>
            <a:pPr algn="ctr">
              <a:lnSpc>
                <a:spcPct val="110000"/>
              </a:lnSpc>
              <a:buFontTx/>
              <a:buNone/>
              <a:defRPr/>
            </a:pPr>
            <a:r>
              <a:rPr lang="it-IT" sz="1200" dirty="0"/>
              <a:t>	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76200" y="3654425"/>
            <a:ext cx="8997950" cy="927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marL="342900" indent="-342900" algn="ctr">
              <a:spcBef>
                <a:spcPct val="20000"/>
              </a:spcBef>
            </a:pPr>
            <a:r>
              <a:rPr lang="en-GB" u="none" dirty="0" err="1" smtClean="0"/>
              <a:t>Enzo</a:t>
            </a:r>
            <a:r>
              <a:rPr lang="en-GB" u="none" dirty="0" smtClean="0"/>
              <a:t> </a:t>
            </a:r>
            <a:r>
              <a:rPr lang="en-GB" u="none" dirty="0" err="1" smtClean="0"/>
              <a:t>Spisni</a:t>
            </a:r>
            <a:endParaRPr lang="en-GB" u="none" dirty="0"/>
          </a:p>
          <a:p>
            <a:pPr marL="342900" indent="-342900" algn="ctr">
              <a:spcBef>
                <a:spcPct val="20000"/>
              </a:spcBef>
            </a:pPr>
            <a:r>
              <a:rPr lang="en-GB" sz="1400" u="none" dirty="0"/>
              <a:t>Dipartimento di Scienze </a:t>
            </a:r>
            <a:r>
              <a:rPr lang="en-GB" sz="1400" u="none" dirty="0" err="1"/>
              <a:t>Biologiche</a:t>
            </a:r>
            <a:r>
              <a:rPr lang="en-GB" sz="1400" u="none" dirty="0"/>
              <a:t>, </a:t>
            </a:r>
            <a:r>
              <a:rPr lang="en-GB" sz="1400" u="none" dirty="0" err="1"/>
              <a:t>Geologiche</a:t>
            </a:r>
            <a:r>
              <a:rPr lang="en-GB" sz="1400" u="none" dirty="0"/>
              <a:t> e </a:t>
            </a:r>
            <a:r>
              <a:rPr lang="en-GB" sz="1400" u="none" dirty="0" err="1"/>
              <a:t>Ambientali</a:t>
            </a:r>
            <a:endParaRPr lang="en-GB" sz="1400" u="none" dirty="0"/>
          </a:p>
          <a:p>
            <a:pPr marL="342900" indent="-342900" algn="ctr">
              <a:spcBef>
                <a:spcPct val="20000"/>
              </a:spcBef>
            </a:pPr>
            <a:r>
              <a:rPr lang="en-GB" sz="1400" u="none" dirty="0" err="1" smtClean="0"/>
              <a:t>enzo.spisni@unibo.it</a:t>
            </a:r>
            <a:endParaRPr lang="en-GB" sz="1400" u="none" dirty="0"/>
          </a:p>
          <a:p>
            <a:pPr marL="342900" indent="-342900" algn="ctr">
              <a:spcBef>
                <a:spcPct val="20000"/>
              </a:spcBef>
            </a:pPr>
            <a:endParaRPr lang="it-IT" sz="1400" u="none" dirty="0"/>
          </a:p>
          <a:p>
            <a:pPr marL="342900" indent="-342900" algn="ctr">
              <a:spcBef>
                <a:spcPct val="20000"/>
              </a:spcBef>
            </a:pPr>
            <a:r>
              <a:rPr lang="it-IT" sz="1200" i="1" u="none" dirty="0"/>
              <a:t>www.unibo.it</a:t>
            </a:r>
          </a:p>
        </p:txBody>
      </p:sp>
      <p:pic>
        <p:nvPicPr>
          <p:cNvPr id="5123" name="Picture 28" descr="LOGO UNI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1438275"/>
            <a:ext cx="2266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855"/>
            <a:ext cx="7267570" cy="111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Allergie </a:t>
            </a:r>
            <a:r>
              <a:rPr lang="it-IT" dirty="0" err="1" smtClean="0"/>
              <a:t>agli</a:t>
            </a:r>
            <a:r>
              <a:rPr lang="it-IT" dirty="0" smtClean="0"/>
              <a:t> alimenti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6172200" cy="4800600"/>
          </a:xfrm>
        </p:spPr>
        <p:txBody>
          <a:bodyPr/>
          <a:lstStyle/>
          <a:p>
            <a:r>
              <a:rPr lang="it-IT" dirty="0" smtClean="0"/>
              <a:t>Più </a:t>
            </a:r>
            <a:r>
              <a:rPr lang="it-IT" dirty="0" err="1" smtClean="0"/>
              <a:t>di</a:t>
            </a:r>
            <a:r>
              <a:rPr lang="it-IT" dirty="0" smtClean="0"/>
              <a:t> 50 milioni di americani soffrono </a:t>
            </a:r>
            <a:r>
              <a:rPr lang="it-IT" dirty="0" err="1" smtClean="0"/>
              <a:t>di</a:t>
            </a:r>
            <a:r>
              <a:rPr lang="it-IT" dirty="0" smtClean="0"/>
              <a:t> allergie (sesta </a:t>
            </a:r>
            <a:r>
              <a:rPr lang="it-IT" dirty="0" err="1" smtClean="0"/>
              <a:t>causa</a:t>
            </a:r>
            <a:r>
              <a:rPr lang="it-IT" dirty="0" smtClean="0"/>
              <a:t> di </a:t>
            </a:r>
            <a:r>
              <a:rPr lang="it-IT" dirty="0" err="1" smtClean="0"/>
              <a:t>malattie</a:t>
            </a:r>
            <a:r>
              <a:rPr lang="it-IT" dirty="0" smtClean="0"/>
              <a:t> croniche </a:t>
            </a:r>
            <a:r>
              <a:rPr lang="it-IT" dirty="0" err="1" smtClean="0"/>
              <a:t>negli</a:t>
            </a:r>
            <a:r>
              <a:rPr lang="it-IT" dirty="0" smtClean="0"/>
              <a:t> USA</a:t>
            </a:r>
          </a:p>
          <a:p>
            <a:r>
              <a:rPr lang="it-IT" dirty="0" smtClean="0"/>
              <a:t>Le </a:t>
            </a:r>
            <a:r>
              <a:rPr lang="it-IT" dirty="0" err="1" smtClean="0"/>
              <a:t>allergie</a:t>
            </a:r>
            <a:r>
              <a:rPr lang="it-IT" dirty="0" smtClean="0"/>
              <a:t> alimentari </a:t>
            </a:r>
            <a:r>
              <a:rPr lang="it-IT" dirty="0" err="1" smtClean="0"/>
              <a:t>rappresentano</a:t>
            </a:r>
            <a:r>
              <a:rPr lang="it-IT" dirty="0" smtClean="0"/>
              <a:t> circa </a:t>
            </a:r>
            <a:r>
              <a:rPr lang="it-IT" dirty="0" err="1" smtClean="0"/>
              <a:t>il</a:t>
            </a:r>
            <a:r>
              <a:rPr lang="it-IT" dirty="0" smtClean="0"/>
              <a:t> 25% </a:t>
            </a:r>
            <a:r>
              <a:rPr lang="it-IT" dirty="0" err="1" smtClean="0"/>
              <a:t>del</a:t>
            </a:r>
            <a:r>
              <a:rPr lang="it-IT" dirty="0" smtClean="0"/>
              <a:t> totale.</a:t>
            </a:r>
          </a:p>
          <a:p>
            <a:r>
              <a:rPr lang="it-IT" dirty="0" smtClean="0"/>
              <a:t>Nei </a:t>
            </a:r>
            <a:r>
              <a:rPr lang="it-IT" dirty="0" err="1" smtClean="0"/>
              <a:t>bambini</a:t>
            </a:r>
            <a:r>
              <a:rPr lang="it-IT" dirty="0" smtClean="0"/>
              <a:t> si </a:t>
            </a:r>
            <a:r>
              <a:rPr lang="it-IT" dirty="0" err="1" smtClean="0"/>
              <a:t>assiste</a:t>
            </a:r>
            <a:r>
              <a:rPr lang="it-IT" dirty="0" smtClean="0"/>
              <a:t> ad </a:t>
            </a:r>
            <a:r>
              <a:rPr lang="it-IT" dirty="0" err="1" smtClean="0"/>
              <a:t>un</a:t>
            </a:r>
            <a:r>
              <a:rPr lang="it-IT" dirty="0" smtClean="0"/>
              <a:t> costante </a:t>
            </a:r>
            <a:r>
              <a:rPr lang="it-IT" dirty="0" err="1" smtClean="0"/>
              <a:t>incremento</a:t>
            </a:r>
            <a:r>
              <a:rPr lang="it-IT" dirty="0" smtClean="0"/>
              <a:t> delle </a:t>
            </a:r>
            <a:r>
              <a:rPr lang="it-IT" dirty="0" err="1" smtClean="0"/>
              <a:t>allergie</a:t>
            </a:r>
            <a:r>
              <a:rPr lang="it-IT" dirty="0" smtClean="0"/>
              <a:t>, </a:t>
            </a:r>
            <a:r>
              <a:rPr lang="it-IT" dirty="0" err="1" smtClean="0"/>
              <a:t>incluso</a:t>
            </a:r>
            <a:r>
              <a:rPr lang="it-IT" dirty="0" smtClean="0"/>
              <a:t> quelle </a:t>
            </a:r>
            <a:r>
              <a:rPr lang="it-IT" dirty="0" err="1" smtClean="0"/>
              <a:t>agli</a:t>
            </a:r>
            <a:r>
              <a:rPr lang="it-IT" dirty="0" smtClean="0"/>
              <a:t> alimenti.</a:t>
            </a:r>
          </a:p>
          <a:p>
            <a:r>
              <a:rPr lang="it-IT" dirty="0" smtClean="0"/>
              <a:t>Esistono </a:t>
            </a:r>
            <a:r>
              <a:rPr lang="it-IT" dirty="0" err="1" smtClean="0"/>
              <a:t>quando</a:t>
            </a:r>
            <a:r>
              <a:rPr lang="it-IT" dirty="0" smtClean="0"/>
              <a:t> esistono </a:t>
            </a:r>
            <a:r>
              <a:rPr lang="it-IT" dirty="0" err="1" smtClean="0"/>
              <a:t>risposte</a:t>
            </a:r>
            <a:r>
              <a:rPr lang="it-IT" dirty="0" smtClean="0"/>
              <a:t> umorali (</a:t>
            </a:r>
            <a:r>
              <a:rPr lang="it-IT" dirty="0" err="1" smtClean="0"/>
              <a:t>IgE</a:t>
            </a:r>
            <a:r>
              <a:rPr lang="it-IT" dirty="0" smtClean="0"/>
              <a:t>, </a:t>
            </a:r>
            <a:r>
              <a:rPr lang="it-IT" dirty="0" err="1" smtClean="0"/>
              <a:t>IgG</a:t>
            </a:r>
            <a:r>
              <a:rPr lang="it-IT" dirty="0" smtClean="0"/>
              <a:t>) </a:t>
            </a:r>
            <a:r>
              <a:rPr lang="it-IT" dirty="0" err="1" smtClean="0"/>
              <a:t>o</a:t>
            </a:r>
            <a:r>
              <a:rPr lang="it-IT" dirty="0" smtClean="0"/>
              <a:t> cellulari (linfociti </a:t>
            </a:r>
            <a:r>
              <a:rPr lang="it-IT" dirty="0" err="1" smtClean="0"/>
              <a:t>T</a:t>
            </a:r>
            <a:r>
              <a:rPr lang="it-IT" dirty="0" smtClean="0"/>
              <a:t>) </a:t>
            </a:r>
            <a:r>
              <a:rPr lang="it-IT" dirty="0" err="1" smtClean="0"/>
              <a:t>a</a:t>
            </a:r>
            <a:r>
              <a:rPr lang="it-IT" dirty="0" smtClean="0"/>
              <a:t> </a:t>
            </a:r>
            <a:r>
              <a:rPr lang="it-IT" b="1" dirty="0" smtClean="0"/>
              <a:t>proteine</a:t>
            </a:r>
            <a:r>
              <a:rPr lang="it-IT" dirty="0" smtClean="0"/>
              <a:t> </a:t>
            </a:r>
            <a:r>
              <a:rPr lang="it-IT" dirty="0" err="1" smtClean="0"/>
              <a:t>presenti</a:t>
            </a:r>
            <a:r>
              <a:rPr lang="it-IT" dirty="0" smtClean="0"/>
              <a:t> negli </a:t>
            </a:r>
            <a:r>
              <a:rPr lang="it-IT" dirty="0" err="1" smtClean="0"/>
              <a:t>alimenti</a:t>
            </a:r>
            <a:endParaRPr lang="it-IT" dirty="0"/>
          </a:p>
        </p:txBody>
      </p:sp>
      <p:pic>
        <p:nvPicPr>
          <p:cNvPr id="49154" name="Picture 2" descr="http://evidencebasedliving.human.cornell.edu/wp-content/uploads/2011/12/peanut-all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502727"/>
            <a:ext cx="2438400" cy="2355273"/>
          </a:xfrm>
          <a:prstGeom prst="rect">
            <a:avLst/>
          </a:prstGeom>
          <a:noFill/>
        </p:spPr>
      </p:pic>
      <p:pic>
        <p:nvPicPr>
          <p:cNvPr id="49156" name="Picture 4" descr="http://www.foodallergysurvivalguide.com/images/cover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175" y="990600"/>
            <a:ext cx="2409825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pPr algn="ctr"/>
            <a:r>
              <a:rPr lang="it-IT" sz="4000" dirty="0" smtClean="0"/>
              <a:t>Allergie </a:t>
            </a:r>
            <a:r>
              <a:rPr lang="it-IT" sz="4000" dirty="0" err="1" smtClean="0"/>
              <a:t>più</a:t>
            </a:r>
            <a:r>
              <a:rPr lang="it-IT" sz="4000" dirty="0" smtClean="0"/>
              <a:t> frequenti </a:t>
            </a:r>
            <a:r>
              <a:rPr lang="it-IT" sz="4000" dirty="0" err="1" smtClean="0"/>
              <a:t>agli</a:t>
            </a:r>
            <a:r>
              <a:rPr lang="it-IT" sz="4000" dirty="0" smtClean="0"/>
              <a:t> </a:t>
            </a:r>
            <a:r>
              <a:rPr lang="it-IT" sz="4000" dirty="0" err="1" smtClean="0"/>
              <a:t>alimenti*</a:t>
            </a:r>
            <a:endParaRPr lang="it-IT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52601" y="1447798"/>
          <a:ext cx="5333999" cy="4114803"/>
        </p:xfrm>
        <a:graphic>
          <a:graphicData uri="http://schemas.openxmlformats.org/drawingml/2006/table">
            <a:tbl>
              <a:tblPr/>
              <a:tblGrid>
                <a:gridCol w="2597426"/>
                <a:gridCol w="371060"/>
                <a:gridCol w="2365513"/>
              </a:tblGrid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Bambini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Adulti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Latte Vaccino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molluschi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Uova di gallina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crostacei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noccioline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pesce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noccioline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semi di sesamo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kiwi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8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soya</a:t>
                      </a:r>
                      <a:r>
                        <a:rPr lang="it-IT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488668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0" dirty="0" smtClean="0"/>
              <a:t>* </a:t>
            </a:r>
            <a:r>
              <a:rPr lang="it-IT" sz="1400" i="0" dirty="0" err="1" smtClean="0"/>
              <a:t>fonte</a:t>
            </a:r>
            <a:r>
              <a:rPr lang="it-IT" sz="1400" i="0" dirty="0" smtClean="0"/>
              <a:t>: </a:t>
            </a:r>
            <a:r>
              <a:rPr lang="it-IT" sz="1400" i="0" dirty="0" err="1" smtClean="0"/>
              <a:t>NIH</a:t>
            </a:r>
            <a:endParaRPr lang="it-IT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ctr"/>
            <a:r>
              <a:rPr lang="it-IT" sz="4000" dirty="0" smtClean="0"/>
              <a:t>Reazioni </a:t>
            </a:r>
            <a:r>
              <a:rPr lang="it-IT" sz="4000" dirty="0" smtClean="0"/>
              <a:t>avverse al </a:t>
            </a:r>
            <a:r>
              <a:rPr lang="it-IT" sz="4000" dirty="0" err="1" smtClean="0"/>
              <a:t>cibo</a:t>
            </a:r>
            <a:r>
              <a:rPr lang="it-IT" sz="4000" dirty="0" smtClean="0"/>
              <a:t> su </a:t>
            </a:r>
            <a:r>
              <a:rPr lang="it-IT" sz="4000" dirty="0" err="1" smtClean="0"/>
              <a:t>base</a:t>
            </a:r>
            <a:r>
              <a:rPr lang="it-IT" sz="4000" dirty="0" smtClean="0"/>
              <a:t> non allergica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437"/>
          </a:xfrm>
        </p:spPr>
        <p:txBody>
          <a:bodyPr/>
          <a:lstStyle/>
          <a:p>
            <a:r>
              <a:rPr lang="it-IT" b="1" dirty="0" smtClean="0"/>
              <a:t>Intolleranze </a:t>
            </a:r>
            <a:r>
              <a:rPr lang="it-IT" b="1" dirty="0" err="1" smtClean="0"/>
              <a:t>alimentari</a:t>
            </a:r>
            <a:r>
              <a:rPr lang="it-IT" b="1" dirty="0" smtClean="0"/>
              <a:t>: </a:t>
            </a:r>
            <a:r>
              <a:rPr lang="it-IT" dirty="0" err="1" smtClean="0"/>
              <a:t>reazioni</a:t>
            </a:r>
            <a:r>
              <a:rPr lang="it-IT" dirty="0" smtClean="0"/>
              <a:t> avverse </a:t>
            </a:r>
            <a:r>
              <a:rPr lang="it-IT" dirty="0" err="1" smtClean="0"/>
              <a:t>al</a:t>
            </a:r>
            <a:r>
              <a:rPr lang="it-IT" dirty="0" smtClean="0"/>
              <a:t> cibo, </a:t>
            </a:r>
            <a:r>
              <a:rPr lang="it-IT" dirty="0" err="1" smtClean="0"/>
              <a:t>che</a:t>
            </a:r>
            <a:r>
              <a:rPr lang="it-IT" dirty="0" smtClean="0"/>
              <a:t> escludono </a:t>
            </a:r>
            <a:r>
              <a:rPr lang="it-IT" dirty="0" err="1" smtClean="0"/>
              <a:t>l’</a:t>
            </a:r>
            <a:r>
              <a:rPr lang="it-IT" dirty="0" smtClean="0"/>
              <a:t>ipersensibilità.</a:t>
            </a:r>
          </a:p>
          <a:p>
            <a:r>
              <a:rPr lang="it-IT" b="1" dirty="0" smtClean="0"/>
              <a:t>Sensibilità </a:t>
            </a:r>
            <a:r>
              <a:rPr lang="it-IT" b="1" dirty="0" err="1" smtClean="0"/>
              <a:t>agli</a:t>
            </a:r>
            <a:r>
              <a:rPr lang="it-IT" b="1" dirty="0" smtClean="0"/>
              <a:t> alimenti</a:t>
            </a:r>
            <a:r>
              <a:rPr lang="it-IT" dirty="0" smtClean="0"/>
              <a:t>: (food </a:t>
            </a:r>
            <a:r>
              <a:rPr lang="it-IT" dirty="0" err="1" smtClean="0"/>
              <a:t>sensitivity</a:t>
            </a:r>
            <a:r>
              <a:rPr lang="it-IT" dirty="0" smtClean="0"/>
              <a:t>): </a:t>
            </a:r>
            <a:r>
              <a:rPr lang="it-IT" dirty="0" err="1" smtClean="0"/>
              <a:t>termine</a:t>
            </a:r>
            <a:r>
              <a:rPr lang="it-IT" dirty="0" smtClean="0"/>
              <a:t> non </a:t>
            </a:r>
            <a:r>
              <a:rPr lang="it-IT" dirty="0" err="1" smtClean="0"/>
              <a:t>specifico</a:t>
            </a:r>
            <a:r>
              <a:rPr lang="it-IT" dirty="0" smtClean="0"/>
              <a:t> (salvo </a:t>
            </a:r>
            <a:r>
              <a:rPr lang="it-IT" dirty="0" err="1" smtClean="0"/>
              <a:t>il</a:t>
            </a:r>
            <a:r>
              <a:rPr lang="it-IT" dirty="0" smtClean="0"/>
              <a:t> caso </a:t>
            </a:r>
            <a:r>
              <a:rPr lang="it-IT" dirty="0" err="1" smtClean="0"/>
              <a:t>della</a:t>
            </a:r>
            <a:r>
              <a:rPr lang="it-IT" dirty="0" smtClean="0"/>
              <a:t> sensibilità </a:t>
            </a:r>
            <a:r>
              <a:rPr lang="it-IT" dirty="0" err="1" smtClean="0"/>
              <a:t>al</a:t>
            </a:r>
            <a:r>
              <a:rPr lang="it-IT" dirty="0" smtClean="0"/>
              <a:t> glutine), </a:t>
            </a:r>
            <a:r>
              <a:rPr lang="it-IT" dirty="0" err="1" smtClean="0"/>
              <a:t>che</a:t>
            </a:r>
            <a:r>
              <a:rPr lang="it-IT" dirty="0" smtClean="0"/>
              <a:t> include </a:t>
            </a:r>
            <a:r>
              <a:rPr lang="it-IT" dirty="0" err="1" smtClean="0"/>
              <a:t>tutte</a:t>
            </a:r>
            <a:r>
              <a:rPr lang="it-IT" dirty="0" smtClean="0"/>
              <a:t> le </a:t>
            </a:r>
            <a:r>
              <a:rPr lang="it-IT" dirty="0" err="1" smtClean="0"/>
              <a:t>sintomatologie</a:t>
            </a:r>
            <a:r>
              <a:rPr lang="it-IT" dirty="0" smtClean="0"/>
              <a:t> in </a:t>
            </a:r>
            <a:r>
              <a:rPr lang="it-IT" dirty="0" err="1" smtClean="0"/>
              <a:t>qualche</a:t>
            </a:r>
            <a:r>
              <a:rPr lang="it-IT" dirty="0" smtClean="0"/>
              <a:t> modo </a:t>
            </a:r>
            <a:r>
              <a:rPr lang="it-IT" dirty="0" err="1" smtClean="0"/>
              <a:t>correlabili</a:t>
            </a:r>
            <a:r>
              <a:rPr lang="it-IT" dirty="0" smtClean="0"/>
              <a:t> all’assunzione </a:t>
            </a:r>
            <a:r>
              <a:rPr lang="it-IT" dirty="0" err="1" smtClean="0"/>
              <a:t>di</a:t>
            </a:r>
            <a:r>
              <a:rPr lang="it-IT" dirty="0" smtClean="0"/>
              <a:t> un </a:t>
            </a:r>
            <a:r>
              <a:rPr lang="it-IT" dirty="0" err="1" smtClean="0"/>
              <a:t>determinato</a:t>
            </a:r>
            <a:r>
              <a:rPr lang="it-IT" dirty="0" smtClean="0"/>
              <a:t> alimento. </a:t>
            </a:r>
            <a:r>
              <a:rPr lang="it-IT" dirty="0" smtClean="0">
                <a:solidFill>
                  <a:srgbClr val="FF0000"/>
                </a:solidFill>
              </a:rPr>
              <a:t>Non </a:t>
            </a:r>
            <a:r>
              <a:rPr lang="it-IT" dirty="0" err="1" smtClean="0">
                <a:solidFill>
                  <a:srgbClr val="FF0000"/>
                </a:solidFill>
              </a:rPr>
              <a:t>escludono</a:t>
            </a:r>
            <a:r>
              <a:rPr lang="it-IT" dirty="0" smtClean="0">
                <a:solidFill>
                  <a:srgbClr val="FF0000"/>
                </a:solidFill>
              </a:rPr>
              <a:t> il </a:t>
            </a:r>
            <a:r>
              <a:rPr lang="it-IT" dirty="0" err="1" smtClean="0">
                <a:solidFill>
                  <a:srgbClr val="FF0000"/>
                </a:solidFill>
              </a:rPr>
              <a:t>coinvolgimento</a:t>
            </a:r>
            <a:r>
              <a:rPr lang="it-IT" dirty="0" smtClean="0">
                <a:solidFill>
                  <a:srgbClr val="FF0000"/>
                </a:solidFill>
              </a:rPr>
              <a:t> del </a:t>
            </a:r>
            <a:r>
              <a:rPr lang="it-IT" dirty="0" err="1" smtClean="0">
                <a:solidFill>
                  <a:srgbClr val="FF0000"/>
                </a:solidFill>
              </a:rPr>
              <a:t>sistema</a:t>
            </a:r>
            <a:r>
              <a:rPr lang="it-IT" dirty="0" smtClean="0">
                <a:solidFill>
                  <a:srgbClr val="FF0000"/>
                </a:solidFill>
              </a:rPr>
              <a:t> immunitario (immunità </a:t>
            </a:r>
            <a:r>
              <a:rPr lang="it-IT" dirty="0" err="1" smtClean="0">
                <a:solidFill>
                  <a:srgbClr val="FF0000"/>
                </a:solidFill>
              </a:rPr>
              <a:t>innata</a:t>
            </a:r>
            <a:r>
              <a:rPr lang="it-IT" dirty="0" smtClean="0">
                <a:solidFill>
                  <a:srgbClr val="FF0000"/>
                </a:solidFill>
              </a:rPr>
              <a:t>). 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Le </a:t>
            </a:r>
            <a:r>
              <a:rPr lang="it-IT" dirty="0" err="1" smtClean="0"/>
              <a:t>intolleranze</a:t>
            </a:r>
            <a:r>
              <a:rPr lang="it-IT" dirty="0" smtClean="0"/>
              <a:t> alimentari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Definite </a:t>
            </a:r>
            <a:r>
              <a:rPr lang="it-IT" dirty="0" err="1" smtClean="0"/>
              <a:t>dalla</a:t>
            </a:r>
            <a:r>
              <a:rPr lang="it-IT" dirty="0" smtClean="0"/>
              <a:t> </a:t>
            </a:r>
            <a:r>
              <a:rPr lang="it-IT" dirty="0" err="1" smtClean="0"/>
              <a:t>European</a:t>
            </a:r>
            <a:r>
              <a:rPr lang="it-IT" dirty="0" smtClean="0"/>
              <a:t> </a:t>
            </a:r>
            <a:r>
              <a:rPr lang="it-IT" dirty="0" err="1" smtClean="0"/>
              <a:t>Academy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Allergy</a:t>
            </a:r>
            <a:r>
              <a:rPr lang="it-IT" dirty="0" smtClean="0"/>
              <a:t> and </a:t>
            </a:r>
            <a:r>
              <a:rPr lang="it-IT" dirty="0" err="1" smtClean="0"/>
              <a:t>Clinical</a:t>
            </a:r>
            <a:r>
              <a:rPr lang="it-IT" dirty="0" smtClean="0"/>
              <a:t> </a:t>
            </a:r>
            <a:r>
              <a:rPr lang="it-IT" dirty="0" err="1" smtClean="0"/>
              <a:t>Immunology</a:t>
            </a:r>
            <a:r>
              <a:rPr lang="it-IT" dirty="0" smtClean="0"/>
              <a:t> (EAACI) </a:t>
            </a:r>
            <a:r>
              <a:rPr lang="it-IT" dirty="0" err="1" smtClean="0"/>
              <a:t>come</a:t>
            </a:r>
            <a:r>
              <a:rPr lang="it-IT" dirty="0" smtClean="0"/>
              <a:t> quelle </a:t>
            </a:r>
            <a:r>
              <a:rPr lang="it-IT" dirty="0" err="1" smtClean="0"/>
              <a:t>reazioni</a:t>
            </a:r>
            <a:r>
              <a:rPr lang="it-IT" dirty="0" smtClean="0"/>
              <a:t> avverse </a:t>
            </a:r>
            <a:r>
              <a:rPr lang="it-IT" dirty="0" err="1" smtClean="0"/>
              <a:t>al</a:t>
            </a:r>
            <a:r>
              <a:rPr lang="it-IT" dirty="0" smtClean="0"/>
              <a:t> cibo </a:t>
            </a:r>
            <a:r>
              <a:rPr lang="it-IT" dirty="0" err="1" smtClean="0"/>
              <a:t>che</a:t>
            </a:r>
            <a:r>
              <a:rPr lang="it-IT" dirty="0" smtClean="0"/>
              <a:t>:</a:t>
            </a:r>
          </a:p>
          <a:p>
            <a:r>
              <a:rPr lang="it-IT" dirty="0" smtClean="0"/>
              <a:t>Non </a:t>
            </a:r>
            <a:r>
              <a:rPr lang="it-IT" dirty="0" err="1" smtClean="0"/>
              <a:t>coinvolgono</a:t>
            </a:r>
            <a:r>
              <a:rPr lang="it-IT" dirty="0" smtClean="0"/>
              <a:t> i </a:t>
            </a:r>
            <a:r>
              <a:rPr lang="it-IT" dirty="0" err="1" smtClean="0"/>
              <a:t>meccanismi</a:t>
            </a:r>
            <a:r>
              <a:rPr lang="it-IT" dirty="0" smtClean="0"/>
              <a:t> </a:t>
            </a:r>
            <a:r>
              <a:rPr lang="it-IT" dirty="0" err="1" smtClean="0"/>
              <a:t>immunologici</a:t>
            </a:r>
            <a:r>
              <a:rPr lang="it-IT" dirty="0" smtClean="0"/>
              <a:t> noti </a:t>
            </a:r>
            <a:r>
              <a:rPr lang="it-IT" dirty="0" err="1" smtClean="0"/>
              <a:t>per</a:t>
            </a:r>
            <a:r>
              <a:rPr lang="it-IT" dirty="0" smtClean="0"/>
              <a:t> le </a:t>
            </a:r>
            <a:r>
              <a:rPr lang="it-IT" dirty="0" err="1" smtClean="0"/>
              <a:t>allergie</a:t>
            </a:r>
            <a:r>
              <a:rPr lang="it-IT" dirty="0" smtClean="0"/>
              <a:t>;</a:t>
            </a:r>
          </a:p>
          <a:p>
            <a:r>
              <a:rPr lang="it-IT" dirty="0" smtClean="0"/>
              <a:t>Hanno </a:t>
            </a:r>
            <a:r>
              <a:rPr lang="it-IT" dirty="0" err="1" smtClean="0"/>
              <a:t>sintomatologia</a:t>
            </a:r>
            <a:r>
              <a:rPr lang="it-IT" dirty="0" smtClean="0"/>
              <a:t> obiettiva </a:t>
            </a:r>
            <a:r>
              <a:rPr lang="it-IT" dirty="0" err="1" smtClean="0"/>
              <a:t>e</a:t>
            </a:r>
            <a:r>
              <a:rPr lang="it-IT" dirty="0" smtClean="0"/>
              <a:t> riproducibile;</a:t>
            </a:r>
          </a:p>
          <a:p>
            <a:r>
              <a:rPr lang="it-IT" dirty="0" smtClean="0"/>
              <a:t>Non </a:t>
            </a:r>
            <a:r>
              <a:rPr lang="it-IT" dirty="0" err="1" smtClean="0"/>
              <a:t>sono</a:t>
            </a:r>
            <a:r>
              <a:rPr lang="it-IT" dirty="0" smtClean="0"/>
              <a:t> causate </a:t>
            </a:r>
            <a:r>
              <a:rPr lang="it-IT" dirty="0" err="1" smtClean="0"/>
              <a:t>da</a:t>
            </a:r>
            <a:r>
              <a:rPr lang="it-IT" dirty="0" smtClean="0"/>
              <a:t> tossicità </a:t>
            </a:r>
            <a:r>
              <a:rPr lang="it-IT" dirty="0" err="1" smtClean="0"/>
              <a:t>degli</a:t>
            </a:r>
            <a:r>
              <a:rPr lang="it-IT" dirty="0" smtClean="0"/>
              <a:t> alimenti.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7858180" cy="50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 bwMode="auto">
          <a:xfrm>
            <a:off x="2286000" y="3283961"/>
            <a:ext cx="1066800" cy="928694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algn="ctr"/>
            <a:r>
              <a:rPr lang="it-IT" dirty="0" smtClean="0"/>
              <a:t>Reazioni </a:t>
            </a:r>
            <a:r>
              <a:rPr lang="it-IT" dirty="0" err="1" smtClean="0"/>
              <a:t>avverse</a:t>
            </a:r>
            <a:r>
              <a:rPr lang="it-IT" dirty="0" smtClean="0"/>
              <a:t> al </a:t>
            </a:r>
            <a:r>
              <a:rPr lang="it-IT" dirty="0" err="1" smtClean="0"/>
              <a:t>glutine</a:t>
            </a:r>
            <a:endParaRPr lang="it-IT" dirty="0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810042" y="3294467"/>
            <a:ext cx="1066800" cy="928694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397676" y="3283961"/>
            <a:ext cx="1066800" cy="928694"/>
          </a:xfrm>
          <a:prstGeom prst="round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>
            <a:stCxn id="18" idx="2"/>
            <a:endCxn id="16" idx="0"/>
          </p:cNvCxnSpPr>
          <p:nvPr/>
        </p:nvCxnSpPr>
        <p:spPr bwMode="auto">
          <a:xfrm rot="5400000">
            <a:off x="6699155" y="2582453"/>
            <a:ext cx="933429" cy="469586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6705600" y="1981200"/>
            <a:ext cx="13901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Sensibilità</a:t>
            </a:r>
            <a:endParaRPr lang="it-IT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" y="6550223"/>
            <a:ext cx="4719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 dirty="0" smtClean="0"/>
              <a:t>* Wheat Dependent Exercise Induced Anaphylaxis</a:t>
            </a:r>
            <a:endParaRPr lang="it-IT" sz="1400" i="0" dirty="0"/>
          </a:p>
        </p:txBody>
      </p:sp>
      <p:sp>
        <p:nvSpPr>
          <p:cNvPr id="28" name="TextBox 27"/>
          <p:cNvSpPr txBox="1"/>
          <p:nvPr/>
        </p:nvSpPr>
        <p:spPr>
          <a:xfrm>
            <a:off x="6889532" y="5562600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2">
                    <a:lumMod val="50000"/>
                  </a:schemeClr>
                </a:solidFill>
              </a:rPr>
              <a:t>*</a:t>
            </a:r>
            <a:endParaRPr lang="it-IT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4000" dirty="0" smtClean="0"/>
              <a:t>Le </a:t>
            </a:r>
            <a:r>
              <a:rPr lang="it-IT" sz="4000" dirty="0" err="1" smtClean="0"/>
              <a:t>intolleranze</a:t>
            </a:r>
            <a:r>
              <a:rPr lang="it-IT" sz="4000" dirty="0" smtClean="0"/>
              <a:t> alimentari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389437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/>
              <a:t>I</a:t>
            </a:r>
            <a:r>
              <a:rPr lang="it-IT" sz="2800" dirty="0" smtClean="0"/>
              <a:t>ntolleranze </a:t>
            </a:r>
            <a:r>
              <a:rPr lang="it-IT" sz="2800" dirty="0" smtClean="0"/>
              <a:t>da deficienze enzimatiche (genetiche)</a:t>
            </a:r>
          </a:p>
          <a:p>
            <a:pPr eaLnBrk="1" hangingPunct="1">
              <a:defRPr/>
            </a:pPr>
            <a:r>
              <a:rPr lang="it-IT" sz="2800" dirty="0" smtClean="0"/>
              <a:t>Sensibilità </a:t>
            </a:r>
            <a:r>
              <a:rPr lang="it-IT" sz="2800" dirty="0" err="1" smtClean="0"/>
              <a:t>agli</a:t>
            </a:r>
            <a:r>
              <a:rPr lang="it-IT" sz="2800" dirty="0" smtClean="0"/>
              <a:t> alimenti (</a:t>
            </a:r>
            <a:r>
              <a:rPr lang="it-IT" sz="2800" dirty="0" err="1" smtClean="0"/>
              <a:t>es</a:t>
            </a:r>
            <a:r>
              <a:rPr lang="it-IT" sz="2800" dirty="0" smtClean="0"/>
              <a:t>: </a:t>
            </a:r>
            <a:r>
              <a:rPr lang="it-IT" sz="2800" dirty="0" err="1" smtClean="0"/>
              <a:t>sensibilità</a:t>
            </a:r>
            <a:r>
              <a:rPr lang="it-IT" sz="2800" dirty="0" smtClean="0"/>
              <a:t> al </a:t>
            </a:r>
            <a:r>
              <a:rPr lang="it-IT" sz="2800" dirty="0" err="1" smtClean="0"/>
              <a:t>glutine</a:t>
            </a:r>
            <a:r>
              <a:rPr lang="it-IT" sz="2800" dirty="0" smtClean="0"/>
              <a:t>)</a:t>
            </a:r>
            <a:endParaRPr lang="it-IT" sz="2800" dirty="0" smtClean="0"/>
          </a:p>
          <a:p>
            <a:pPr eaLnBrk="1" hangingPunct="1">
              <a:defRPr/>
            </a:pPr>
            <a:r>
              <a:rPr lang="it-IT" sz="2800" dirty="0" smtClean="0">
                <a:solidFill>
                  <a:srgbClr val="FF0000"/>
                </a:solidFill>
              </a:rPr>
              <a:t>Intolleranze </a:t>
            </a:r>
            <a:r>
              <a:rPr lang="it-IT" sz="2800" dirty="0" err="1" smtClean="0">
                <a:solidFill>
                  <a:srgbClr val="FF0000"/>
                </a:solidFill>
              </a:rPr>
              <a:t>agli</a:t>
            </a:r>
            <a:r>
              <a:rPr lang="it-IT" sz="2800" dirty="0" smtClean="0">
                <a:solidFill>
                  <a:srgbClr val="FF0000"/>
                </a:solidFill>
              </a:rPr>
              <a:t> aditivi </a:t>
            </a:r>
            <a:r>
              <a:rPr lang="it-IT" sz="2800" dirty="0" err="1" smtClean="0">
                <a:solidFill>
                  <a:srgbClr val="FF0000"/>
                </a:solidFill>
              </a:rPr>
              <a:t>alimentari</a:t>
            </a:r>
            <a:r>
              <a:rPr lang="it-IT" sz="2800" dirty="0" smtClean="0">
                <a:solidFill>
                  <a:srgbClr val="FF0000"/>
                </a:solidFill>
              </a:rPr>
              <a:t>?</a:t>
            </a:r>
          </a:p>
          <a:p>
            <a:pPr eaLnBrk="1" hangingPunct="1">
              <a:defRPr/>
            </a:pP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8586</TotalTime>
  <Words>1952</Words>
  <Application>Microsoft Office PowerPoint</Application>
  <PresentationFormat>On-screen Show (4:3)</PresentationFormat>
  <Paragraphs>187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Falsi test per allergie ed intolleranze alimentari</vt:lpstr>
      <vt:lpstr>Il concetto di tolleranza alimentare</vt:lpstr>
      <vt:lpstr>Il “mistero” della tolleranza</vt:lpstr>
      <vt:lpstr>Allergie agli alimenti</vt:lpstr>
      <vt:lpstr>Allergie più frequenti agli alimenti*</vt:lpstr>
      <vt:lpstr>Reazioni avverse al cibo su base non allergica</vt:lpstr>
      <vt:lpstr>Le intolleranze alimentari</vt:lpstr>
      <vt:lpstr>Reazioni avverse al glutine</vt:lpstr>
      <vt:lpstr>Le intolleranze alimentari</vt:lpstr>
      <vt:lpstr>Allergie vs Intoleranze</vt:lpstr>
      <vt:lpstr>Intolleranze da deficienze enzimatiche agli zuccheri</vt:lpstr>
      <vt:lpstr>Intolleranza al lattosio</vt:lpstr>
      <vt:lpstr>Intolleranza al sorbitolo</vt:lpstr>
      <vt:lpstr>Intolleranza al fruttosio</vt:lpstr>
      <vt:lpstr>Intolleranza al lattosio/fruttosio/sorbitolo</vt:lpstr>
      <vt:lpstr>Il sorbitolo</vt:lpstr>
      <vt:lpstr>Intolleranze agli additivi alimentari?</vt:lpstr>
      <vt:lpstr>Chimica e sviluppo del cervello</vt:lpstr>
      <vt:lpstr>Ragioniamoci</vt:lpstr>
      <vt:lpstr>Le intolleranze supposte o credute tali</vt:lpstr>
      <vt:lpstr>Leucocyte cytotoxic test</vt:lpstr>
      <vt:lpstr>Cytotest: i pannelli d’esame</vt:lpstr>
      <vt:lpstr>Cytotest: il metodo</vt:lpstr>
      <vt:lpstr>Cytotest: i risultati</vt:lpstr>
      <vt:lpstr>Pronti alla diagnosi???</vt:lpstr>
      <vt:lpstr>Cytotest: l’unico studio pubblicato (senza peer review)</vt:lpstr>
      <vt:lpstr>Ragioniamoci…</vt:lpstr>
      <vt:lpstr>Il DRIA test</vt:lpstr>
      <vt:lpstr>Il DRIA test</vt:lpstr>
      <vt:lpstr>Il DRIA test: ragioniamoci </vt:lpstr>
      <vt:lpstr>Test Elettrodermico (EAV o VEGA test)</vt:lpstr>
      <vt:lpstr>Test Elettrodermico (EAV o VEGA test)</vt:lpstr>
      <vt:lpstr>Test elettrodermico: ragioniamoci</vt:lpstr>
      <vt:lpstr>TEST KINESIOLOGICO O MUSCOLARE</vt:lpstr>
      <vt:lpstr>Pulse Test</vt:lpstr>
      <vt:lpstr>Iridologia e analisi del capello</vt:lpstr>
      <vt:lpstr>Ragioniamoci: test non convenzionali:</vt:lpstr>
      <vt:lpstr>Conclusioni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END FIRE &amp; RESCUE</dc:title>
  <dc:creator>Enzo</dc:creator>
  <cp:lastModifiedBy>DiBes</cp:lastModifiedBy>
  <cp:revision>433</cp:revision>
  <dcterms:created xsi:type="dcterms:W3CDTF">2007-06-22T20:17:02Z</dcterms:created>
  <dcterms:modified xsi:type="dcterms:W3CDTF">2014-10-28T14:31:10Z</dcterms:modified>
</cp:coreProperties>
</file>